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58"/>
  </p:notesMasterIdLst>
  <p:handoutMasterIdLst>
    <p:handoutMasterId r:id="rId59"/>
  </p:handoutMasterIdLst>
  <p:sldIdLst>
    <p:sldId id="483" r:id="rId5"/>
    <p:sldId id="4754" r:id="rId6"/>
    <p:sldId id="583" r:id="rId7"/>
    <p:sldId id="622" r:id="rId8"/>
    <p:sldId id="817" r:id="rId9"/>
    <p:sldId id="606" r:id="rId10"/>
    <p:sldId id="609" r:id="rId11"/>
    <p:sldId id="818" r:id="rId12"/>
    <p:sldId id="573" r:id="rId13"/>
    <p:sldId id="4750" r:id="rId14"/>
    <p:sldId id="4752" r:id="rId15"/>
    <p:sldId id="341" r:id="rId16"/>
    <p:sldId id="4753" r:id="rId17"/>
    <p:sldId id="619" r:id="rId18"/>
    <p:sldId id="820" r:id="rId19"/>
    <p:sldId id="607" r:id="rId20"/>
    <p:sldId id="4711" r:id="rId21"/>
    <p:sldId id="4756" r:id="rId22"/>
    <p:sldId id="4757" r:id="rId23"/>
    <p:sldId id="4686" r:id="rId24"/>
    <p:sldId id="4758" r:id="rId25"/>
    <p:sldId id="4687" r:id="rId26"/>
    <p:sldId id="4695" r:id="rId27"/>
    <p:sldId id="4759" r:id="rId28"/>
    <p:sldId id="4688" r:id="rId29"/>
    <p:sldId id="4761" r:id="rId30"/>
    <p:sldId id="4699" r:id="rId31"/>
    <p:sldId id="4763" r:id="rId32"/>
    <p:sldId id="4702" r:id="rId33"/>
    <p:sldId id="4701" r:id="rId34"/>
    <p:sldId id="4772" r:id="rId35"/>
    <p:sldId id="4764" r:id="rId36"/>
    <p:sldId id="4691" r:id="rId37"/>
    <p:sldId id="4765" r:id="rId38"/>
    <p:sldId id="4692" r:id="rId39"/>
    <p:sldId id="4766" r:id="rId40"/>
    <p:sldId id="4693" r:id="rId41"/>
    <p:sldId id="4705" r:id="rId42"/>
    <p:sldId id="4767" r:id="rId43"/>
    <p:sldId id="4770" r:id="rId44"/>
    <p:sldId id="4773" r:id="rId45"/>
    <p:sldId id="4774" r:id="rId46"/>
    <p:sldId id="4709" r:id="rId47"/>
    <p:sldId id="4694" r:id="rId48"/>
    <p:sldId id="819" r:id="rId49"/>
    <p:sldId id="4771" r:id="rId50"/>
    <p:sldId id="4747" r:id="rId51"/>
    <p:sldId id="4748" r:id="rId52"/>
    <p:sldId id="590" r:id="rId53"/>
    <p:sldId id="4749" r:id="rId54"/>
    <p:sldId id="339" r:id="rId55"/>
    <p:sldId id="816" r:id="rId56"/>
    <p:sldId id="572"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houdhary, Nida R. M (BAH TSS)" initials="CNRM(T" lastIdx="1" clrIdx="6">
    <p:extLst>
      <p:ext uri="{19B8F6BF-5375-455C-9EA6-DF929625EA0E}">
        <p15:presenceInfo xmlns:p15="http://schemas.microsoft.com/office/powerpoint/2012/main" userId="S::Nida.Choudhary@va.gov::f9522222-0332-48fe-8ac8-01e92bf15db6" providerId="AD"/>
      </p:ext>
    </p:extLst>
  </p:cmAuthor>
  <p:cmAuthor id="1" name="Williams, Margaret" initials="WM" lastIdx="15" clrIdx="0">
    <p:extLst>
      <p:ext uri="{19B8F6BF-5375-455C-9EA6-DF929625EA0E}">
        <p15:presenceInfo xmlns:p15="http://schemas.microsoft.com/office/powerpoint/2012/main" userId="S-1-5-21-528772435-34744981-1235820382-135064" providerId="AD"/>
      </p:ext>
    </p:extLst>
  </p:cmAuthor>
  <p:cmAuthor id="8" name="Grunfeld, Carl" initials="GC" lastIdx="2" clrIdx="7">
    <p:extLst>
      <p:ext uri="{19B8F6BF-5375-455C-9EA6-DF929625EA0E}">
        <p15:presenceInfo xmlns:p15="http://schemas.microsoft.com/office/powerpoint/2012/main" userId="S::Carl.Grunfeld@va.gov::8473bf38-1269-40d9-95a2-bcf4ae6f61fa" providerId="AD"/>
      </p:ext>
    </p:extLst>
  </p:cmAuthor>
  <p:cmAuthor id="2" name="Essary, Kevin D." initials="EKD" lastIdx="12" clrIdx="1">
    <p:extLst>
      <p:ext uri="{19B8F6BF-5375-455C-9EA6-DF929625EA0E}">
        <p15:presenceInfo xmlns:p15="http://schemas.microsoft.com/office/powerpoint/2012/main" userId="S::Kevin.Essary@va.gov::69bf862c-4727-4fe6-a38d-1decbb3c4d45" providerId="AD"/>
      </p:ext>
    </p:extLst>
  </p:cmAuthor>
  <p:cmAuthor id="9" name="Williams, Dujuan" initials="WD" lastIdx="5" clrIdx="8">
    <p:extLst>
      <p:ext uri="{19B8F6BF-5375-455C-9EA6-DF929625EA0E}">
        <p15:presenceInfo xmlns:p15="http://schemas.microsoft.com/office/powerpoint/2012/main" userId="S::DuJuan.Williams@va.gov::d8f9022b-6c23-401a-91d1-6ec3b1bf92e7" providerId="AD"/>
      </p:ext>
    </p:extLst>
  </p:cmAuthor>
  <p:cmAuthor id="3" name="Fiorino, John S. (BAH TSS)" initials="FJS(T" lastIdx="5" clrIdx="2">
    <p:extLst>
      <p:ext uri="{19B8F6BF-5375-455C-9EA6-DF929625EA0E}">
        <p15:presenceInfo xmlns:p15="http://schemas.microsoft.com/office/powerpoint/2012/main" userId="S::John.Fiorino@va.gov::8119f239-b672-4546-96e0-a16fe56d4273" providerId="AD"/>
      </p:ext>
    </p:extLst>
  </p:cmAuthor>
  <p:cmAuthor id="10" name="Morrey, Joshua M. (BAH TSS)" initials="MJM(T" lastIdx="3" clrIdx="9">
    <p:extLst>
      <p:ext uri="{19B8F6BF-5375-455C-9EA6-DF929625EA0E}">
        <p15:presenceInfo xmlns:p15="http://schemas.microsoft.com/office/powerpoint/2012/main" userId="S::Joshua.Morrey@va.gov::2e99ef4d-d274-49ba-93f9-da7eb9d91d8b" providerId="AD"/>
      </p:ext>
    </p:extLst>
  </p:cmAuthor>
  <p:cmAuthor id="4" name="Chirea, Kirsten J. (Booz Allen Hamilton)" initials="CKJ(AH" lastIdx="6" clrIdx="3">
    <p:extLst>
      <p:ext uri="{19B8F6BF-5375-455C-9EA6-DF929625EA0E}">
        <p15:presenceInfo xmlns:p15="http://schemas.microsoft.com/office/powerpoint/2012/main" userId="S::Kirsten.Chirea@va.gov::b9a8e16c-2d5d-4431-a0f2-1cf9dc123d38" providerId="AD"/>
      </p:ext>
    </p:extLst>
  </p:cmAuthor>
  <p:cmAuthor id="11" name="Peters, Terry A." initials="PTA" lastIdx="11" clrIdx="10">
    <p:extLst>
      <p:ext uri="{19B8F6BF-5375-455C-9EA6-DF929625EA0E}">
        <p15:presenceInfo xmlns:p15="http://schemas.microsoft.com/office/powerpoint/2012/main" userId="S::Terry.Peters@va.gov::e99cf72a-8fdf-42e3-a30a-8726f7304dc4" providerId="AD"/>
      </p:ext>
    </p:extLst>
  </p:cmAuthor>
  <p:cmAuthor id="5" name="Chase, Stuart E." initials="CSE" lastIdx="4" clrIdx="4">
    <p:extLst>
      <p:ext uri="{19B8F6BF-5375-455C-9EA6-DF929625EA0E}">
        <p15:presenceInfo xmlns:p15="http://schemas.microsoft.com/office/powerpoint/2012/main" userId="S::Stuart.Chase@va.gov::98bf5c62-14e2-4081-91c8-0f46dabaa30e" providerId="AD"/>
      </p:ext>
    </p:extLst>
  </p:cmAuthor>
  <p:cmAuthor id="6" name="Quintela, George" initials="QG" lastIdx="12" clrIdx="5">
    <p:extLst>
      <p:ext uri="{19B8F6BF-5375-455C-9EA6-DF929625EA0E}">
        <p15:presenceInfo xmlns:p15="http://schemas.microsoft.com/office/powerpoint/2012/main" userId="S::George.Quintela@va.gov::dc302fb7-aa56-44bd-be5c-c3133e3da4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ECF3FA"/>
    <a:srgbClr val="F5F5F5"/>
    <a:srgbClr val="F0F0F0"/>
    <a:srgbClr val="1F5493"/>
    <a:srgbClr val="102E50"/>
    <a:srgbClr val="2F528F"/>
    <a:srgbClr val="ECECEC"/>
    <a:srgbClr val="1B4F89"/>
    <a:srgbClr val="2B7C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79B79F-304B-C000-05CE-E3BC7F4F5033}" v="2" dt="2021-03-24T18:24:33.898"/>
    <p1510:client id="{697CB79F-D0C3-B000-A250-6CA8557224D6}" v="2" dt="2021-03-24T19:02:21.024"/>
    <p1510:client id="{9A73A052-64B5-417F-B0CB-B65435628797}" v="2" dt="2021-03-25T16:45:57.5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400" y="5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66"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commentAuthors" Target="commentAuthors.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hen, Angela B" userId="S::angela.cohen2@va.gov::d8c179d3-6f7d-4b34-8a08-760d96a8b760" providerId="AD" clId="Web-{9A73A052-64B5-417F-B0CB-B65435628797}"/>
    <pc:docChg chg="modSld">
      <pc:chgData name="Cohen, Angela B" userId="S::angela.cohen2@va.gov::d8c179d3-6f7d-4b34-8a08-760d96a8b760" providerId="AD" clId="Web-{9A73A052-64B5-417F-B0CB-B65435628797}" dt="2021-03-25T16:45:57.571" v="1" actId="14100"/>
      <pc:docMkLst>
        <pc:docMk/>
      </pc:docMkLst>
      <pc:sldChg chg="modSp">
        <pc:chgData name="Cohen, Angela B" userId="S::angela.cohen2@va.gov::d8c179d3-6f7d-4b34-8a08-760d96a8b760" providerId="AD" clId="Web-{9A73A052-64B5-417F-B0CB-B65435628797}" dt="2021-03-25T16:45:57.571" v="1" actId="14100"/>
        <pc:sldMkLst>
          <pc:docMk/>
          <pc:sldMk cId="1810134987" sldId="619"/>
        </pc:sldMkLst>
        <pc:picChg chg="mod">
          <ac:chgData name="Cohen, Angela B" userId="S::angela.cohen2@va.gov::d8c179d3-6f7d-4b34-8a08-760d96a8b760" providerId="AD" clId="Web-{9A73A052-64B5-417F-B0CB-B65435628797}" dt="2021-03-25T16:45:57.571" v="1" actId="14100"/>
          <ac:picMkLst>
            <pc:docMk/>
            <pc:sldMk cId="1810134987" sldId="619"/>
            <ac:picMk id="3" creationId="{A4CF4907-29D7-4005-8E8E-AE6B69B1EB86}"/>
          </ac:picMkLst>
        </pc:picChg>
      </pc:sldChg>
    </pc:docChg>
  </pc:docChgLst>
  <pc:docChgLst>
    <pc:chgData name="Rodriguez, Maria I (LOM)" userId="S::maria.rodriguez9@va.gov::ad9c9563-4d1d-43f3-9d08-9a65fbdaa4eb" providerId="AD" clId="Web-{3779B79F-304B-C000-05CE-E3BC7F4F5033}"/>
    <pc:docChg chg="addSld delSld">
      <pc:chgData name="Rodriguez, Maria I (LOM)" userId="S::maria.rodriguez9@va.gov::ad9c9563-4d1d-43f3-9d08-9a65fbdaa4eb" providerId="AD" clId="Web-{3779B79F-304B-C000-05CE-E3BC7F4F5033}" dt="2021-03-24T18:24:33.898" v="1"/>
      <pc:docMkLst>
        <pc:docMk/>
      </pc:docMkLst>
      <pc:sldChg chg="new del">
        <pc:chgData name="Rodriguez, Maria I (LOM)" userId="S::maria.rodriguez9@va.gov::ad9c9563-4d1d-43f3-9d08-9a65fbdaa4eb" providerId="AD" clId="Web-{3779B79F-304B-C000-05CE-E3BC7F4F5033}" dt="2021-03-24T18:24:33.898" v="1"/>
        <pc:sldMkLst>
          <pc:docMk/>
          <pc:sldMk cId="2929797598" sldId="4775"/>
        </pc:sldMkLst>
      </pc:sldChg>
    </pc:docChg>
  </pc:docChgLst>
  <pc:docChgLst>
    <pc:chgData name="Cohen, Angela B" userId="S::angela.cohen2@va.gov::d8c179d3-6f7d-4b34-8a08-760d96a8b760" providerId="AD" clId="Web-{697CB79F-D0C3-B000-A250-6CA8557224D6}"/>
    <pc:docChg chg="modSld">
      <pc:chgData name="Cohen, Angela B" userId="S::angela.cohen2@va.gov::d8c179d3-6f7d-4b34-8a08-760d96a8b760" providerId="AD" clId="Web-{697CB79F-D0C3-B000-A250-6CA8557224D6}" dt="2021-03-24T19:02:21.024" v="1" actId="14100"/>
      <pc:docMkLst>
        <pc:docMk/>
      </pc:docMkLst>
      <pc:sldChg chg="modSp">
        <pc:chgData name="Cohen, Angela B" userId="S::angela.cohen2@va.gov::d8c179d3-6f7d-4b34-8a08-760d96a8b760" providerId="AD" clId="Web-{697CB79F-D0C3-B000-A250-6CA8557224D6}" dt="2021-03-24T19:02:21.024" v="1" actId="14100"/>
        <pc:sldMkLst>
          <pc:docMk/>
          <pc:sldMk cId="1810134987" sldId="619"/>
        </pc:sldMkLst>
        <pc:picChg chg="mod">
          <ac:chgData name="Cohen, Angela B" userId="S::angela.cohen2@va.gov::d8c179d3-6f7d-4b34-8a08-760d96a8b760" providerId="AD" clId="Web-{697CB79F-D0C3-B000-A250-6CA8557224D6}" dt="2021-03-24T19:02:21.024" v="1" actId="14100"/>
          <ac:picMkLst>
            <pc:docMk/>
            <pc:sldMk cId="1810134987" sldId="619"/>
            <ac:picMk id="3" creationId="{A4CF4907-29D7-4005-8E8E-AE6B69B1EB8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4EA599-9803-B04C-B3FB-2B0E7F023161}" type="datetimeFigureOut">
              <a:rPr lang="en-US" smtClean="0"/>
              <a:t>3/29/2021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1DA192-9301-2E4C-82C0-B2B1A3F60873}" type="slidenum">
              <a:rPr lang="en-US" smtClean="0"/>
              <a:t>‹#›</a:t>
            </a:fld>
            <a:endParaRPr lang="en-US"/>
          </a:p>
        </p:txBody>
      </p:sp>
    </p:spTree>
    <p:extLst>
      <p:ext uri="{BB962C8B-B14F-4D97-AF65-F5344CB8AC3E}">
        <p14:creationId xmlns:p14="http://schemas.microsoft.com/office/powerpoint/2010/main" val="1662519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DFAF83-101F-2B48-87AB-16089F66384F}" type="datetimeFigureOut">
              <a:rPr lang="en-US" smtClean="0"/>
              <a:t>3/29/2021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31FA43-6C0E-6047-B106-ADAB81A86D51}" type="slidenum">
              <a:rPr lang="en-US" smtClean="0"/>
              <a:t>‹#›</a:t>
            </a:fld>
            <a:endParaRPr lang="en-US"/>
          </a:p>
        </p:txBody>
      </p:sp>
    </p:spTree>
    <p:extLst>
      <p:ext uri="{BB962C8B-B14F-4D97-AF65-F5344CB8AC3E}">
        <p14:creationId xmlns:p14="http://schemas.microsoft.com/office/powerpoint/2010/main" val="51174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31FA43-6C0E-6047-B106-ADAB81A86D51}" type="slidenum">
              <a:rPr lang="en-US" smtClean="0"/>
              <a:t>1</a:t>
            </a:fld>
            <a:endParaRPr lang="en-US"/>
          </a:p>
        </p:txBody>
      </p:sp>
    </p:spTree>
    <p:extLst>
      <p:ext uri="{BB962C8B-B14F-4D97-AF65-F5344CB8AC3E}">
        <p14:creationId xmlns:p14="http://schemas.microsoft.com/office/powerpoint/2010/main" val="374488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31FA43-6C0E-6047-B106-ADAB81A86D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3140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00DD23-0537-0A4E-851C-EF9BBFF8E6A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6748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DFD3E557-29CA-2942-B5B0-BBAE067F5736}" type="slidenum">
              <a:rPr lang="en-US" smtClean="0"/>
              <a:pPr/>
              <a:t>52</a:t>
            </a:fld>
            <a:endParaRPr lang="en-US"/>
          </a:p>
        </p:txBody>
      </p:sp>
    </p:spTree>
    <p:extLst>
      <p:ext uri="{BB962C8B-B14F-4D97-AF65-F5344CB8AC3E}">
        <p14:creationId xmlns:p14="http://schemas.microsoft.com/office/powerpoint/2010/main" val="38327859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3" name="Background">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pic>
        <p:nvPicPr>
          <p:cNvPr id="10" name="VA Logo" descr="Logo and seal for U.S. Department of Veterans Affairs, Office of Information and Technology"/>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284082" y="5535883"/>
            <a:ext cx="3370217" cy="786384"/>
          </a:xfrm>
          <a:prstGeom prst="rect">
            <a:avLst/>
          </a:prstGeom>
        </p:spPr>
      </p:pic>
      <p:sp>
        <p:nvSpPr>
          <p:cNvPr id="16" name="Presentation Title"/>
          <p:cNvSpPr>
            <a:spLocks noGrp="1"/>
          </p:cNvSpPr>
          <p:nvPr>
            <p:ph type="title" hasCustomPrompt="1"/>
          </p:nvPr>
        </p:nvSpPr>
        <p:spPr>
          <a:xfrm>
            <a:off x="3291840" y="1942495"/>
            <a:ext cx="4355045" cy="858806"/>
          </a:xfrm>
        </p:spPr>
        <p:txBody>
          <a:bodyPr anchor="t">
            <a:noAutofit/>
          </a:bodyPr>
          <a:lstStyle>
            <a:lvl1pPr>
              <a:defRPr sz="3000" cap="all" baseline="0">
                <a:solidFill>
                  <a:srgbClr val="175594"/>
                </a:solidFill>
              </a:defRPr>
            </a:lvl1pPr>
          </a:lstStyle>
          <a:p>
            <a:r>
              <a:rPr lang="en-US"/>
              <a:t>Presentation Title</a:t>
            </a:r>
          </a:p>
        </p:txBody>
      </p:sp>
      <p:sp>
        <p:nvSpPr>
          <p:cNvPr id="7" name="Name of Presenter"/>
          <p:cNvSpPr>
            <a:spLocks noGrp="1"/>
          </p:cNvSpPr>
          <p:nvPr>
            <p:ph type="body" sz="quarter" idx="10" hasCustomPrompt="1"/>
          </p:nvPr>
        </p:nvSpPr>
        <p:spPr>
          <a:xfrm>
            <a:off x="3292475" y="2842370"/>
            <a:ext cx="4354513" cy="365760"/>
          </a:xfrm>
        </p:spPr>
        <p:txBody>
          <a:bodyPr anchor="t">
            <a:noAutofit/>
          </a:bodyPr>
          <a:lstStyle>
            <a:lvl1pPr marL="0" indent="0">
              <a:buNone/>
              <a:defRPr sz="2200" b="1"/>
            </a:lvl1pPr>
            <a:lvl2pPr marL="457200" indent="0">
              <a:buNone/>
              <a:defRPr/>
            </a:lvl2pPr>
            <a:lvl3pPr marL="914400" indent="0">
              <a:buNone/>
              <a:defRPr/>
            </a:lvl3pPr>
            <a:lvl4pPr marL="1371600" indent="0">
              <a:buNone/>
              <a:defRPr/>
            </a:lvl4pPr>
            <a:lvl5pPr marL="1828800" indent="0">
              <a:buNone/>
              <a:defRPr/>
            </a:lvl5pPr>
          </a:lstStyle>
          <a:p>
            <a:pPr lvl="0"/>
            <a:r>
              <a:rPr lang="en-US"/>
              <a:t>Name of Presenter</a:t>
            </a:r>
          </a:p>
        </p:txBody>
      </p:sp>
      <p:sp>
        <p:nvSpPr>
          <p:cNvPr id="18" name="Title of Presenter"/>
          <p:cNvSpPr>
            <a:spLocks noGrp="1"/>
          </p:cNvSpPr>
          <p:nvPr>
            <p:ph type="body" sz="quarter" idx="11" hasCustomPrompt="1"/>
          </p:nvPr>
        </p:nvSpPr>
        <p:spPr>
          <a:xfrm>
            <a:off x="3292475" y="3242960"/>
            <a:ext cx="4354410" cy="365760"/>
          </a:xfrm>
        </p:spPr>
        <p:txBody>
          <a:bodyPr anchor="t">
            <a:noAutofit/>
          </a:bodyPr>
          <a:lstStyle>
            <a:lvl1pPr marL="0" indent="0">
              <a:buNone/>
              <a:defRPr lang="en-US" sz="2000" i="1" kern="1200" baseline="0" dirty="0">
                <a:solidFill>
                  <a:srgbClr val="1F1F1F"/>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Title of Presenter</a:t>
            </a:r>
          </a:p>
        </p:txBody>
      </p:sp>
      <p:sp>
        <p:nvSpPr>
          <p:cNvPr id="22" name="Presenter's Organization"/>
          <p:cNvSpPr>
            <a:spLocks noGrp="1"/>
          </p:cNvSpPr>
          <p:nvPr>
            <p:ph type="body" sz="quarter" idx="12" hasCustomPrompt="1"/>
          </p:nvPr>
        </p:nvSpPr>
        <p:spPr>
          <a:xfrm>
            <a:off x="3292475" y="3633715"/>
            <a:ext cx="4354513" cy="368140"/>
          </a:xfrm>
        </p:spPr>
        <p:txBody>
          <a:bodyPr anchor="t">
            <a:noAutofit/>
          </a:bodyPr>
          <a:lstStyle>
            <a:lvl1pPr marL="0" indent="0">
              <a:buNone/>
              <a:defRPr lang="en-US" sz="2000" kern="1200" baseline="0" dirty="0">
                <a:solidFill>
                  <a:srgbClr val="1F1F1F"/>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Presenter’s Organization</a:t>
            </a:r>
          </a:p>
        </p:txBody>
      </p:sp>
      <p:sp>
        <p:nvSpPr>
          <p:cNvPr id="27" name="Audience Name"/>
          <p:cNvSpPr>
            <a:spLocks noGrp="1"/>
          </p:cNvSpPr>
          <p:nvPr>
            <p:ph type="body" sz="quarter" idx="13" hasCustomPrompt="1"/>
          </p:nvPr>
        </p:nvSpPr>
        <p:spPr>
          <a:xfrm>
            <a:off x="3292475" y="4287713"/>
            <a:ext cx="2980944" cy="246888"/>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600" kern="1200" baseline="0" dirty="0" smtClean="0">
                <a:solidFill>
                  <a:srgbClr val="175594"/>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Audience Name</a:t>
            </a:r>
          </a:p>
        </p:txBody>
      </p:sp>
      <p:sp>
        <p:nvSpPr>
          <p:cNvPr id="29" name="Month Day, YYYY"/>
          <p:cNvSpPr>
            <a:spLocks noGrp="1"/>
          </p:cNvSpPr>
          <p:nvPr>
            <p:ph type="body" sz="quarter" idx="14" hasCustomPrompt="1"/>
          </p:nvPr>
        </p:nvSpPr>
        <p:spPr>
          <a:xfrm>
            <a:off x="3292475" y="4572313"/>
            <a:ext cx="2989263" cy="265176"/>
          </a:xfrm>
        </p:spPr>
        <p:txBody>
          <a:bodyPr>
            <a:noAutofit/>
          </a:bodyPr>
          <a:lstStyle>
            <a:lvl1pPr marL="0" indent="0">
              <a:buNone/>
              <a:defRPr lang="en-US" sz="1600" kern="1200" baseline="0" dirty="0" smtClean="0">
                <a:solidFill>
                  <a:srgbClr val="175594"/>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pPr>
            <a:r>
              <a:rPr lang="en-US"/>
              <a:t>Month Day, YYYY</a:t>
            </a:r>
          </a:p>
        </p:txBody>
      </p:sp>
      <p:sp>
        <p:nvSpPr>
          <p:cNvPr id="4" name="Text Placeholder 3">
            <a:extLst>
              <a:ext uri="{FF2B5EF4-FFF2-40B4-BE49-F238E27FC236}">
                <a16:creationId xmlns:a16="http://schemas.microsoft.com/office/drawing/2014/main" id="{2656306B-1049-3E4E-BC76-BE32A56B3E55}"/>
              </a:ext>
            </a:extLst>
          </p:cNvPr>
          <p:cNvSpPr>
            <a:spLocks noGrp="1"/>
          </p:cNvSpPr>
          <p:nvPr>
            <p:ph type="body" sz="quarter" idx="15" hasCustomPrompt="1"/>
          </p:nvPr>
        </p:nvSpPr>
        <p:spPr>
          <a:xfrm>
            <a:off x="3292475" y="4976061"/>
            <a:ext cx="2495550" cy="200247"/>
          </a:xfrm>
        </p:spPr>
        <p:txBody>
          <a:bodyPr anchor="ctr"/>
          <a:lstStyle>
            <a:lvl1pPr marL="0" indent="0">
              <a:buNone/>
              <a:defRPr sz="1200">
                <a:solidFill>
                  <a:srgbClr val="898989"/>
                </a:solidFill>
              </a:defRPr>
            </a:lvl1pPr>
          </a:lstStyle>
          <a:p>
            <a:pPr lvl="0"/>
            <a:r>
              <a:rPr lang="en-US"/>
              <a:t>FOR INTERNAL USE ONLY</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ll Out Slide">
    <p:spTree>
      <p:nvGrpSpPr>
        <p:cNvPr id="1" name=""/>
        <p:cNvGrpSpPr/>
        <p:nvPr/>
      </p:nvGrpSpPr>
      <p:grpSpPr>
        <a:xfrm>
          <a:off x="0" y="0"/>
          <a:ext cx="0" cy="0"/>
          <a:chOff x="0" y="0"/>
          <a:chExt cx="0" cy="0"/>
        </a:xfrm>
      </p:grpSpPr>
      <p:sp>
        <p:nvSpPr>
          <p:cNvPr id="8" name="Call Out"/>
          <p:cNvSpPr>
            <a:spLocks noGrp="1"/>
          </p:cNvSpPr>
          <p:nvPr>
            <p:ph type="title" hasCustomPrompt="1"/>
          </p:nvPr>
        </p:nvSpPr>
        <p:spPr>
          <a:xfrm>
            <a:off x="623888" y="2219026"/>
            <a:ext cx="7886700" cy="1253380"/>
          </a:xfrm>
        </p:spPr>
        <p:txBody>
          <a:bodyPr anchor="ctr">
            <a:noAutofit/>
          </a:bodyPr>
          <a:lstStyle>
            <a:lvl1pPr algn="ctr">
              <a:defRPr sz="3600" b="1" i="0" baseline="0">
                <a:solidFill>
                  <a:srgbClr val="1F1F1F"/>
                </a:solidFill>
                <a:latin typeface="Calibri" charset="0"/>
                <a:ea typeface="Calibri" charset="0"/>
                <a:cs typeface="Calibri" charset="0"/>
              </a:defRPr>
            </a:lvl1pPr>
          </a:lstStyle>
          <a:p>
            <a:r>
              <a:rPr lang="en-US"/>
              <a:t>Call out slide: Important Information</a:t>
            </a:r>
          </a:p>
        </p:txBody>
      </p:sp>
      <p:sp>
        <p:nvSpPr>
          <p:cNvPr id="3" name="Slide Number Placeholder"/>
          <p:cNvSpPr>
            <a:spLocks noGrp="1"/>
          </p:cNvSpPr>
          <p:nvPr>
            <p:ph type="sldNum" sz="quarter" idx="10"/>
          </p:nvPr>
        </p:nvSpPr>
        <p:spPr/>
        <p:txBody>
          <a:bodyPr/>
          <a:lstStyle/>
          <a:p>
            <a:fld id="{E573346A-FCA4-684E-8D18-26E8324063ED}" type="slidenum">
              <a:rPr lang="en-US" smtClean="0"/>
              <a:t>‹#›</a:t>
            </a:fld>
            <a:endParaRPr lang="en-US"/>
          </a:p>
        </p:txBody>
      </p:sp>
      <p:sp>
        <p:nvSpPr>
          <p:cNvPr id="9" name="Footer">
            <a:extLst>
              <a:ext uri="{FF2B5EF4-FFF2-40B4-BE49-F238E27FC236}">
                <a16:creationId xmlns:a16="http://schemas.microsoft.com/office/drawing/2014/main" id="{3F2D7ED7-6772-584C-9B1C-25FE93CDB1AA}"/>
              </a:ext>
            </a:extLst>
          </p:cNvPr>
          <p:cNvSpPr>
            <a:spLocks noGrp="1"/>
          </p:cNvSpPr>
          <p:nvPr>
            <p:ph type="ftr" sz="quarter" idx="3"/>
          </p:nvPr>
        </p:nvSpPr>
        <p:spPr>
          <a:xfrm>
            <a:off x="626364" y="6028289"/>
            <a:ext cx="564878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a:t>FOR INTERNAL USE ONLY		Office of Information and Technology</a:t>
            </a:r>
          </a:p>
        </p:txBody>
      </p:sp>
      <p:pic>
        <p:nvPicPr>
          <p:cNvPr id="7" name="Picture 6">
            <a:extLst>
              <a:ext uri="{FF2B5EF4-FFF2-40B4-BE49-F238E27FC236}">
                <a16:creationId xmlns:a16="http://schemas.microsoft.com/office/drawing/2014/main" id="{D308D92E-C64E-7445-94AE-983DE965203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28816"/>
            <a:ext cx="9144000" cy="329184"/>
          </a:xfrm>
          <a:prstGeom prst="rect">
            <a:avLst/>
          </a:prstGeom>
        </p:spPr>
      </p:pic>
    </p:spTree>
    <p:extLst>
      <p:ext uri="{BB962C8B-B14F-4D97-AF65-F5344CB8AC3E}">
        <p14:creationId xmlns:p14="http://schemas.microsoft.com/office/powerpoint/2010/main" val="1362190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pic>
        <p:nvPicPr>
          <p:cNvPr id="8" name="Background">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Slide Title"/>
          <p:cNvSpPr>
            <a:spLocks noGrp="1"/>
          </p:cNvSpPr>
          <p:nvPr>
            <p:ph type="title" hasCustomPrompt="1"/>
          </p:nvPr>
        </p:nvSpPr>
        <p:spPr>
          <a:xfrm>
            <a:off x="623888" y="2219026"/>
            <a:ext cx="7886700" cy="1253380"/>
          </a:xfrm>
        </p:spPr>
        <p:txBody>
          <a:bodyPr anchor="ctr">
            <a:noAutofit/>
          </a:bodyPr>
          <a:lstStyle>
            <a:lvl1pPr algn="ctr">
              <a:defRPr sz="3600" b="1" i="0">
                <a:solidFill>
                  <a:srgbClr val="1F1F1F"/>
                </a:solidFill>
                <a:latin typeface="Calibri" charset="0"/>
                <a:ea typeface="Calibri" charset="0"/>
                <a:cs typeface="Calibri" charset="0"/>
              </a:defRPr>
            </a:lvl1pPr>
          </a:lstStyle>
          <a:p>
            <a:r>
              <a:rPr lang="en-US"/>
              <a:t>Transition Slide Title Size 36pt,</a:t>
            </a:r>
            <a:br>
              <a:rPr lang="en-US"/>
            </a:br>
            <a:r>
              <a:rPr lang="en-US"/>
              <a:t>Calibri Bold (Color: RGB 33,33,33)</a:t>
            </a:r>
          </a:p>
        </p:txBody>
      </p:sp>
      <p:sp>
        <p:nvSpPr>
          <p:cNvPr id="3" name="Slide Number Placeholder"/>
          <p:cNvSpPr>
            <a:spLocks noGrp="1"/>
          </p:cNvSpPr>
          <p:nvPr>
            <p:ph type="sldNum" sz="quarter" idx="10"/>
          </p:nvPr>
        </p:nvSpPr>
        <p:spPr/>
        <p:txBody>
          <a:bodyPr/>
          <a:lstStyle/>
          <a:p>
            <a:fld id="{E573346A-FCA4-684E-8D18-26E8324063ED}" type="slidenum">
              <a:rPr lang="en-US" smtClean="0"/>
              <a:t>‹#›</a:t>
            </a:fld>
            <a:endParaRPr lang="en-US"/>
          </a:p>
        </p:txBody>
      </p:sp>
    </p:spTree>
    <p:extLst>
      <p:ext uri="{BB962C8B-B14F-4D97-AF65-F5344CB8AC3E}">
        <p14:creationId xmlns:p14="http://schemas.microsoft.com/office/powerpoint/2010/main" val="474307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5" name="Background">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Questions?"/>
          <p:cNvSpPr>
            <a:spLocks noGrp="1"/>
          </p:cNvSpPr>
          <p:nvPr>
            <p:ph type="title" hasCustomPrompt="1"/>
          </p:nvPr>
        </p:nvSpPr>
        <p:spPr>
          <a:xfrm>
            <a:off x="623888" y="2219026"/>
            <a:ext cx="7886700" cy="1253380"/>
          </a:xfrm>
        </p:spPr>
        <p:txBody>
          <a:bodyPr anchor="ctr">
            <a:noAutofit/>
          </a:bodyPr>
          <a:lstStyle>
            <a:lvl1pPr algn="ctr">
              <a:defRPr sz="4000" b="1" i="0">
                <a:solidFill>
                  <a:srgbClr val="1F1F1F"/>
                </a:solidFill>
                <a:latin typeface="Calibri" charset="0"/>
                <a:ea typeface="Calibri" charset="0"/>
                <a:cs typeface="Calibri" charset="0"/>
              </a:defRPr>
            </a:lvl1pPr>
          </a:lstStyle>
          <a:p>
            <a:r>
              <a:rPr lang="en-US"/>
              <a:t>QUESTIONS?</a:t>
            </a:r>
          </a:p>
        </p:txBody>
      </p:sp>
      <p:sp>
        <p:nvSpPr>
          <p:cNvPr id="7" name="Slide Number Placeholder"/>
          <p:cNvSpPr>
            <a:spLocks noGrp="1"/>
          </p:cNvSpPr>
          <p:nvPr>
            <p:ph type="sldNum" sz="quarter" idx="10"/>
          </p:nvPr>
        </p:nvSpPr>
        <p:spPr>
          <a:xfrm>
            <a:off x="6457950" y="6028289"/>
            <a:ext cx="2057400" cy="365125"/>
          </a:xfrm>
        </p:spPr>
        <p:txBody>
          <a:bodyPr/>
          <a:lstStyle/>
          <a:p>
            <a:fld id="{E573346A-FCA4-684E-8D18-26E8324063ED}" type="slidenum">
              <a:rPr lang="en-US" smtClean="0"/>
              <a:t>‹#›</a:t>
            </a:fld>
            <a:endParaRPr lang="en-US"/>
          </a:p>
        </p:txBody>
      </p:sp>
    </p:spTree>
    <p:extLst>
      <p:ext uri="{BB962C8B-B14F-4D97-AF65-F5344CB8AC3E}">
        <p14:creationId xmlns:p14="http://schemas.microsoft.com/office/powerpoint/2010/main" val="2028577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estions w/ Content">
    <p:spTree>
      <p:nvGrpSpPr>
        <p:cNvPr id="1" name=""/>
        <p:cNvGrpSpPr/>
        <p:nvPr/>
      </p:nvGrpSpPr>
      <p:grpSpPr>
        <a:xfrm>
          <a:off x="0" y="0"/>
          <a:ext cx="0" cy="0"/>
          <a:chOff x="0" y="0"/>
          <a:chExt cx="0" cy="0"/>
        </a:xfrm>
      </p:grpSpPr>
      <p:pic>
        <p:nvPicPr>
          <p:cNvPr id="7" name="Background">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Questions?"/>
          <p:cNvSpPr>
            <a:spLocks noGrp="1"/>
          </p:cNvSpPr>
          <p:nvPr>
            <p:ph type="title" hasCustomPrompt="1"/>
          </p:nvPr>
        </p:nvSpPr>
        <p:spPr>
          <a:xfrm>
            <a:off x="628650" y="1024604"/>
            <a:ext cx="7886700" cy="1325563"/>
          </a:xfrm>
        </p:spPr>
        <p:txBody>
          <a:bodyPr>
            <a:noAutofit/>
          </a:bodyPr>
          <a:lstStyle>
            <a:lvl1pPr algn="ctr">
              <a:defRPr sz="4000" b="1" i="0">
                <a:solidFill>
                  <a:srgbClr val="1F1F1F"/>
                </a:solidFill>
                <a:latin typeface="Calibri" charset="0"/>
                <a:ea typeface="Calibri" charset="0"/>
                <a:cs typeface="Calibri" charset="0"/>
              </a:defRPr>
            </a:lvl1pPr>
          </a:lstStyle>
          <a:p>
            <a:r>
              <a:rPr lang="en-US"/>
              <a:t>QUESTIONS?</a:t>
            </a:r>
          </a:p>
        </p:txBody>
      </p:sp>
      <p:sp>
        <p:nvSpPr>
          <p:cNvPr id="8" name="Text Placeholder"/>
          <p:cNvSpPr>
            <a:spLocks noGrp="1"/>
          </p:cNvSpPr>
          <p:nvPr>
            <p:ph type="body" sz="quarter" idx="13"/>
          </p:nvPr>
        </p:nvSpPr>
        <p:spPr>
          <a:xfrm>
            <a:off x="628650" y="2349500"/>
            <a:ext cx="7886700" cy="25400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p:txBody>
      </p:sp>
      <p:sp>
        <p:nvSpPr>
          <p:cNvPr id="3" name="Slide Number Placeholder"/>
          <p:cNvSpPr>
            <a:spLocks noGrp="1"/>
          </p:cNvSpPr>
          <p:nvPr>
            <p:ph type="sldNum" sz="quarter" idx="10"/>
          </p:nvPr>
        </p:nvSpPr>
        <p:spPr/>
        <p:txBody>
          <a:bodyPr/>
          <a:lstStyle/>
          <a:p>
            <a:fld id="{E573346A-FCA4-684E-8D18-26E8324063ED}" type="slidenum">
              <a:rPr lang="en-US" smtClean="0"/>
              <a:t>‹#›</a:t>
            </a:fld>
            <a:endParaRPr lang="en-US"/>
          </a:p>
        </p:txBody>
      </p:sp>
    </p:spTree>
    <p:extLst>
      <p:ext uri="{BB962C8B-B14F-4D97-AF65-F5344CB8AC3E}">
        <p14:creationId xmlns:p14="http://schemas.microsoft.com/office/powerpoint/2010/main" val="964393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FOR INTERNAL USE ONLY  Office of Information and Technology</a:t>
            </a:r>
          </a:p>
        </p:txBody>
      </p:sp>
      <p:sp>
        <p:nvSpPr>
          <p:cNvPr id="6" name="Slide Number Placeholder 5"/>
          <p:cNvSpPr>
            <a:spLocks noGrp="1"/>
          </p:cNvSpPr>
          <p:nvPr>
            <p:ph type="sldNum" sz="quarter" idx="12"/>
          </p:nvPr>
        </p:nvSpPr>
        <p:spPr/>
        <p:txBody>
          <a:bodyPr/>
          <a:lstStyle/>
          <a:p>
            <a:fld id="{5AE7E331-9998-5A44-876C-624339FD5C5D}" type="slidenum">
              <a:rPr lang="en-US" smtClean="0"/>
              <a:t>‹#›</a:t>
            </a:fld>
            <a:endParaRPr lang="en-US"/>
          </a:p>
        </p:txBody>
      </p:sp>
    </p:spTree>
    <p:extLst>
      <p:ext uri="{BB962C8B-B14F-4D97-AF65-F5344CB8AC3E}">
        <p14:creationId xmlns:p14="http://schemas.microsoft.com/office/powerpoint/2010/main" val="3742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Presentation Title">
    <p:spTree>
      <p:nvGrpSpPr>
        <p:cNvPr id="1" name=""/>
        <p:cNvGrpSpPr/>
        <p:nvPr/>
      </p:nvGrpSpPr>
      <p:grpSpPr>
        <a:xfrm>
          <a:off x="0" y="0"/>
          <a:ext cx="0" cy="0"/>
          <a:chOff x="0" y="0"/>
          <a:chExt cx="0" cy="0"/>
        </a:xfrm>
      </p:grpSpPr>
      <p:pic>
        <p:nvPicPr>
          <p:cNvPr id="3" name="Background">
            <a:extLst>
              <a:ext uri="{FF2B5EF4-FFF2-40B4-BE49-F238E27FC236}">
                <a16:creationId xmlns:a16="http://schemas.microsoft.com/office/drawing/2014/main" id="{B028D442-989F-F14A-A8ED-76B7A50C6A15}"/>
              </a:ext>
              <a:ext uri="{C183D7F6-B498-43B3-948B-1728B52AA6E4}">
                <adec:decorative xmlns:adec="http://schemas.microsoft.com/office/drawing/2017/decorative" val="1"/>
              </a:ext>
            </a:extLst>
          </p:cNvPr>
          <p:cNvPicPr>
            <a:picLocks/>
          </p:cNvPicPr>
          <p:nvPr userDrawn="1"/>
        </p:nvPicPr>
        <p:blipFill>
          <a:blip r:embed="rId2"/>
          <a:stretch>
            <a:fillRect/>
          </a:stretch>
        </p:blipFill>
        <p:spPr>
          <a:xfrm>
            <a:off x="0" y="3048"/>
            <a:ext cx="9144000" cy="6858000"/>
          </a:xfrm>
          <a:prstGeom prst="rect">
            <a:avLst/>
          </a:prstGeom>
        </p:spPr>
      </p:pic>
      <p:pic>
        <p:nvPicPr>
          <p:cNvPr id="12" name="OIS Logo" descr="Office of Information Security icon">
            <a:extLst>
              <a:ext uri="{FF2B5EF4-FFF2-40B4-BE49-F238E27FC236}">
                <a16:creationId xmlns:a16="http://schemas.microsoft.com/office/drawing/2014/main" id="{DF58DB68-5179-A748-BFEB-330B807B60F4}"/>
              </a:ext>
            </a:extLst>
          </p:cNvPr>
          <p:cNvPicPr>
            <a:picLocks noChangeAspect="1"/>
          </p:cNvPicPr>
          <p:nvPr userDrawn="1"/>
        </p:nvPicPr>
        <p:blipFill>
          <a:blip r:embed="rId3"/>
          <a:stretch>
            <a:fillRect/>
          </a:stretch>
        </p:blipFill>
        <p:spPr>
          <a:xfrm>
            <a:off x="939800" y="639686"/>
            <a:ext cx="1106424" cy="1106424"/>
          </a:xfrm>
          <a:prstGeom prst="rect">
            <a:avLst/>
          </a:prstGeom>
        </p:spPr>
      </p:pic>
      <p:sp>
        <p:nvSpPr>
          <p:cNvPr id="16" name="Presentation Title"/>
          <p:cNvSpPr>
            <a:spLocks noGrp="1"/>
          </p:cNvSpPr>
          <p:nvPr>
            <p:ph type="title" hasCustomPrompt="1"/>
          </p:nvPr>
        </p:nvSpPr>
        <p:spPr>
          <a:xfrm>
            <a:off x="2161540" y="998635"/>
            <a:ext cx="4355045" cy="858806"/>
          </a:xfrm>
        </p:spPr>
        <p:txBody>
          <a:bodyPr anchor="t">
            <a:noAutofit/>
          </a:bodyPr>
          <a:lstStyle>
            <a:lvl1pPr>
              <a:defRPr sz="3000" cap="all" baseline="0">
                <a:solidFill>
                  <a:srgbClr val="175594"/>
                </a:solidFill>
              </a:defRPr>
            </a:lvl1pPr>
          </a:lstStyle>
          <a:p>
            <a:r>
              <a:rPr lang="en-US"/>
              <a:t>Presentation Title</a:t>
            </a:r>
          </a:p>
        </p:txBody>
      </p:sp>
      <p:sp>
        <p:nvSpPr>
          <p:cNvPr id="7" name="Name of Presenter"/>
          <p:cNvSpPr>
            <a:spLocks noGrp="1"/>
          </p:cNvSpPr>
          <p:nvPr>
            <p:ph type="body" sz="quarter" idx="10" hasCustomPrompt="1"/>
          </p:nvPr>
        </p:nvSpPr>
        <p:spPr>
          <a:xfrm>
            <a:off x="2162175" y="1898510"/>
            <a:ext cx="4354513" cy="365760"/>
          </a:xfrm>
        </p:spPr>
        <p:txBody>
          <a:bodyPr anchor="t">
            <a:noAutofit/>
          </a:bodyPr>
          <a:lstStyle>
            <a:lvl1pPr marL="0" indent="0">
              <a:buNone/>
              <a:defRPr sz="2200" b="1"/>
            </a:lvl1pPr>
            <a:lvl2pPr marL="457200" indent="0">
              <a:buNone/>
              <a:defRPr/>
            </a:lvl2pPr>
            <a:lvl3pPr marL="914400" indent="0">
              <a:buNone/>
              <a:defRPr/>
            </a:lvl3pPr>
            <a:lvl4pPr marL="1371600" indent="0">
              <a:buNone/>
              <a:defRPr/>
            </a:lvl4pPr>
            <a:lvl5pPr marL="1828800" indent="0">
              <a:buNone/>
              <a:defRPr/>
            </a:lvl5pPr>
          </a:lstStyle>
          <a:p>
            <a:pPr lvl="0"/>
            <a:r>
              <a:rPr lang="en-US"/>
              <a:t>Name of Presenter</a:t>
            </a:r>
          </a:p>
        </p:txBody>
      </p:sp>
      <p:sp>
        <p:nvSpPr>
          <p:cNvPr id="18" name="Title of Presenter"/>
          <p:cNvSpPr>
            <a:spLocks noGrp="1"/>
          </p:cNvSpPr>
          <p:nvPr>
            <p:ph type="body" sz="quarter" idx="11" hasCustomPrompt="1"/>
          </p:nvPr>
        </p:nvSpPr>
        <p:spPr>
          <a:xfrm>
            <a:off x="2162175" y="2299100"/>
            <a:ext cx="4354410" cy="365760"/>
          </a:xfrm>
        </p:spPr>
        <p:txBody>
          <a:bodyPr anchor="t">
            <a:noAutofit/>
          </a:bodyPr>
          <a:lstStyle>
            <a:lvl1pPr marL="0" indent="0">
              <a:buNone/>
              <a:defRPr lang="en-US" sz="2000" i="1" kern="1200" baseline="0" dirty="0">
                <a:solidFill>
                  <a:srgbClr val="1F1F1F"/>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Title of Presenter</a:t>
            </a:r>
          </a:p>
        </p:txBody>
      </p:sp>
      <p:sp>
        <p:nvSpPr>
          <p:cNvPr id="22" name="Presenter's Organization"/>
          <p:cNvSpPr>
            <a:spLocks noGrp="1"/>
          </p:cNvSpPr>
          <p:nvPr>
            <p:ph type="body" sz="quarter" idx="12" hasCustomPrompt="1"/>
          </p:nvPr>
        </p:nvSpPr>
        <p:spPr>
          <a:xfrm>
            <a:off x="2162175" y="2689855"/>
            <a:ext cx="4354513" cy="368140"/>
          </a:xfrm>
        </p:spPr>
        <p:txBody>
          <a:bodyPr anchor="t">
            <a:noAutofit/>
          </a:bodyPr>
          <a:lstStyle>
            <a:lvl1pPr marL="0" indent="0">
              <a:buNone/>
              <a:defRPr lang="en-US" sz="2000" kern="1200" baseline="0" dirty="0">
                <a:solidFill>
                  <a:srgbClr val="1F1F1F"/>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Presenter’s Organization</a:t>
            </a:r>
          </a:p>
        </p:txBody>
      </p:sp>
      <p:sp>
        <p:nvSpPr>
          <p:cNvPr id="27" name="Audience Name"/>
          <p:cNvSpPr>
            <a:spLocks noGrp="1"/>
          </p:cNvSpPr>
          <p:nvPr>
            <p:ph type="body" sz="quarter" idx="13" hasCustomPrompt="1"/>
          </p:nvPr>
        </p:nvSpPr>
        <p:spPr>
          <a:xfrm>
            <a:off x="2162175" y="3343853"/>
            <a:ext cx="2980944" cy="246888"/>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600" kern="1200" baseline="0" dirty="0" smtClean="0">
                <a:solidFill>
                  <a:srgbClr val="175594"/>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Audience Name</a:t>
            </a:r>
          </a:p>
        </p:txBody>
      </p:sp>
      <p:sp>
        <p:nvSpPr>
          <p:cNvPr id="29" name="Month Day, YYYY"/>
          <p:cNvSpPr>
            <a:spLocks noGrp="1"/>
          </p:cNvSpPr>
          <p:nvPr>
            <p:ph type="body" sz="quarter" idx="14" hasCustomPrompt="1"/>
          </p:nvPr>
        </p:nvSpPr>
        <p:spPr>
          <a:xfrm>
            <a:off x="2162175" y="3628453"/>
            <a:ext cx="2989263" cy="265176"/>
          </a:xfrm>
        </p:spPr>
        <p:txBody>
          <a:bodyPr>
            <a:noAutofit/>
          </a:bodyPr>
          <a:lstStyle>
            <a:lvl1pPr marL="0" indent="0">
              <a:buNone/>
              <a:defRPr lang="en-US" sz="1600" kern="1200" baseline="0" dirty="0" smtClean="0">
                <a:solidFill>
                  <a:srgbClr val="175594"/>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pPr>
            <a:r>
              <a:rPr lang="en-US"/>
              <a:t>Month Day, YYYY</a:t>
            </a:r>
          </a:p>
        </p:txBody>
      </p:sp>
      <p:sp>
        <p:nvSpPr>
          <p:cNvPr id="4" name="FOR INTERNAL USE ONLY">
            <a:extLst>
              <a:ext uri="{FF2B5EF4-FFF2-40B4-BE49-F238E27FC236}">
                <a16:creationId xmlns:a16="http://schemas.microsoft.com/office/drawing/2014/main" id="{2656306B-1049-3E4E-BC76-BE32A56B3E55}"/>
              </a:ext>
            </a:extLst>
          </p:cNvPr>
          <p:cNvSpPr>
            <a:spLocks noGrp="1"/>
          </p:cNvSpPr>
          <p:nvPr>
            <p:ph type="body" sz="quarter" idx="15" hasCustomPrompt="1"/>
          </p:nvPr>
        </p:nvSpPr>
        <p:spPr>
          <a:xfrm>
            <a:off x="2162175" y="4032201"/>
            <a:ext cx="2495550" cy="200247"/>
          </a:xfrm>
        </p:spPr>
        <p:txBody>
          <a:bodyPr anchor="ctr"/>
          <a:lstStyle>
            <a:lvl1pPr marL="0" indent="0">
              <a:buNone/>
              <a:defRPr sz="1200">
                <a:solidFill>
                  <a:srgbClr val="898989"/>
                </a:solidFill>
              </a:defRPr>
            </a:lvl1pPr>
          </a:lstStyle>
          <a:p>
            <a:pPr lvl="0"/>
            <a:r>
              <a:rPr lang="en-US"/>
              <a:t>FOR INTERNAL USE ONLY</a:t>
            </a:r>
          </a:p>
        </p:txBody>
      </p:sp>
      <p:pic>
        <p:nvPicPr>
          <p:cNvPr id="9" name="VA Logo" descr="Logo and Seal for U.S. Department of Veterans Affairs, Office of Information and Technology, Office of Information Security">
            <a:extLst>
              <a:ext uri="{FF2B5EF4-FFF2-40B4-BE49-F238E27FC236}">
                <a16:creationId xmlns:a16="http://schemas.microsoft.com/office/drawing/2014/main" id="{D6D79657-1619-A542-A1C9-95673A89F37F}"/>
              </a:ext>
            </a:extLst>
          </p:cNvPr>
          <p:cNvPicPr>
            <a:picLocks noChangeAspect="1"/>
          </p:cNvPicPr>
          <p:nvPr userDrawn="1"/>
        </p:nvPicPr>
        <p:blipFill>
          <a:blip r:embed="rId4"/>
          <a:stretch>
            <a:fillRect/>
          </a:stretch>
        </p:blipFill>
        <p:spPr>
          <a:xfrm>
            <a:off x="5284082" y="5535883"/>
            <a:ext cx="3397179" cy="786384"/>
          </a:xfrm>
          <a:prstGeom prst="rect">
            <a:avLst/>
          </a:prstGeom>
        </p:spPr>
      </p:pic>
    </p:spTree>
    <p:extLst>
      <p:ext uri="{BB962C8B-B14F-4D97-AF65-F5344CB8AC3E}">
        <p14:creationId xmlns:p14="http://schemas.microsoft.com/office/powerpoint/2010/main" val="2527291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880681D-62D2-3348-9884-ED13FCFB957F}"/>
              </a:ext>
            </a:extLst>
          </p:cNvPr>
          <p:cNvSpPr>
            <a:spLocks noGrp="1"/>
          </p:cNvSpPr>
          <p:nvPr>
            <p:ph type="title"/>
          </p:nvPr>
        </p:nvSpPr>
        <p:spPr/>
        <p:txBody>
          <a:bodyPr/>
          <a:lstStyle/>
          <a:p>
            <a:r>
              <a:rPr lang="en-US"/>
              <a:t>Click to edit Master title style</a:t>
            </a:r>
          </a:p>
        </p:txBody>
      </p:sp>
      <p:sp>
        <p:nvSpPr>
          <p:cNvPr id="3" name="Content Placeholder"/>
          <p:cNvSpPr>
            <a:spLocks noGrp="1"/>
          </p:cNvSpPr>
          <p:nvPr>
            <p:ph idx="1" hasCustomPrompt="1"/>
          </p:nvPr>
        </p:nvSpPr>
        <p:spPr>
          <a:xfrm>
            <a:off x="630935" y="1353312"/>
            <a:ext cx="7891271" cy="4489704"/>
          </a:xfrm>
        </p:spPr>
        <p:txBody>
          <a:bodyPr>
            <a:noAutofit/>
          </a:bodyPr>
          <a:lstStyle>
            <a:lvl1pPr>
              <a:defRPr baseline="0">
                <a:solidFill>
                  <a:srgbClr val="1F1F1F"/>
                </a:solidFill>
              </a:defRPr>
            </a:lvl1pPr>
            <a:lvl2pPr>
              <a:defRPr>
                <a:solidFill>
                  <a:srgbClr val="1F1F1F"/>
                </a:solidFill>
              </a:defRPr>
            </a:lvl2pPr>
            <a:lvl3pPr>
              <a:defRPr>
                <a:solidFill>
                  <a:srgbClr val="1F1F1F"/>
                </a:solidFill>
              </a:defRPr>
            </a:lvl3pPr>
            <a:lvl4pPr>
              <a:defRPr>
                <a:solidFill>
                  <a:srgbClr val="1F1F1F"/>
                </a:solidFill>
              </a:defRPr>
            </a:lvl4pPr>
          </a:lstStyle>
          <a:p>
            <a:pPr lvl="0"/>
            <a:r>
              <a:rPr lang="en-US"/>
              <a:t>Body Text no smaller than 18pt font, Calibri Regular</a:t>
            </a:r>
          </a:p>
          <a:p>
            <a:pPr lvl="1"/>
            <a:r>
              <a:rPr lang="en-US"/>
              <a:t>Second level</a:t>
            </a:r>
          </a:p>
          <a:p>
            <a:pPr lvl="2"/>
            <a:r>
              <a:rPr lang="en-US"/>
              <a:t>Third level</a:t>
            </a:r>
          </a:p>
          <a:p>
            <a:pPr lvl="3"/>
            <a:r>
              <a:rPr lang="en-US"/>
              <a:t>Fourth level</a:t>
            </a:r>
          </a:p>
        </p:txBody>
      </p:sp>
      <p:sp>
        <p:nvSpPr>
          <p:cNvPr id="6" name="Slide Number Placeholder"/>
          <p:cNvSpPr>
            <a:spLocks noGrp="1"/>
          </p:cNvSpPr>
          <p:nvPr>
            <p:ph type="sldNum" sz="quarter" idx="12"/>
          </p:nvPr>
        </p:nvSpPr>
        <p:spPr>
          <a:xfrm>
            <a:off x="6457950" y="6028289"/>
            <a:ext cx="2057400" cy="365125"/>
          </a:xfrm>
        </p:spPr>
        <p:txBody>
          <a:bodyPr/>
          <a:lstStyle/>
          <a:p>
            <a:fld id="{E573346A-FCA4-684E-8D18-26E8324063ED}" type="slidenum">
              <a:rPr lang="en-US" smtClean="0"/>
              <a:t>‹#›</a:t>
            </a:fld>
            <a:endParaRPr lang="en-US"/>
          </a:p>
        </p:txBody>
      </p:sp>
      <p:sp>
        <p:nvSpPr>
          <p:cNvPr id="12" name="Footer">
            <a:extLst>
              <a:ext uri="{FF2B5EF4-FFF2-40B4-BE49-F238E27FC236}">
                <a16:creationId xmlns:a16="http://schemas.microsoft.com/office/drawing/2014/main" id="{F4F3D9C5-170D-D345-8478-B3C3E18E06CC}"/>
              </a:ext>
            </a:extLst>
          </p:cNvPr>
          <p:cNvSpPr>
            <a:spLocks noGrp="1"/>
          </p:cNvSpPr>
          <p:nvPr>
            <p:ph type="ftr" sz="quarter" idx="3"/>
          </p:nvPr>
        </p:nvSpPr>
        <p:spPr>
          <a:xfrm>
            <a:off x="626364" y="6028289"/>
            <a:ext cx="564878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a:t>FOR INTERNAL USE ONLY		Office of Information and Technology</a:t>
            </a:r>
          </a:p>
        </p:txBody>
      </p:sp>
      <p:pic>
        <p:nvPicPr>
          <p:cNvPr id="4" name="Picture 3">
            <a:extLst>
              <a:ext uri="{FF2B5EF4-FFF2-40B4-BE49-F238E27FC236}">
                <a16:creationId xmlns:a16="http://schemas.microsoft.com/office/drawing/2014/main" id="{AFC02B9A-BBE7-7145-A865-B139889B6AF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28816"/>
            <a:ext cx="9144000" cy="32918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Insert Title, 28pt Calibri Bold (Color: RGB 33, 33, 33)</a:t>
            </a:r>
          </a:p>
        </p:txBody>
      </p:sp>
      <p:sp>
        <p:nvSpPr>
          <p:cNvPr id="8" name="Text Placeholder 6">
            <a:extLst>
              <a:ext uri="{FF2B5EF4-FFF2-40B4-BE49-F238E27FC236}">
                <a16:creationId xmlns:a16="http://schemas.microsoft.com/office/drawing/2014/main" id="{7FA9645C-480D-5546-9215-E1AA58D52B4D}"/>
              </a:ext>
            </a:extLst>
          </p:cNvPr>
          <p:cNvSpPr>
            <a:spLocks noGrp="1"/>
          </p:cNvSpPr>
          <p:nvPr>
            <p:ph type="body" sz="quarter" idx="14"/>
          </p:nvPr>
        </p:nvSpPr>
        <p:spPr>
          <a:xfrm>
            <a:off x="-4170360" y="915231"/>
            <a:ext cx="3856038" cy="2376609"/>
          </a:xfrm>
        </p:spPr>
        <p:txBody>
          <a:bodyPr/>
          <a:lstStyle/>
          <a:p>
            <a:r>
              <a:rPr lang="en-US"/>
              <a:t>Add alt-text</a:t>
            </a:r>
          </a:p>
        </p:txBody>
      </p:sp>
      <p:sp>
        <p:nvSpPr>
          <p:cNvPr id="7" name="Content Placeholder 6"/>
          <p:cNvSpPr>
            <a:spLocks noGrp="1"/>
          </p:cNvSpPr>
          <p:nvPr>
            <p:ph sz="quarter" idx="12" hasCustomPrompt="1"/>
          </p:nvPr>
        </p:nvSpPr>
        <p:spPr>
          <a:xfrm>
            <a:off x="628650" y="1353312"/>
            <a:ext cx="7886700" cy="4051300"/>
          </a:xfrm>
        </p:spPr>
        <p:txBody>
          <a:bodyPr/>
          <a:lstStyle>
            <a:lvl1pPr>
              <a:defRPr baseline="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Place image here</a:t>
            </a:r>
          </a:p>
        </p:txBody>
      </p:sp>
      <p:sp>
        <p:nvSpPr>
          <p:cNvPr id="3" name="Slide Number Placeholder 2"/>
          <p:cNvSpPr>
            <a:spLocks noGrp="1"/>
          </p:cNvSpPr>
          <p:nvPr>
            <p:ph type="sldNum" sz="quarter" idx="10"/>
          </p:nvPr>
        </p:nvSpPr>
        <p:spPr/>
        <p:txBody>
          <a:bodyPr/>
          <a:lstStyle/>
          <a:p>
            <a:fld id="{E573346A-FCA4-684E-8D18-26E8324063ED}" type="slidenum">
              <a:rPr lang="en-US" smtClean="0"/>
              <a:t>‹#›</a:t>
            </a:fld>
            <a:endParaRPr lang="en-US"/>
          </a:p>
        </p:txBody>
      </p:sp>
      <p:sp>
        <p:nvSpPr>
          <p:cNvPr id="11" name="Footer">
            <a:extLst>
              <a:ext uri="{FF2B5EF4-FFF2-40B4-BE49-F238E27FC236}">
                <a16:creationId xmlns:a16="http://schemas.microsoft.com/office/drawing/2014/main" id="{FFBD35A0-0D2E-F140-AC1D-843F0CC75FC1}"/>
              </a:ext>
            </a:extLst>
          </p:cNvPr>
          <p:cNvSpPr>
            <a:spLocks noGrp="1"/>
          </p:cNvSpPr>
          <p:nvPr>
            <p:ph type="ftr" sz="quarter" idx="3"/>
          </p:nvPr>
        </p:nvSpPr>
        <p:spPr>
          <a:xfrm>
            <a:off x="626364" y="6028289"/>
            <a:ext cx="564878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a:t>FOR INTERNAL USE ONLY		Office of Information and Technology</a:t>
            </a:r>
          </a:p>
        </p:txBody>
      </p:sp>
      <p:pic>
        <p:nvPicPr>
          <p:cNvPr id="10" name="Picture 9">
            <a:extLst>
              <a:ext uri="{FF2B5EF4-FFF2-40B4-BE49-F238E27FC236}">
                <a16:creationId xmlns:a16="http://schemas.microsoft.com/office/drawing/2014/main" id="{403031F6-9039-E040-B78F-E3BD88C7B4B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28816"/>
            <a:ext cx="9144000" cy="329184"/>
          </a:xfrm>
          <a:prstGeom prst="rect">
            <a:avLst/>
          </a:prstGeom>
        </p:spPr>
      </p:pic>
    </p:spTree>
    <p:extLst>
      <p:ext uri="{BB962C8B-B14F-4D97-AF65-F5344CB8AC3E}">
        <p14:creationId xmlns:p14="http://schemas.microsoft.com/office/powerpoint/2010/main" val="2063963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 Image Bottom">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Insert Title, 28pt Calibri Bold (Color: RGB 33, 33, 33)</a:t>
            </a:r>
          </a:p>
        </p:txBody>
      </p:sp>
      <p:sp>
        <p:nvSpPr>
          <p:cNvPr id="7" name="Content Placeholder 6"/>
          <p:cNvSpPr>
            <a:spLocks noGrp="1"/>
          </p:cNvSpPr>
          <p:nvPr>
            <p:ph sz="quarter" idx="12" hasCustomPrompt="1"/>
          </p:nvPr>
        </p:nvSpPr>
        <p:spPr>
          <a:xfrm>
            <a:off x="628650" y="1353312"/>
            <a:ext cx="7886700" cy="2049462"/>
          </a:xfrm>
        </p:spPr>
        <p:txBody>
          <a:bodyPr/>
          <a:lstStyle/>
          <a:p>
            <a:pPr lvl="0"/>
            <a:r>
              <a:rPr lang="en-US"/>
              <a:t>Body Text no smaller than 18pt font, Calibri Regular</a:t>
            </a:r>
          </a:p>
          <a:p>
            <a:pPr lvl="1"/>
            <a:r>
              <a:rPr lang="en-US"/>
              <a:t>Second level</a:t>
            </a:r>
          </a:p>
          <a:p>
            <a:pPr lvl="2"/>
            <a:r>
              <a:rPr lang="en-US"/>
              <a:t>Third level</a:t>
            </a:r>
          </a:p>
          <a:p>
            <a:pPr lvl="3"/>
            <a:r>
              <a:rPr lang="en-US"/>
              <a:t>Fourth level</a:t>
            </a:r>
          </a:p>
        </p:txBody>
      </p:sp>
      <p:sp>
        <p:nvSpPr>
          <p:cNvPr id="11" name="Content Placeholder 10"/>
          <p:cNvSpPr>
            <a:spLocks noGrp="1"/>
          </p:cNvSpPr>
          <p:nvPr>
            <p:ph sz="quarter" idx="13" hasCustomPrompt="1"/>
          </p:nvPr>
        </p:nvSpPr>
        <p:spPr>
          <a:xfrm>
            <a:off x="628650" y="3509207"/>
            <a:ext cx="7886700" cy="2162931"/>
          </a:xfrm>
        </p:spPr>
        <p:txBody>
          <a:bodyPr/>
          <a:lstStyle>
            <a:lvl1pPr>
              <a:defRPr baseline="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Place Image Here</a:t>
            </a:r>
          </a:p>
        </p:txBody>
      </p:sp>
      <p:sp>
        <p:nvSpPr>
          <p:cNvPr id="12" name="Text Placeholder 6">
            <a:extLst>
              <a:ext uri="{FF2B5EF4-FFF2-40B4-BE49-F238E27FC236}">
                <a16:creationId xmlns:a16="http://schemas.microsoft.com/office/drawing/2014/main" id="{7FA9645C-480D-5546-9215-E1AA58D52B4D}"/>
              </a:ext>
            </a:extLst>
          </p:cNvPr>
          <p:cNvSpPr>
            <a:spLocks noGrp="1"/>
          </p:cNvSpPr>
          <p:nvPr>
            <p:ph type="body" sz="quarter" idx="14"/>
          </p:nvPr>
        </p:nvSpPr>
        <p:spPr>
          <a:xfrm>
            <a:off x="-4170360" y="915231"/>
            <a:ext cx="3856038" cy="2376609"/>
          </a:xfrm>
        </p:spPr>
        <p:txBody>
          <a:bodyPr/>
          <a:lstStyle/>
          <a:p>
            <a:r>
              <a:rPr lang="en-US"/>
              <a:t>Add alt-text</a:t>
            </a:r>
          </a:p>
        </p:txBody>
      </p:sp>
      <p:sp>
        <p:nvSpPr>
          <p:cNvPr id="3" name="Slide Number Placeholder 2"/>
          <p:cNvSpPr>
            <a:spLocks noGrp="1"/>
          </p:cNvSpPr>
          <p:nvPr>
            <p:ph type="sldNum" sz="quarter" idx="10"/>
          </p:nvPr>
        </p:nvSpPr>
        <p:spPr/>
        <p:txBody>
          <a:bodyPr/>
          <a:lstStyle/>
          <a:p>
            <a:fld id="{E573346A-FCA4-684E-8D18-26E8324063ED}" type="slidenum">
              <a:rPr lang="en-US" smtClean="0"/>
              <a:t>‹#›</a:t>
            </a:fld>
            <a:endParaRPr lang="en-US"/>
          </a:p>
        </p:txBody>
      </p:sp>
      <p:sp>
        <p:nvSpPr>
          <p:cNvPr id="13" name="Footer">
            <a:extLst>
              <a:ext uri="{FF2B5EF4-FFF2-40B4-BE49-F238E27FC236}">
                <a16:creationId xmlns:a16="http://schemas.microsoft.com/office/drawing/2014/main" id="{A02A166C-C163-A84A-BC51-85AE06AA9185}"/>
              </a:ext>
            </a:extLst>
          </p:cNvPr>
          <p:cNvSpPr>
            <a:spLocks noGrp="1"/>
          </p:cNvSpPr>
          <p:nvPr>
            <p:ph type="ftr" sz="quarter" idx="3"/>
          </p:nvPr>
        </p:nvSpPr>
        <p:spPr>
          <a:xfrm>
            <a:off x="626364" y="6028289"/>
            <a:ext cx="564878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a:t>FOR INTERNAL USE ONLY		Office of Information and Technology</a:t>
            </a:r>
          </a:p>
        </p:txBody>
      </p:sp>
      <p:pic>
        <p:nvPicPr>
          <p:cNvPr id="10" name="Picture 9">
            <a:extLst>
              <a:ext uri="{FF2B5EF4-FFF2-40B4-BE49-F238E27FC236}">
                <a16:creationId xmlns:a16="http://schemas.microsoft.com/office/drawing/2014/main" id="{0F66A5E1-8636-0743-AFCB-A8482CA442F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28816"/>
            <a:ext cx="9144000" cy="329184"/>
          </a:xfrm>
          <a:prstGeom prst="rect">
            <a:avLst/>
          </a:prstGeom>
        </p:spPr>
      </p:pic>
    </p:spTree>
    <p:extLst>
      <p:ext uri="{BB962C8B-B14F-4D97-AF65-F5344CB8AC3E}">
        <p14:creationId xmlns:p14="http://schemas.microsoft.com/office/powerpoint/2010/main" val="83913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 Image 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Insert Title, 28pt Calibri Bold (Color: RGB 33, 33, 33)</a:t>
            </a:r>
          </a:p>
        </p:txBody>
      </p:sp>
      <p:sp>
        <p:nvSpPr>
          <p:cNvPr id="7" name="Content Placeholder 6"/>
          <p:cNvSpPr>
            <a:spLocks noGrp="1"/>
          </p:cNvSpPr>
          <p:nvPr>
            <p:ph sz="quarter" idx="12" hasCustomPrompt="1"/>
          </p:nvPr>
        </p:nvSpPr>
        <p:spPr>
          <a:xfrm>
            <a:off x="628650" y="1354138"/>
            <a:ext cx="4151313" cy="4352925"/>
          </a:xfrm>
        </p:spPr>
        <p:txBody>
          <a:bodyPr/>
          <a:lstStyle/>
          <a:p>
            <a:pPr lvl="0"/>
            <a:r>
              <a:rPr lang="en-US"/>
              <a:t>Body Text no smaller than 18pt font, Calibri Regular</a:t>
            </a:r>
          </a:p>
          <a:p>
            <a:pPr lvl="1"/>
            <a:r>
              <a:rPr lang="en-US"/>
              <a:t>Second level</a:t>
            </a:r>
          </a:p>
          <a:p>
            <a:pPr lvl="2"/>
            <a:r>
              <a:rPr lang="en-US"/>
              <a:t>Third level</a:t>
            </a:r>
          </a:p>
          <a:p>
            <a:pPr lvl="3"/>
            <a:r>
              <a:rPr lang="en-US"/>
              <a:t>Fourth level</a:t>
            </a:r>
          </a:p>
        </p:txBody>
      </p:sp>
      <p:sp>
        <p:nvSpPr>
          <p:cNvPr id="9" name="Content Placeholder 8"/>
          <p:cNvSpPr>
            <a:spLocks noGrp="1"/>
          </p:cNvSpPr>
          <p:nvPr>
            <p:ph sz="quarter" idx="13" hasCustomPrompt="1"/>
          </p:nvPr>
        </p:nvSpPr>
        <p:spPr>
          <a:xfrm>
            <a:off x="4976813" y="1354138"/>
            <a:ext cx="3538537" cy="4352925"/>
          </a:xfrm>
        </p:spPr>
        <p:txBody>
          <a:bodyPr/>
          <a:lstStyle>
            <a:lvl1pPr>
              <a:defRPr baseline="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Place image here</a:t>
            </a:r>
          </a:p>
        </p:txBody>
      </p:sp>
      <p:sp>
        <p:nvSpPr>
          <p:cNvPr id="10" name="Text Placeholder 6">
            <a:extLst>
              <a:ext uri="{FF2B5EF4-FFF2-40B4-BE49-F238E27FC236}">
                <a16:creationId xmlns:a16="http://schemas.microsoft.com/office/drawing/2014/main" id="{7FA9645C-480D-5546-9215-E1AA58D52B4D}"/>
              </a:ext>
            </a:extLst>
          </p:cNvPr>
          <p:cNvSpPr>
            <a:spLocks noGrp="1"/>
          </p:cNvSpPr>
          <p:nvPr>
            <p:ph type="body" sz="quarter" idx="14"/>
          </p:nvPr>
        </p:nvSpPr>
        <p:spPr>
          <a:xfrm>
            <a:off x="-4170360" y="915231"/>
            <a:ext cx="3856038" cy="2376609"/>
          </a:xfrm>
        </p:spPr>
        <p:txBody>
          <a:bodyPr/>
          <a:lstStyle/>
          <a:p>
            <a:r>
              <a:rPr lang="en-US"/>
              <a:t>Add alt-text</a:t>
            </a:r>
          </a:p>
        </p:txBody>
      </p:sp>
      <p:sp>
        <p:nvSpPr>
          <p:cNvPr id="3" name="Slide Number Placeholder 2"/>
          <p:cNvSpPr>
            <a:spLocks noGrp="1"/>
          </p:cNvSpPr>
          <p:nvPr>
            <p:ph type="sldNum" sz="quarter" idx="10"/>
          </p:nvPr>
        </p:nvSpPr>
        <p:spPr/>
        <p:txBody>
          <a:bodyPr/>
          <a:lstStyle/>
          <a:p>
            <a:fld id="{E573346A-FCA4-684E-8D18-26E8324063ED}" type="slidenum">
              <a:rPr lang="en-US" smtClean="0"/>
              <a:t>‹#›</a:t>
            </a:fld>
            <a:endParaRPr lang="en-US"/>
          </a:p>
        </p:txBody>
      </p:sp>
      <p:sp>
        <p:nvSpPr>
          <p:cNvPr id="13" name="Footer">
            <a:extLst>
              <a:ext uri="{FF2B5EF4-FFF2-40B4-BE49-F238E27FC236}">
                <a16:creationId xmlns:a16="http://schemas.microsoft.com/office/drawing/2014/main" id="{61980F05-1DFF-444A-AB70-54A06ACB2978}"/>
              </a:ext>
            </a:extLst>
          </p:cNvPr>
          <p:cNvSpPr>
            <a:spLocks noGrp="1"/>
          </p:cNvSpPr>
          <p:nvPr>
            <p:ph type="ftr" sz="quarter" idx="3"/>
          </p:nvPr>
        </p:nvSpPr>
        <p:spPr>
          <a:xfrm>
            <a:off x="626364" y="6028289"/>
            <a:ext cx="564878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a:t>FOR INTERNAL USE ONLY		Office of Information and Technology</a:t>
            </a:r>
          </a:p>
        </p:txBody>
      </p:sp>
      <p:pic>
        <p:nvPicPr>
          <p:cNvPr id="12" name="Picture 11">
            <a:extLst>
              <a:ext uri="{FF2B5EF4-FFF2-40B4-BE49-F238E27FC236}">
                <a16:creationId xmlns:a16="http://schemas.microsoft.com/office/drawing/2014/main" id="{8654FAA4-835C-424D-914C-B90AAFFD891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28816"/>
            <a:ext cx="9144000" cy="329184"/>
          </a:xfrm>
          <a:prstGeom prst="rect">
            <a:avLst/>
          </a:prstGeom>
        </p:spPr>
      </p:pic>
    </p:spTree>
    <p:extLst>
      <p:ext uri="{BB962C8B-B14F-4D97-AF65-F5344CB8AC3E}">
        <p14:creationId xmlns:p14="http://schemas.microsoft.com/office/powerpoint/2010/main" val="1932872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Headings">
    <p:spTree>
      <p:nvGrpSpPr>
        <p:cNvPr id="1" name=""/>
        <p:cNvGrpSpPr/>
        <p:nvPr/>
      </p:nvGrpSpPr>
      <p:grpSpPr>
        <a:xfrm>
          <a:off x="0" y="0"/>
          <a:ext cx="0" cy="0"/>
          <a:chOff x="0" y="0"/>
          <a:chExt cx="0" cy="0"/>
        </a:xfrm>
      </p:grpSpPr>
      <p:sp>
        <p:nvSpPr>
          <p:cNvPr id="7" name="Slide Title"/>
          <p:cNvSpPr>
            <a:spLocks noGrp="1"/>
          </p:cNvSpPr>
          <p:nvPr>
            <p:ph type="title" hasCustomPrompt="1"/>
          </p:nvPr>
        </p:nvSpPr>
        <p:spPr>
          <a:xfrm>
            <a:off x="630936" y="374904"/>
            <a:ext cx="7891272" cy="686924"/>
          </a:xfrm>
        </p:spPr>
        <p:txBody>
          <a:bodyPr>
            <a:noAutofit/>
          </a:bodyPr>
          <a:lstStyle>
            <a:lvl1pPr>
              <a:defRPr baseline="0">
                <a:solidFill>
                  <a:srgbClr val="1F1F1F"/>
                </a:solidFill>
              </a:defRPr>
            </a:lvl1pPr>
          </a:lstStyle>
          <a:p>
            <a:r>
              <a:rPr lang="en-US"/>
              <a:t>Insert Title, 28pt Calibri Bold (Color: RGB 33, 33, 33)</a:t>
            </a:r>
          </a:p>
        </p:txBody>
      </p:sp>
      <p:sp>
        <p:nvSpPr>
          <p:cNvPr id="12" name="Heading Placeholder 1"/>
          <p:cNvSpPr>
            <a:spLocks noGrp="1"/>
          </p:cNvSpPr>
          <p:nvPr>
            <p:ph type="body" sz="quarter" idx="12" hasCustomPrompt="1"/>
          </p:nvPr>
        </p:nvSpPr>
        <p:spPr>
          <a:xfrm>
            <a:off x="630238" y="1197864"/>
            <a:ext cx="7891272" cy="41148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200" b="1" kern="1200" baseline="0" dirty="0" smtClean="0">
                <a:solidFill>
                  <a:srgbClr val="1F1F1F"/>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Heading, 22pt Calibri Bold (Color: RGB 33, 33, 33)</a:t>
            </a:r>
          </a:p>
        </p:txBody>
      </p:sp>
      <p:sp>
        <p:nvSpPr>
          <p:cNvPr id="16" name="Content Placeholder 1"/>
          <p:cNvSpPr>
            <a:spLocks noGrp="1"/>
          </p:cNvSpPr>
          <p:nvPr>
            <p:ph sz="quarter" idx="13" hasCustomPrompt="1"/>
          </p:nvPr>
        </p:nvSpPr>
        <p:spPr>
          <a:xfrm>
            <a:off x="630238" y="1618488"/>
            <a:ext cx="7891462" cy="1993392"/>
          </a:xfrm>
        </p:spPr>
        <p:txBody>
          <a:bodyPr>
            <a:no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lvl1pPr>
            <a:lvl2pPr marL="685800" marR="0" indent="-228600" algn="l" defTabSz="914400" rtl="0" eaLnBrk="1" fontAlgn="auto" latinLnBrk="0" hangingPunct="1">
              <a:lnSpc>
                <a:spcPct val="90000"/>
              </a:lnSpc>
              <a:spcBef>
                <a:spcPts val="500"/>
              </a:spcBef>
              <a:spcAft>
                <a:spcPts val="0"/>
              </a:spcAft>
              <a:buClrTx/>
              <a:buSzTx/>
              <a:buFont typeface="CambriaMath" charset="0"/>
              <a:buChar char="⎯"/>
              <a:tabLst/>
              <a:defRPr sz="20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a:lvl3pPr>
            <a:lvl4pPr marL="1600200" marR="0" indent="-228600" algn="l" defTabSz="914400" rtl="0" eaLnBrk="1" fontAlgn="auto" latinLnBrk="0" hangingPunct="1">
              <a:lnSpc>
                <a:spcPct val="90000"/>
              </a:lnSpc>
              <a:spcBef>
                <a:spcPts val="500"/>
              </a:spcBef>
              <a:spcAft>
                <a:spcPts val="0"/>
              </a:spcAft>
              <a:buClrTx/>
              <a:buSzTx/>
              <a:buFont typeface=".AppleSystemUIFont" charset="-120"/>
              <a:buChar char="»"/>
              <a:tabLst/>
              <a:defRPr sz="2000"/>
            </a:lvl4pPr>
            <a:lvl5pPr>
              <a:defRPr sz="2000"/>
            </a:lvl5pPr>
          </a:lstStyle>
          <a:p>
            <a:pPr lvl="0"/>
            <a:r>
              <a:rPr lang="en-US"/>
              <a:t>Body Text no smaller than 18pt font, Calibri Regular</a:t>
            </a:r>
          </a:p>
          <a:p>
            <a:pPr lvl="1"/>
            <a:r>
              <a:rPr lang="en-US"/>
              <a:t>Second level</a:t>
            </a:r>
          </a:p>
          <a:p>
            <a:pPr lvl="2"/>
            <a:r>
              <a:rPr lang="en-US"/>
              <a:t>Third level</a:t>
            </a:r>
          </a:p>
          <a:p>
            <a:pPr lvl="3"/>
            <a:r>
              <a:rPr lang="en-US"/>
              <a:t>Fourth level</a:t>
            </a:r>
          </a:p>
        </p:txBody>
      </p:sp>
      <p:sp>
        <p:nvSpPr>
          <p:cNvPr id="17" name="Heading Placeholder 2"/>
          <p:cNvSpPr>
            <a:spLocks noGrp="1"/>
          </p:cNvSpPr>
          <p:nvPr>
            <p:ph type="body" sz="quarter" idx="14" hasCustomPrompt="1"/>
          </p:nvPr>
        </p:nvSpPr>
        <p:spPr>
          <a:xfrm>
            <a:off x="630238" y="3634948"/>
            <a:ext cx="7891272" cy="41148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200" b="1" kern="1200" baseline="0" dirty="0" smtClean="0">
                <a:solidFill>
                  <a:srgbClr val="1F1F1F"/>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Heading, 22pt Calibri Bold (Color: RGB 33, 33, 33)</a:t>
            </a:r>
          </a:p>
        </p:txBody>
      </p:sp>
      <p:sp>
        <p:nvSpPr>
          <p:cNvPr id="18" name="Content Placeholder 2"/>
          <p:cNvSpPr>
            <a:spLocks noGrp="1"/>
          </p:cNvSpPr>
          <p:nvPr>
            <p:ph sz="quarter" idx="15" hasCustomPrompt="1"/>
          </p:nvPr>
        </p:nvSpPr>
        <p:spPr>
          <a:xfrm>
            <a:off x="630238" y="4054879"/>
            <a:ext cx="7891462" cy="1928313"/>
          </a:xfrm>
        </p:spPr>
        <p:txBody>
          <a:bodyPr>
            <a:no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a:lvl1pPr>
            <a:lvl2pPr marL="685800" marR="0" indent="-228600" algn="l" defTabSz="914400" rtl="0" eaLnBrk="1" fontAlgn="auto" latinLnBrk="0" hangingPunct="1">
              <a:lnSpc>
                <a:spcPct val="90000"/>
              </a:lnSpc>
              <a:spcBef>
                <a:spcPts val="500"/>
              </a:spcBef>
              <a:spcAft>
                <a:spcPts val="0"/>
              </a:spcAft>
              <a:buClrTx/>
              <a:buSzTx/>
              <a:buFont typeface="CambriaMath" charset="0"/>
              <a:buChar char="⎯"/>
              <a:tabLst/>
              <a:defRPr sz="20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a:lvl3pPr>
            <a:lvl4pPr marL="1600200" marR="0" indent="-228600" algn="l" defTabSz="914400" rtl="0" eaLnBrk="1" fontAlgn="auto" latinLnBrk="0" hangingPunct="1">
              <a:lnSpc>
                <a:spcPct val="90000"/>
              </a:lnSpc>
              <a:spcBef>
                <a:spcPts val="500"/>
              </a:spcBef>
              <a:spcAft>
                <a:spcPts val="0"/>
              </a:spcAft>
              <a:buClrTx/>
              <a:buSzTx/>
              <a:buFont typeface=".AppleSystemUIFont" charset="-120"/>
              <a:buChar char="»"/>
              <a:tabLst/>
              <a:defRPr sz="2000"/>
            </a:lvl4pPr>
            <a:lvl5pPr>
              <a:defRPr sz="2000"/>
            </a:lvl5pPr>
          </a:lstStyle>
          <a:p>
            <a:pPr lvl="0"/>
            <a:r>
              <a:rPr lang="en-US"/>
              <a:t>Body Text no smaller than 18pt font, Calibri Regular</a:t>
            </a:r>
          </a:p>
          <a:p>
            <a:pPr lvl="1"/>
            <a:r>
              <a:rPr lang="en-US"/>
              <a:t>Second level</a:t>
            </a:r>
          </a:p>
          <a:p>
            <a:pPr lvl="2"/>
            <a:r>
              <a:rPr lang="en-US"/>
              <a:t>Third level</a:t>
            </a:r>
          </a:p>
          <a:p>
            <a:pPr lvl="3"/>
            <a:r>
              <a:rPr lang="en-US"/>
              <a:t>Fourth level</a:t>
            </a:r>
          </a:p>
        </p:txBody>
      </p:sp>
      <p:sp>
        <p:nvSpPr>
          <p:cNvPr id="3" name="Slide Number Placeholder"/>
          <p:cNvSpPr>
            <a:spLocks noGrp="1"/>
          </p:cNvSpPr>
          <p:nvPr>
            <p:ph type="sldNum" sz="quarter" idx="10"/>
          </p:nvPr>
        </p:nvSpPr>
        <p:spPr/>
        <p:txBody>
          <a:bodyPr/>
          <a:lstStyle/>
          <a:p>
            <a:fld id="{E573346A-FCA4-684E-8D18-26E8324063ED}" type="slidenum">
              <a:rPr lang="en-US" smtClean="0"/>
              <a:t>‹#›</a:t>
            </a:fld>
            <a:endParaRPr lang="en-US"/>
          </a:p>
        </p:txBody>
      </p:sp>
      <p:sp>
        <p:nvSpPr>
          <p:cNvPr id="13" name="Footer">
            <a:extLst>
              <a:ext uri="{FF2B5EF4-FFF2-40B4-BE49-F238E27FC236}">
                <a16:creationId xmlns:a16="http://schemas.microsoft.com/office/drawing/2014/main" id="{C94FEA1A-DC6B-E049-8355-7A62A5E58DAD}"/>
              </a:ext>
            </a:extLst>
          </p:cNvPr>
          <p:cNvSpPr>
            <a:spLocks noGrp="1"/>
          </p:cNvSpPr>
          <p:nvPr>
            <p:ph type="ftr" sz="quarter" idx="3"/>
          </p:nvPr>
        </p:nvSpPr>
        <p:spPr>
          <a:xfrm>
            <a:off x="626364" y="6028289"/>
            <a:ext cx="564878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a:t>FOR INTERNAL USE ONLY		Office of Information and Technology</a:t>
            </a:r>
          </a:p>
        </p:txBody>
      </p:sp>
      <p:pic>
        <p:nvPicPr>
          <p:cNvPr id="10" name="Picture 9">
            <a:extLst>
              <a:ext uri="{FF2B5EF4-FFF2-40B4-BE49-F238E27FC236}">
                <a16:creationId xmlns:a16="http://schemas.microsoft.com/office/drawing/2014/main" id="{7FE6DD95-4192-F848-826E-61F2F00C54F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28816"/>
            <a:ext cx="9144000" cy="32918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7" name="Slide Title"/>
          <p:cNvSpPr>
            <a:spLocks noGrp="1"/>
          </p:cNvSpPr>
          <p:nvPr>
            <p:ph type="title" hasCustomPrompt="1"/>
          </p:nvPr>
        </p:nvSpPr>
        <p:spPr>
          <a:xfrm>
            <a:off x="628650" y="374904"/>
            <a:ext cx="7886700" cy="685800"/>
          </a:xfrm>
        </p:spPr>
        <p:txBody>
          <a:bodyPr>
            <a:noAutofit/>
          </a:bodyPr>
          <a:lstStyle/>
          <a:p>
            <a:r>
              <a:rPr lang="en-US"/>
              <a:t>Insert Title, 28pt Calibri Bold (Color: RGB 33, 33, 33)</a:t>
            </a:r>
          </a:p>
        </p:txBody>
      </p:sp>
      <p:sp>
        <p:nvSpPr>
          <p:cNvPr id="15" name="Heading 1"/>
          <p:cNvSpPr>
            <a:spLocks noGrp="1"/>
          </p:cNvSpPr>
          <p:nvPr>
            <p:ph type="body" sz="quarter" idx="12" hasCustomPrompt="1"/>
          </p:nvPr>
        </p:nvSpPr>
        <p:spPr>
          <a:xfrm>
            <a:off x="628650" y="1353312"/>
            <a:ext cx="3776472" cy="370116"/>
          </a:xfrm>
        </p:spPr>
        <p:txBody>
          <a:bodyPr anchor="b">
            <a:noAutofit/>
          </a:bodyPr>
          <a:lstStyle>
            <a:lvl1pPr marL="228600" marR="0" indent="-228600" algn="l" defTabSz="914400" rtl="0" eaLnBrk="1" fontAlgn="auto" latinLnBrk="0" hangingPunct="1">
              <a:lnSpc>
                <a:spcPct val="90000"/>
              </a:lnSpc>
              <a:spcBef>
                <a:spcPts val="1000"/>
              </a:spcBef>
              <a:spcAft>
                <a:spcPts val="0"/>
              </a:spcAft>
              <a:buClrTx/>
              <a:buSzTx/>
              <a:buNone/>
              <a:tabLst/>
              <a:defRPr sz="2200" b="1" baseline="0"/>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Heading</a:t>
            </a:r>
          </a:p>
        </p:txBody>
      </p:sp>
      <p:sp>
        <p:nvSpPr>
          <p:cNvPr id="17" name="Content Placeholder 1"/>
          <p:cNvSpPr>
            <a:spLocks noGrp="1"/>
          </p:cNvSpPr>
          <p:nvPr>
            <p:ph sz="quarter" idx="13" hasCustomPrompt="1"/>
          </p:nvPr>
        </p:nvSpPr>
        <p:spPr>
          <a:xfrm>
            <a:off x="628650" y="1864926"/>
            <a:ext cx="3776472" cy="3811588"/>
          </a:xfrm>
        </p:spPr>
        <p:txBody>
          <a:bodyPr>
            <a:noAutofit/>
          </a:bodyPr>
          <a:lstStyle>
            <a:lvl1pPr>
              <a:defRPr sz="2000"/>
            </a:lvl1pPr>
            <a:lvl2pPr>
              <a:defRPr sz="2000"/>
            </a:lvl2pPr>
            <a:lvl3pPr>
              <a:defRPr sz="2000"/>
            </a:lvl3pPr>
            <a:lvl4pPr>
              <a:defRPr sz="2000"/>
            </a:lvl4pPr>
            <a:lvl5pPr>
              <a:defRPr sz="2000"/>
            </a:lvl5pPr>
          </a:lstStyle>
          <a:p>
            <a:pPr lvl="0"/>
            <a:r>
              <a:rPr lang="en-US"/>
              <a:t>Body Text no smaller than 18pt font, Calibri Regular</a:t>
            </a:r>
          </a:p>
          <a:p>
            <a:pPr lvl="1"/>
            <a:r>
              <a:rPr lang="en-US"/>
              <a:t>Second level</a:t>
            </a:r>
          </a:p>
          <a:p>
            <a:pPr lvl="2"/>
            <a:r>
              <a:rPr lang="en-US"/>
              <a:t>Third level</a:t>
            </a:r>
          </a:p>
          <a:p>
            <a:pPr lvl="3"/>
            <a:r>
              <a:rPr lang="en-US"/>
              <a:t>Fourth level</a:t>
            </a:r>
          </a:p>
        </p:txBody>
      </p:sp>
      <p:sp>
        <p:nvSpPr>
          <p:cNvPr id="18" name="Heading 2"/>
          <p:cNvSpPr>
            <a:spLocks noGrp="1"/>
          </p:cNvSpPr>
          <p:nvPr>
            <p:ph type="body" sz="quarter" idx="14" hasCustomPrompt="1"/>
          </p:nvPr>
        </p:nvSpPr>
        <p:spPr>
          <a:xfrm>
            <a:off x="4738878" y="1353311"/>
            <a:ext cx="3776472" cy="370117"/>
          </a:xfrm>
        </p:spPr>
        <p:txBody>
          <a:bodyPr anchor="b">
            <a:noAutofit/>
          </a:bodyPr>
          <a:lstStyle>
            <a:lvl1pPr marL="228600" marR="0" indent="-228600" algn="l" defTabSz="914400" rtl="0" eaLnBrk="1" fontAlgn="auto" latinLnBrk="0" hangingPunct="1">
              <a:lnSpc>
                <a:spcPct val="90000"/>
              </a:lnSpc>
              <a:spcBef>
                <a:spcPts val="1000"/>
              </a:spcBef>
              <a:spcAft>
                <a:spcPts val="0"/>
              </a:spcAft>
              <a:buClrTx/>
              <a:buSzTx/>
              <a:buNone/>
              <a:tabLst/>
              <a:defRPr sz="2200" b="1" baseline="0"/>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Heading</a:t>
            </a:r>
          </a:p>
        </p:txBody>
      </p:sp>
      <p:sp>
        <p:nvSpPr>
          <p:cNvPr id="19" name="Content Placeholder 2"/>
          <p:cNvSpPr>
            <a:spLocks noGrp="1"/>
          </p:cNvSpPr>
          <p:nvPr>
            <p:ph sz="quarter" idx="15" hasCustomPrompt="1"/>
          </p:nvPr>
        </p:nvSpPr>
        <p:spPr>
          <a:xfrm>
            <a:off x="4738878" y="1864926"/>
            <a:ext cx="3776472" cy="3811588"/>
          </a:xfrm>
        </p:spPr>
        <p:txBody>
          <a:bodyPr>
            <a:noAutofit/>
          </a:bodyPr>
          <a:lstStyle>
            <a:lvl1pPr>
              <a:defRPr sz="2000"/>
            </a:lvl1pPr>
            <a:lvl2pPr>
              <a:defRPr sz="2000"/>
            </a:lvl2pPr>
            <a:lvl3pPr>
              <a:defRPr sz="2000"/>
            </a:lvl3pPr>
            <a:lvl4pPr>
              <a:defRPr sz="2000"/>
            </a:lvl4pPr>
            <a:lvl5pPr>
              <a:defRPr sz="2000"/>
            </a:lvl5pPr>
          </a:lstStyle>
          <a:p>
            <a:pPr lvl="0"/>
            <a:r>
              <a:rPr lang="en-US"/>
              <a:t>Body Text no smaller than 18pt font, Calibri Regular</a:t>
            </a:r>
          </a:p>
          <a:p>
            <a:pPr lvl="1"/>
            <a:r>
              <a:rPr lang="en-US"/>
              <a:t>Second level</a:t>
            </a:r>
          </a:p>
          <a:p>
            <a:pPr lvl="2"/>
            <a:r>
              <a:rPr lang="en-US"/>
              <a:t>Third level</a:t>
            </a:r>
          </a:p>
          <a:p>
            <a:pPr lvl="3"/>
            <a:r>
              <a:rPr lang="en-US"/>
              <a:t>Fourth level</a:t>
            </a:r>
          </a:p>
        </p:txBody>
      </p:sp>
      <p:sp>
        <p:nvSpPr>
          <p:cNvPr id="3" name="Slide Number Placeholder"/>
          <p:cNvSpPr>
            <a:spLocks noGrp="1"/>
          </p:cNvSpPr>
          <p:nvPr>
            <p:ph type="sldNum" sz="quarter" idx="10"/>
          </p:nvPr>
        </p:nvSpPr>
        <p:spPr/>
        <p:txBody>
          <a:bodyPr/>
          <a:lstStyle/>
          <a:p>
            <a:fld id="{E573346A-FCA4-684E-8D18-26E8324063ED}" type="slidenum">
              <a:rPr lang="en-US" smtClean="0"/>
              <a:t>‹#›</a:t>
            </a:fld>
            <a:endParaRPr lang="en-US"/>
          </a:p>
        </p:txBody>
      </p:sp>
      <p:sp>
        <p:nvSpPr>
          <p:cNvPr id="12" name="Footer">
            <a:extLst>
              <a:ext uri="{FF2B5EF4-FFF2-40B4-BE49-F238E27FC236}">
                <a16:creationId xmlns:a16="http://schemas.microsoft.com/office/drawing/2014/main" id="{68FE091C-6E56-BB4F-8154-BF9BCDE671B2}"/>
              </a:ext>
            </a:extLst>
          </p:cNvPr>
          <p:cNvSpPr>
            <a:spLocks noGrp="1"/>
          </p:cNvSpPr>
          <p:nvPr>
            <p:ph type="ftr" sz="quarter" idx="3"/>
          </p:nvPr>
        </p:nvSpPr>
        <p:spPr>
          <a:xfrm>
            <a:off x="626364" y="6028289"/>
            <a:ext cx="564878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a:t>FOR INTERNAL USE ONLY		Office of Information and Technology</a:t>
            </a:r>
          </a:p>
        </p:txBody>
      </p:sp>
      <p:pic>
        <p:nvPicPr>
          <p:cNvPr id="10" name="Picture 9">
            <a:extLst>
              <a:ext uri="{FF2B5EF4-FFF2-40B4-BE49-F238E27FC236}">
                <a16:creationId xmlns:a16="http://schemas.microsoft.com/office/drawing/2014/main" id="{7BA897DE-56EE-214B-AB93-9AA675BD833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28816"/>
            <a:ext cx="9144000" cy="32918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Icons and Content">
    <p:spTree>
      <p:nvGrpSpPr>
        <p:cNvPr id="1" name=""/>
        <p:cNvGrpSpPr/>
        <p:nvPr/>
      </p:nvGrpSpPr>
      <p:grpSpPr>
        <a:xfrm>
          <a:off x="0" y="0"/>
          <a:ext cx="0" cy="0"/>
          <a:chOff x="0" y="0"/>
          <a:chExt cx="0" cy="0"/>
        </a:xfrm>
      </p:grpSpPr>
      <p:sp>
        <p:nvSpPr>
          <p:cNvPr id="2" name="Slide Title"/>
          <p:cNvSpPr>
            <a:spLocks noGrp="1"/>
          </p:cNvSpPr>
          <p:nvPr>
            <p:ph type="title" hasCustomPrompt="1"/>
          </p:nvPr>
        </p:nvSpPr>
        <p:spPr>
          <a:xfrm>
            <a:off x="630935" y="378460"/>
            <a:ext cx="7891272" cy="685800"/>
          </a:xfrm>
        </p:spPr>
        <p:txBody>
          <a:bodyPr>
            <a:noAutofit/>
          </a:bodyPr>
          <a:lstStyle>
            <a:lvl1pPr>
              <a:defRPr baseline="0">
                <a:solidFill>
                  <a:srgbClr val="1F1F1F"/>
                </a:solidFill>
              </a:defRPr>
            </a:lvl1pPr>
          </a:lstStyle>
          <a:p>
            <a:r>
              <a:rPr lang="en-US"/>
              <a:t>Insert Title, 28pt Calibri Bold (Color: RGB 33, 33, 33)</a:t>
            </a:r>
          </a:p>
        </p:txBody>
      </p:sp>
      <p:sp>
        <p:nvSpPr>
          <p:cNvPr id="10" name="Content Placeholder">
            <a:extLst>
              <a:ext uri="{FF2B5EF4-FFF2-40B4-BE49-F238E27FC236}">
                <a16:creationId xmlns:a16="http://schemas.microsoft.com/office/drawing/2014/main" id="{39CEC73F-36E5-8E46-8EF7-01F3DF2A364C}"/>
              </a:ext>
            </a:extLst>
          </p:cNvPr>
          <p:cNvSpPr>
            <a:spLocks noGrp="1"/>
          </p:cNvSpPr>
          <p:nvPr>
            <p:ph idx="14" hasCustomPrompt="1"/>
          </p:nvPr>
        </p:nvSpPr>
        <p:spPr>
          <a:xfrm>
            <a:off x="630935" y="1353312"/>
            <a:ext cx="914400" cy="914400"/>
          </a:xfrm>
        </p:spPr>
        <p:txBody>
          <a:bodyPr>
            <a:noAutofit/>
          </a:bodyPr>
          <a:lstStyle>
            <a:lvl1pPr marL="0" indent="0">
              <a:buNone/>
              <a:defRPr sz="1400" baseline="0">
                <a:solidFill>
                  <a:srgbClr val="1F1F1F"/>
                </a:solidFill>
              </a:defRPr>
            </a:lvl1pPr>
            <a:lvl2pPr>
              <a:defRPr>
                <a:solidFill>
                  <a:srgbClr val="1F1F1F"/>
                </a:solidFill>
              </a:defRPr>
            </a:lvl2pPr>
            <a:lvl3pPr>
              <a:defRPr>
                <a:solidFill>
                  <a:srgbClr val="1F1F1F"/>
                </a:solidFill>
              </a:defRPr>
            </a:lvl3pPr>
            <a:lvl4pPr>
              <a:defRPr>
                <a:solidFill>
                  <a:srgbClr val="1F1F1F"/>
                </a:solidFill>
              </a:defRPr>
            </a:lvl4pPr>
          </a:lstStyle>
          <a:p>
            <a:pPr lvl="0"/>
            <a:r>
              <a:rPr lang="en-US"/>
              <a:t>Insert Icon</a:t>
            </a:r>
          </a:p>
        </p:txBody>
      </p:sp>
      <p:sp>
        <p:nvSpPr>
          <p:cNvPr id="3" name="Content Placeholder"/>
          <p:cNvSpPr>
            <a:spLocks noGrp="1"/>
          </p:cNvSpPr>
          <p:nvPr>
            <p:ph idx="1" hasCustomPrompt="1"/>
          </p:nvPr>
        </p:nvSpPr>
        <p:spPr>
          <a:xfrm>
            <a:off x="1713053" y="1353312"/>
            <a:ext cx="6654547" cy="914400"/>
          </a:xfrm>
        </p:spPr>
        <p:txBody>
          <a:bodyPr>
            <a:noAutofit/>
          </a:bodyPr>
          <a:lstStyle>
            <a:lvl1pPr marL="0" indent="0">
              <a:buNone/>
              <a:defRPr sz="2400" baseline="0">
                <a:solidFill>
                  <a:srgbClr val="1F1F1F"/>
                </a:solidFill>
              </a:defRPr>
            </a:lvl1pPr>
            <a:lvl2pPr>
              <a:defRPr>
                <a:solidFill>
                  <a:srgbClr val="1F1F1F"/>
                </a:solidFill>
              </a:defRPr>
            </a:lvl2pPr>
            <a:lvl3pPr>
              <a:defRPr>
                <a:solidFill>
                  <a:srgbClr val="1F1F1F"/>
                </a:solidFill>
              </a:defRPr>
            </a:lvl3pPr>
            <a:lvl4pPr>
              <a:defRPr>
                <a:solidFill>
                  <a:srgbClr val="1F1F1F"/>
                </a:solidFill>
              </a:defRPr>
            </a:lvl4pPr>
          </a:lstStyle>
          <a:p>
            <a:pPr lvl="0"/>
            <a:r>
              <a:rPr lang="en-US"/>
              <a:t>Insert Text</a:t>
            </a:r>
          </a:p>
        </p:txBody>
      </p:sp>
      <p:sp>
        <p:nvSpPr>
          <p:cNvPr id="12" name="Content Placeholder">
            <a:extLst>
              <a:ext uri="{FF2B5EF4-FFF2-40B4-BE49-F238E27FC236}">
                <a16:creationId xmlns:a16="http://schemas.microsoft.com/office/drawing/2014/main" id="{79B2D1AD-AF19-C14C-B256-C88B57D21E19}"/>
              </a:ext>
            </a:extLst>
          </p:cNvPr>
          <p:cNvSpPr>
            <a:spLocks noGrp="1"/>
          </p:cNvSpPr>
          <p:nvPr>
            <p:ph idx="16" hasCustomPrompt="1"/>
          </p:nvPr>
        </p:nvSpPr>
        <p:spPr>
          <a:xfrm>
            <a:off x="630935" y="2455807"/>
            <a:ext cx="914400" cy="914400"/>
          </a:xfrm>
        </p:spPr>
        <p:txBody>
          <a:bodyPr>
            <a:noAutofit/>
          </a:bodyPr>
          <a:lstStyle>
            <a:lvl1pPr marL="0" indent="0">
              <a:buNone/>
              <a:defRPr sz="1400" baseline="0">
                <a:solidFill>
                  <a:srgbClr val="1F1F1F"/>
                </a:solidFill>
              </a:defRPr>
            </a:lvl1pPr>
            <a:lvl2pPr>
              <a:defRPr>
                <a:solidFill>
                  <a:srgbClr val="1F1F1F"/>
                </a:solidFill>
              </a:defRPr>
            </a:lvl2pPr>
            <a:lvl3pPr>
              <a:defRPr>
                <a:solidFill>
                  <a:srgbClr val="1F1F1F"/>
                </a:solidFill>
              </a:defRPr>
            </a:lvl3pPr>
            <a:lvl4pPr>
              <a:defRPr>
                <a:solidFill>
                  <a:srgbClr val="1F1F1F"/>
                </a:solidFill>
              </a:defRPr>
            </a:lvl4pPr>
          </a:lstStyle>
          <a:p>
            <a:pPr lvl="0"/>
            <a:r>
              <a:rPr lang="en-US"/>
              <a:t>Insert Icon</a:t>
            </a:r>
          </a:p>
        </p:txBody>
      </p:sp>
      <p:sp>
        <p:nvSpPr>
          <p:cNvPr id="11" name="Content Placeholder">
            <a:extLst>
              <a:ext uri="{FF2B5EF4-FFF2-40B4-BE49-F238E27FC236}">
                <a16:creationId xmlns:a16="http://schemas.microsoft.com/office/drawing/2014/main" id="{FE8DA315-3D43-3C41-824D-CB2734BB4475}"/>
              </a:ext>
            </a:extLst>
          </p:cNvPr>
          <p:cNvSpPr>
            <a:spLocks noGrp="1"/>
          </p:cNvSpPr>
          <p:nvPr>
            <p:ph idx="15" hasCustomPrompt="1"/>
          </p:nvPr>
        </p:nvSpPr>
        <p:spPr>
          <a:xfrm>
            <a:off x="1713053" y="2455807"/>
            <a:ext cx="6654547" cy="9144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aseline="0">
                <a:solidFill>
                  <a:srgbClr val="1F1F1F"/>
                </a:solidFill>
              </a:defRPr>
            </a:lvl1pPr>
            <a:lvl2pPr>
              <a:defRPr>
                <a:solidFill>
                  <a:srgbClr val="1F1F1F"/>
                </a:solidFill>
              </a:defRPr>
            </a:lvl2pPr>
            <a:lvl3pPr>
              <a:defRPr>
                <a:solidFill>
                  <a:srgbClr val="1F1F1F"/>
                </a:solidFill>
              </a:defRPr>
            </a:lvl3pPr>
            <a:lvl4pPr>
              <a:defRPr>
                <a:solidFill>
                  <a:srgbClr val="1F1F1F"/>
                </a:solidFill>
              </a:defRPr>
            </a:lvl4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Text</a:t>
            </a:r>
          </a:p>
        </p:txBody>
      </p:sp>
      <p:sp>
        <p:nvSpPr>
          <p:cNvPr id="14" name="Content Placeholder">
            <a:extLst>
              <a:ext uri="{FF2B5EF4-FFF2-40B4-BE49-F238E27FC236}">
                <a16:creationId xmlns:a16="http://schemas.microsoft.com/office/drawing/2014/main" id="{88DC405D-C4DC-D849-A395-8E2E256E1403}"/>
              </a:ext>
            </a:extLst>
          </p:cNvPr>
          <p:cNvSpPr>
            <a:spLocks noGrp="1"/>
          </p:cNvSpPr>
          <p:nvPr>
            <p:ph idx="18" hasCustomPrompt="1"/>
          </p:nvPr>
        </p:nvSpPr>
        <p:spPr>
          <a:xfrm>
            <a:off x="630935" y="3558302"/>
            <a:ext cx="914400" cy="914400"/>
          </a:xfrm>
        </p:spPr>
        <p:txBody>
          <a:bodyPr>
            <a:noAutofit/>
          </a:bodyPr>
          <a:lstStyle>
            <a:lvl1pPr marL="0" indent="0">
              <a:buNone/>
              <a:defRPr sz="1400" baseline="0">
                <a:solidFill>
                  <a:srgbClr val="1F1F1F"/>
                </a:solidFill>
              </a:defRPr>
            </a:lvl1pPr>
            <a:lvl2pPr>
              <a:defRPr>
                <a:solidFill>
                  <a:srgbClr val="1F1F1F"/>
                </a:solidFill>
              </a:defRPr>
            </a:lvl2pPr>
            <a:lvl3pPr>
              <a:defRPr>
                <a:solidFill>
                  <a:srgbClr val="1F1F1F"/>
                </a:solidFill>
              </a:defRPr>
            </a:lvl3pPr>
            <a:lvl4pPr>
              <a:defRPr>
                <a:solidFill>
                  <a:srgbClr val="1F1F1F"/>
                </a:solidFill>
              </a:defRPr>
            </a:lvl4pPr>
          </a:lstStyle>
          <a:p>
            <a:pPr lvl="0"/>
            <a:r>
              <a:rPr lang="en-US"/>
              <a:t>Insert Icon</a:t>
            </a:r>
          </a:p>
        </p:txBody>
      </p:sp>
      <p:sp>
        <p:nvSpPr>
          <p:cNvPr id="13" name="Content Placeholder">
            <a:extLst>
              <a:ext uri="{FF2B5EF4-FFF2-40B4-BE49-F238E27FC236}">
                <a16:creationId xmlns:a16="http://schemas.microsoft.com/office/drawing/2014/main" id="{0BF63B32-88B8-E140-8668-B4FEDAA4EC3A}"/>
              </a:ext>
            </a:extLst>
          </p:cNvPr>
          <p:cNvSpPr>
            <a:spLocks noGrp="1"/>
          </p:cNvSpPr>
          <p:nvPr>
            <p:ph idx="17" hasCustomPrompt="1"/>
          </p:nvPr>
        </p:nvSpPr>
        <p:spPr>
          <a:xfrm>
            <a:off x="1713053" y="3558302"/>
            <a:ext cx="6654547" cy="9144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aseline="0">
                <a:solidFill>
                  <a:srgbClr val="1F1F1F"/>
                </a:solidFill>
              </a:defRPr>
            </a:lvl1pPr>
            <a:lvl2pPr>
              <a:defRPr>
                <a:solidFill>
                  <a:srgbClr val="1F1F1F"/>
                </a:solidFill>
              </a:defRPr>
            </a:lvl2pPr>
            <a:lvl3pPr>
              <a:defRPr>
                <a:solidFill>
                  <a:srgbClr val="1F1F1F"/>
                </a:solidFill>
              </a:defRPr>
            </a:lvl3pPr>
            <a:lvl4pPr>
              <a:defRPr>
                <a:solidFill>
                  <a:srgbClr val="1F1F1F"/>
                </a:solidFill>
              </a:defRPr>
            </a:lvl4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Text</a:t>
            </a:r>
          </a:p>
        </p:txBody>
      </p:sp>
      <p:sp>
        <p:nvSpPr>
          <p:cNvPr id="16" name="Content Placeholder">
            <a:extLst>
              <a:ext uri="{FF2B5EF4-FFF2-40B4-BE49-F238E27FC236}">
                <a16:creationId xmlns:a16="http://schemas.microsoft.com/office/drawing/2014/main" id="{E7B78052-CCFE-444F-ACBC-8627722841EC}"/>
              </a:ext>
            </a:extLst>
          </p:cNvPr>
          <p:cNvSpPr>
            <a:spLocks noGrp="1"/>
          </p:cNvSpPr>
          <p:nvPr>
            <p:ph idx="20" hasCustomPrompt="1"/>
          </p:nvPr>
        </p:nvSpPr>
        <p:spPr>
          <a:xfrm>
            <a:off x="630935" y="4660797"/>
            <a:ext cx="914400" cy="914400"/>
          </a:xfrm>
        </p:spPr>
        <p:txBody>
          <a:bodyPr>
            <a:noAutofit/>
          </a:bodyPr>
          <a:lstStyle>
            <a:lvl1pPr marL="0" indent="0">
              <a:buNone/>
              <a:defRPr sz="1400" baseline="0">
                <a:solidFill>
                  <a:srgbClr val="1F1F1F"/>
                </a:solidFill>
              </a:defRPr>
            </a:lvl1pPr>
            <a:lvl2pPr>
              <a:defRPr>
                <a:solidFill>
                  <a:srgbClr val="1F1F1F"/>
                </a:solidFill>
              </a:defRPr>
            </a:lvl2pPr>
            <a:lvl3pPr>
              <a:defRPr>
                <a:solidFill>
                  <a:srgbClr val="1F1F1F"/>
                </a:solidFill>
              </a:defRPr>
            </a:lvl3pPr>
            <a:lvl4pPr>
              <a:defRPr>
                <a:solidFill>
                  <a:srgbClr val="1F1F1F"/>
                </a:solidFill>
              </a:defRPr>
            </a:lvl4pPr>
          </a:lstStyle>
          <a:p>
            <a:pPr lvl="0"/>
            <a:r>
              <a:rPr lang="en-US"/>
              <a:t>Insert Icon</a:t>
            </a:r>
          </a:p>
        </p:txBody>
      </p:sp>
      <p:sp>
        <p:nvSpPr>
          <p:cNvPr id="15" name="Content Placeholder">
            <a:extLst>
              <a:ext uri="{FF2B5EF4-FFF2-40B4-BE49-F238E27FC236}">
                <a16:creationId xmlns:a16="http://schemas.microsoft.com/office/drawing/2014/main" id="{F6F53609-3C6A-B548-8D09-484068ED0D12}"/>
              </a:ext>
            </a:extLst>
          </p:cNvPr>
          <p:cNvSpPr>
            <a:spLocks noGrp="1"/>
          </p:cNvSpPr>
          <p:nvPr>
            <p:ph idx="19" hasCustomPrompt="1"/>
          </p:nvPr>
        </p:nvSpPr>
        <p:spPr>
          <a:xfrm>
            <a:off x="1713053" y="4660797"/>
            <a:ext cx="6654547" cy="9144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aseline="0">
                <a:solidFill>
                  <a:srgbClr val="1F1F1F"/>
                </a:solidFill>
              </a:defRPr>
            </a:lvl1pPr>
            <a:lvl2pPr>
              <a:defRPr>
                <a:solidFill>
                  <a:srgbClr val="1F1F1F"/>
                </a:solidFill>
              </a:defRPr>
            </a:lvl2pPr>
            <a:lvl3pPr>
              <a:defRPr>
                <a:solidFill>
                  <a:srgbClr val="1F1F1F"/>
                </a:solidFill>
              </a:defRPr>
            </a:lvl3pPr>
            <a:lvl4pPr>
              <a:defRPr>
                <a:solidFill>
                  <a:srgbClr val="1F1F1F"/>
                </a:solidFill>
              </a:defRPr>
            </a:lvl4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Text</a:t>
            </a:r>
          </a:p>
        </p:txBody>
      </p:sp>
      <p:sp>
        <p:nvSpPr>
          <p:cNvPr id="6" name="Slide Number Placeholder"/>
          <p:cNvSpPr>
            <a:spLocks noGrp="1"/>
          </p:cNvSpPr>
          <p:nvPr>
            <p:ph type="sldNum" sz="quarter" idx="12"/>
          </p:nvPr>
        </p:nvSpPr>
        <p:spPr>
          <a:xfrm>
            <a:off x="6457950" y="6028289"/>
            <a:ext cx="2057400" cy="365125"/>
          </a:xfrm>
        </p:spPr>
        <p:txBody>
          <a:bodyPr/>
          <a:lstStyle/>
          <a:p>
            <a:fld id="{E573346A-FCA4-684E-8D18-26E8324063ED}" type="slidenum">
              <a:rPr lang="en-US" smtClean="0"/>
              <a:t>‹#›</a:t>
            </a:fld>
            <a:endParaRPr lang="en-US"/>
          </a:p>
        </p:txBody>
      </p:sp>
      <p:sp>
        <p:nvSpPr>
          <p:cNvPr id="17" name="Footer">
            <a:extLst>
              <a:ext uri="{FF2B5EF4-FFF2-40B4-BE49-F238E27FC236}">
                <a16:creationId xmlns:a16="http://schemas.microsoft.com/office/drawing/2014/main" id="{E6BDAD9A-AB16-584C-8457-41700A2E35E7}"/>
              </a:ext>
            </a:extLst>
          </p:cNvPr>
          <p:cNvSpPr>
            <a:spLocks noGrp="1"/>
          </p:cNvSpPr>
          <p:nvPr>
            <p:ph type="ftr" sz="quarter" idx="3"/>
          </p:nvPr>
        </p:nvSpPr>
        <p:spPr>
          <a:xfrm>
            <a:off x="626364" y="6028289"/>
            <a:ext cx="564878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a:t>FOR INTERNAL USE ONLY		Office of Information and Technology</a:t>
            </a:r>
          </a:p>
        </p:txBody>
      </p:sp>
      <p:pic>
        <p:nvPicPr>
          <p:cNvPr id="19" name="Picture 18">
            <a:extLst>
              <a:ext uri="{FF2B5EF4-FFF2-40B4-BE49-F238E27FC236}">
                <a16:creationId xmlns:a16="http://schemas.microsoft.com/office/drawing/2014/main" id="{51CE8CE2-B9D0-BB46-B285-B9BAD03FF93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28816"/>
            <a:ext cx="9144000" cy="329184"/>
          </a:xfrm>
          <a:prstGeom prst="rect">
            <a:avLst/>
          </a:prstGeom>
        </p:spPr>
      </p:pic>
    </p:spTree>
    <p:extLst>
      <p:ext uri="{BB962C8B-B14F-4D97-AF65-F5344CB8AC3E}">
        <p14:creationId xmlns:p14="http://schemas.microsoft.com/office/powerpoint/2010/main" val="3335463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Slide Title"/>
          <p:cNvSpPr>
            <a:spLocks noGrp="1"/>
          </p:cNvSpPr>
          <p:nvPr>
            <p:ph type="title" hasCustomPrompt="1"/>
          </p:nvPr>
        </p:nvSpPr>
        <p:spPr/>
        <p:txBody>
          <a:bodyPr>
            <a:noAutofit/>
          </a:bodyPr>
          <a:lstStyle>
            <a:lvl1pPr>
              <a:defRPr baseline="0"/>
            </a:lvl1pPr>
          </a:lstStyle>
          <a:p>
            <a:r>
              <a:rPr lang="en-US"/>
              <a:t>Insert Title, 28pt Calibri Bold (Color: RGB 33, 33, 33)</a:t>
            </a:r>
          </a:p>
        </p:txBody>
      </p:sp>
      <p:sp>
        <p:nvSpPr>
          <p:cNvPr id="7" name="Slide Number Placeholder"/>
          <p:cNvSpPr>
            <a:spLocks noGrp="1"/>
          </p:cNvSpPr>
          <p:nvPr>
            <p:ph type="sldNum" sz="quarter" idx="12"/>
          </p:nvPr>
        </p:nvSpPr>
        <p:spPr>
          <a:xfrm>
            <a:off x="6457950" y="6028289"/>
            <a:ext cx="2057400" cy="365125"/>
          </a:xfrm>
        </p:spPr>
        <p:txBody>
          <a:bodyPr/>
          <a:lstStyle/>
          <a:p>
            <a:fld id="{E573346A-FCA4-684E-8D18-26E8324063ED}" type="slidenum">
              <a:rPr lang="en-US" smtClean="0"/>
              <a:t>‹#›</a:t>
            </a:fld>
            <a:endParaRPr lang="en-US"/>
          </a:p>
        </p:txBody>
      </p:sp>
      <p:sp>
        <p:nvSpPr>
          <p:cNvPr id="10" name="Footer">
            <a:extLst>
              <a:ext uri="{FF2B5EF4-FFF2-40B4-BE49-F238E27FC236}">
                <a16:creationId xmlns:a16="http://schemas.microsoft.com/office/drawing/2014/main" id="{31C029D4-C2F2-AB44-AE3D-F720C72E0BD0}"/>
              </a:ext>
            </a:extLst>
          </p:cNvPr>
          <p:cNvSpPr>
            <a:spLocks noGrp="1"/>
          </p:cNvSpPr>
          <p:nvPr>
            <p:ph type="ftr" sz="quarter" idx="3"/>
          </p:nvPr>
        </p:nvSpPr>
        <p:spPr>
          <a:xfrm>
            <a:off x="626364" y="6028289"/>
            <a:ext cx="564878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a:t>FOR INTERNAL USE ONLY		Office of Information and Technology</a:t>
            </a:r>
          </a:p>
        </p:txBody>
      </p:sp>
      <p:pic>
        <p:nvPicPr>
          <p:cNvPr id="6" name="Picture 5">
            <a:extLst>
              <a:ext uri="{FF2B5EF4-FFF2-40B4-BE49-F238E27FC236}">
                <a16:creationId xmlns:a16="http://schemas.microsoft.com/office/drawing/2014/main" id="{9B374D62-C191-A44B-B59E-3CFB8379F49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528816"/>
            <a:ext cx="9144000" cy="329184"/>
          </a:xfrm>
          <a:prstGeom prst="rect">
            <a:avLst/>
          </a:prstGeom>
        </p:spPr>
      </p:pic>
    </p:spTree>
    <p:extLst>
      <p:ext uri="{BB962C8B-B14F-4D97-AF65-F5344CB8AC3E}">
        <p14:creationId xmlns:p14="http://schemas.microsoft.com/office/powerpoint/2010/main" val="1636374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Title"/>
          <p:cNvSpPr>
            <a:spLocks noGrp="1"/>
          </p:cNvSpPr>
          <p:nvPr>
            <p:ph type="title"/>
          </p:nvPr>
        </p:nvSpPr>
        <p:spPr>
          <a:xfrm>
            <a:off x="628650" y="374904"/>
            <a:ext cx="7886700" cy="685800"/>
          </a:xfrm>
          <a:prstGeom prst="rect">
            <a:avLst/>
          </a:prstGeom>
        </p:spPr>
        <p:txBody>
          <a:bodyPr vert="horz" lIns="91440" tIns="45720" rIns="91440" bIns="45720" rtlCol="0" anchor="ctr">
            <a:noAutofit/>
          </a:bodyPr>
          <a:lstStyle/>
          <a:p>
            <a:r>
              <a:rPr lang="en-US"/>
              <a:t>Title Size 28pt, Calibri Bold (Color: RGB 33,33,33)</a:t>
            </a:r>
          </a:p>
        </p:txBody>
      </p:sp>
      <p:sp>
        <p:nvSpPr>
          <p:cNvPr id="3" name="Content Placeholder"/>
          <p:cNvSpPr>
            <a:spLocks noGrp="1"/>
          </p:cNvSpPr>
          <p:nvPr>
            <p:ph type="body" idx="1"/>
          </p:nvPr>
        </p:nvSpPr>
        <p:spPr>
          <a:xfrm>
            <a:off x="630936" y="1416052"/>
            <a:ext cx="7886700" cy="4489766"/>
          </a:xfrm>
          <a:prstGeom prst="rect">
            <a:avLst/>
          </a:prstGeom>
        </p:spPr>
        <p:txBody>
          <a:bodyPr vert="horz" lIns="91440" tIns="45720" rIns="91440" bIns="45720" rtlCol="0">
            <a:noAutofit/>
          </a:bodyPr>
          <a:lstStyle/>
          <a:p>
            <a:pPr lvl="0"/>
            <a:r>
              <a:rPr lang="en-US"/>
              <a:t>Body Text no smaller than 18pt font, Calibri Regular</a:t>
            </a:r>
          </a:p>
          <a:p>
            <a:pPr lvl="1"/>
            <a:r>
              <a:rPr lang="en-US"/>
              <a:t>Second level</a:t>
            </a:r>
          </a:p>
          <a:p>
            <a:pPr lvl="2"/>
            <a:r>
              <a:rPr lang="en-US"/>
              <a:t>Third level</a:t>
            </a:r>
          </a:p>
          <a:p>
            <a:pPr lvl="3"/>
            <a:r>
              <a:rPr lang="en-US"/>
              <a:t>Fourth level</a:t>
            </a:r>
          </a:p>
        </p:txBody>
      </p:sp>
      <p:sp>
        <p:nvSpPr>
          <p:cNvPr id="4" name="Footer"/>
          <p:cNvSpPr>
            <a:spLocks noGrp="1"/>
          </p:cNvSpPr>
          <p:nvPr>
            <p:ph type="ftr" sz="quarter" idx="3"/>
          </p:nvPr>
        </p:nvSpPr>
        <p:spPr>
          <a:xfrm>
            <a:off x="626364" y="6028289"/>
            <a:ext cx="564878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a:t>FOR INTERNAL USE ONLY		Office of Information and Technology</a:t>
            </a:r>
          </a:p>
        </p:txBody>
      </p:sp>
      <p:sp>
        <p:nvSpPr>
          <p:cNvPr id="6" name="Slide Number"/>
          <p:cNvSpPr>
            <a:spLocks noGrp="1"/>
          </p:cNvSpPr>
          <p:nvPr>
            <p:ph type="sldNum" sz="quarter" idx="4"/>
          </p:nvPr>
        </p:nvSpPr>
        <p:spPr>
          <a:xfrm>
            <a:off x="6457950" y="602828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73346A-FCA4-684E-8D18-26E8324063ED}" type="slidenum">
              <a:rPr lang="en-US" smtClean="0"/>
              <a:t>‹#›</a:t>
            </a:fld>
            <a:endParaRPr lang="en-US"/>
          </a:p>
        </p:txBody>
      </p:sp>
    </p:spTree>
    <p:extLst>
      <p:ext uri="{BB962C8B-B14F-4D97-AF65-F5344CB8AC3E}">
        <p14:creationId xmlns:p14="http://schemas.microsoft.com/office/powerpoint/2010/main" val="1884326421"/>
      </p:ext>
    </p:extLst>
  </p:cSld>
  <p:clrMap bg1="lt1" tx1="dk1" bg2="lt2" tx2="dk2" accent1="accent1" accent2="accent2" accent3="accent3" accent4="accent4" accent5="accent5" accent6="accent6" hlink="hlink" folHlink="folHlink"/>
  <p:sldLayoutIdLst>
    <p:sldLayoutId id="2147483706" r:id="rId1"/>
    <p:sldLayoutId id="2147483662" r:id="rId2"/>
    <p:sldLayoutId id="2147483710" r:id="rId3"/>
    <p:sldLayoutId id="2147483709" r:id="rId4"/>
    <p:sldLayoutId id="2147483711" r:id="rId5"/>
    <p:sldLayoutId id="2147483707" r:id="rId6"/>
    <p:sldLayoutId id="2147483708" r:id="rId7"/>
    <p:sldLayoutId id="2147483712" r:id="rId8"/>
    <p:sldLayoutId id="2147483699" r:id="rId9"/>
    <p:sldLayoutId id="2147483702" r:id="rId10"/>
    <p:sldLayoutId id="2147483700" r:id="rId11"/>
    <p:sldLayoutId id="2147483704" r:id="rId12"/>
    <p:sldLayoutId id="2147483701" r:id="rId13"/>
    <p:sldLayoutId id="2147483713" r:id="rId14"/>
    <p:sldLayoutId id="2147483714" r:id="rId15"/>
  </p:sldLayoutIdLst>
  <p:hf hdr="0" dt="0"/>
  <p:txStyles>
    <p:title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baseline="0">
          <a:solidFill>
            <a:srgbClr val="1F1F1F"/>
          </a:solidFill>
          <a:latin typeface="+mn-lt"/>
          <a:ea typeface="+mn-ea"/>
          <a:cs typeface="+mn-cs"/>
        </a:defRPr>
      </a:lvl1pPr>
      <a:lvl2pPr marL="685800" indent="-228600" algn="l" defTabSz="914400" rtl="0" eaLnBrk="1" latinLnBrk="0" hangingPunct="1">
        <a:lnSpc>
          <a:spcPct val="90000"/>
        </a:lnSpc>
        <a:spcBef>
          <a:spcPts val="500"/>
        </a:spcBef>
        <a:buFont typeface="CambriaMath" charset="0"/>
        <a:buChar char="⎯"/>
        <a:defRPr sz="2400" kern="1200">
          <a:solidFill>
            <a:srgbClr val="1F1F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1F1F1F"/>
          </a:solidFill>
          <a:latin typeface="+mn-lt"/>
          <a:ea typeface="+mn-ea"/>
          <a:cs typeface="+mn-cs"/>
        </a:defRPr>
      </a:lvl3pPr>
      <a:lvl4pPr marL="1600200" indent="-228600" algn="l" defTabSz="914400" rtl="0" eaLnBrk="1" latinLnBrk="0" hangingPunct="1">
        <a:lnSpc>
          <a:spcPct val="90000"/>
        </a:lnSpc>
        <a:spcBef>
          <a:spcPts val="500"/>
        </a:spcBef>
        <a:buFont typeface=".AppleSystemUIFont" charset="-120"/>
        <a:buChar char="»"/>
        <a:defRPr sz="2400" kern="1200">
          <a:solidFill>
            <a:srgbClr val="1F1F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7.svg"/><Relationship Id="rId7" Type="http://schemas.openxmlformats.org/officeDocument/2006/relationships/image" Target="../media/image28.svg"/><Relationship Id="rId2" Type="http://schemas.openxmlformats.org/officeDocument/2006/relationships/image" Target="../media/image46.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49.svg"/><Relationship Id="rId4" Type="http://schemas.openxmlformats.org/officeDocument/2006/relationships/image" Target="../media/image48.png"/></Relationships>
</file>

<file path=ppt/slides/_rels/slide12.xml.rels><?xml version="1.0" encoding="UTF-8" standalone="yes"?>
<Relationships xmlns="http://schemas.openxmlformats.org/package/2006/relationships"><Relationship Id="rId3" Type="http://schemas.openxmlformats.org/officeDocument/2006/relationships/image" Target="../media/image47.svg"/><Relationship Id="rId7" Type="http://schemas.openxmlformats.org/officeDocument/2006/relationships/image" Target="../media/image51.svg"/><Relationship Id="rId2" Type="http://schemas.openxmlformats.org/officeDocument/2006/relationships/image" Target="../media/image46.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50.svg"/><Relationship Id="rId4" Type="http://schemas.openxmlformats.org/officeDocument/2006/relationships/image" Target="../media/image48.png"/></Relationships>
</file>

<file path=ppt/slides/_rels/slide13.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s://gov.irbnet.org/release/index.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vaww.portal2.va.gov/sites/infosecurity/fieldsecurity/rs/RSD%20Documents/Forms/AllItems.aspx?RootFolder=%2Fsites%2Finfosecurity%2Ffieldsecurity%2Frs%2FRSD%20Documents%2FEnterprise%20Research%20Data%20Security%20Plan%20%28ERDSP%29%2FERDSP%20Template%20and%20User%20Guide&amp;FolderCTID=0x01200005FA1072F9D5F540B9961D3B1ED98558&amp;View=%7B59E43AE5%2DF0BE%2D4DD6%2DA1C8%2D11A0181BFCC6%7D" TargetMode="External"/><Relationship Id="rId2" Type="http://schemas.openxmlformats.org/officeDocument/2006/relationships/hyperlink" Target="https://www.research.va.gov/programs/orppe/education/information_security.cfm" TargetMode="Externa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4.xml"/><Relationship Id="rId5" Type="http://schemas.openxmlformats.org/officeDocument/2006/relationships/image" Target="../media/image58.svg"/><Relationship Id="rId4" Type="http://schemas.openxmlformats.org/officeDocument/2006/relationships/image" Target="../media/image57.png"/></Relationships>
</file>

<file path=ppt/slides/_rels/slide19.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4.xml"/><Relationship Id="rId5" Type="http://schemas.openxmlformats.org/officeDocument/2006/relationships/image" Target="../media/image58.svg"/><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va.gov/vapubs/viewPublication.asp?Pub_ID=1255&amp;FType=2" TargetMode="External"/><Relationship Id="rId2" Type="http://schemas.openxmlformats.org/officeDocument/2006/relationships/hyperlink" Target="https://www.va.gov/vhapublications/ViewPublication.asp?pub_ID=3233" TargetMode="External"/><Relationship Id="rId1" Type="http://schemas.openxmlformats.org/officeDocument/2006/relationships/slideLayout" Target="../slideLayouts/slideLayout2.xml"/><Relationship Id="rId5" Type="http://schemas.openxmlformats.org/officeDocument/2006/relationships/hyperlink" Target="https://dvagov.sharepoint.com/sites/OITRSDResearchCybersecurity/RSD%20Documents/Enterprise%20Research%20Data%20Security%20Plan%20(ERDSP)/ERDSP%20Template%20and%20User%20Guide/ERDSP%20Guide%20Version%202.0.pdf" TargetMode="External"/><Relationship Id="rId4" Type="http://schemas.openxmlformats.org/officeDocument/2006/relationships/hyperlink" Target="https://nvlpubs.nist.gov/nistpubs/Legacy/SP/nistspecialpublication800-60v2r1.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4.xml"/><Relationship Id="rId5" Type="http://schemas.openxmlformats.org/officeDocument/2006/relationships/image" Target="../media/image58.svg"/><Relationship Id="rId4" Type="http://schemas.openxmlformats.org/officeDocument/2006/relationships/image" Target="../media/image5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4.xml"/><Relationship Id="rId5" Type="http://schemas.openxmlformats.org/officeDocument/2006/relationships/image" Target="../media/image58.svg"/><Relationship Id="rId4" Type="http://schemas.openxmlformats.org/officeDocument/2006/relationships/image" Target="../media/image5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4.xml"/><Relationship Id="rId5" Type="http://schemas.openxmlformats.org/officeDocument/2006/relationships/image" Target="../media/image58.svg"/><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3" Type="http://schemas.openxmlformats.org/officeDocument/2006/relationships/image" Target="../media/image60.svg"/><Relationship Id="rId7" Type="http://schemas.openxmlformats.org/officeDocument/2006/relationships/image" Target="../media/image64.sv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svg"/><Relationship Id="rId4" Type="http://schemas.openxmlformats.org/officeDocument/2006/relationships/image" Target="../media/image61.png"/></Relationships>
</file>

<file path=ppt/slides/_rels/slide28.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4.xml"/><Relationship Id="rId5" Type="http://schemas.openxmlformats.org/officeDocument/2006/relationships/image" Target="../media/image58.svg"/><Relationship Id="rId4" Type="http://schemas.openxmlformats.org/officeDocument/2006/relationships/image" Target="../media/image5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vaww.portal2.va.gov/sites/infosecurity/ess/Configuration%20Guidelines.aspx" TargetMode="External"/><Relationship Id="rId1" Type="http://schemas.openxmlformats.org/officeDocument/2006/relationships/slideLayout" Target="../slideLayouts/slideLayout4.xml"/><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svg"/></Relationships>
</file>

<file path=ppt/slides/_rels/slide33.xml.rels><?xml version="1.0" encoding="UTF-8" standalone="yes"?>
<Relationships xmlns="http://schemas.openxmlformats.org/package/2006/relationships"><Relationship Id="rId3" Type="http://schemas.openxmlformats.org/officeDocument/2006/relationships/image" Target="../media/image66.svg"/><Relationship Id="rId7" Type="http://schemas.openxmlformats.org/officeDocument/2006/relationships/image" Target="../media/image39.svg"/><Relationship Id="rId2"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8.svg"/><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hyperlink" Target="http://trm.oit.va.gov/TRMRequestForm.aspx?requestType=Add" TargetMode="External"/><Relationship Id="rId7" Type="http://schemas.openxmlformats.org/officeDocument/2006/relationships/image" Target="../media/image58.svg"/><Relationship Id="rId2" Type="http://schemas.openxmlformats.org/officeDocument/2006/relationships/hyperlink" Target="http://trm.oit.va.gov/ToolListSummaryPage.aspx" TargetMode="External"/><Relationship Id="rId1" Type="http://schemas.openxmlformats.org/officeDocument/2006/relationships/slideLayout" Target="../slideLayouts/slideLayout4.xml"/><Relationship Id="rId6" Type="http://schemas.openxmlformats.org/officeDocument/2006/relationships/image" Target="../media/image57.png"/><Relationship Id="rId5" Type="http://schemas.openxmlformats.org/officeDocument/2006/relationships/image" Target="../media/image56.svg"/><Relationship Id="rId4" Type="http://schemas.openxmlformats.org/officeDocument/2006/relationships/image" Target="../media/image5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4.xml"/><Relationship Id="rId5" Type="http://schemas.openxmlformats.org/officeDocument/2006/relationships/image" Target="../media/image58.svg"/><Relationship Id="rId4" Type="http://schemas.openxmlformats.org/officeDocument/2006/relationships/image" Target="../media/image5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12" Type="http://schemas.openxmlformats.org/officeDocument/2006/relationships/hyperlink" Target="https://vaww.portal2.va.gov/sites/infosecurity/fieldsecurity/rs/RIS-TS/RIS_TaskForceDocuments/Reports/Task%20Force%20Information/VHA%20Research%20Info%20Sec%20Vulnerabilities.pdf" TargetMode="Externa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40.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4.xml"/><Relationship Id="rId5" Type="http://schemas.openxmlformats.org/officeDocument/2006/relationships/image" Target="../media/image58.svg"/><Relationship Id="rId4" Type="http://schemas.openxmlformats.org/officeDocument/2006/relationships/image" Target="../media/image57.png"/></Relationships>
</file>

<file path=ppt/slides/_rels/slide41.xml.rels><?xml version="1.0" encoding="UTF-8" standalone="yes"?>
<Relationships xmlns="http://schemas.openxmlformats.org/package/2006/relationships"><Relationship Id="rId3" Type="http://schemas.openxmlformats.org/officeDocument/2006/relationships/image" Target="../media/image47.svg"/><Relationship Id="rId7" Type="http://schemas.openxmlformats.org/officeDocument/2006/relationships/image" Target="../media/image28.svg"/><Relationship Id="rId2" Type="http://schemas.openxmlformats.org/officeDocument/2006/relationships/image" Target="../media/image46.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49.svg"/><Relationship Id="rId4" Type="http://schemas.openxmlformats.org/officeDocument/2006/relationships/image" Target="../media/image48.png"/></Relationships>
</file>

<file path=ppt/slides/_rels/slide42.xml.rels><?xml version="1.0" encoding="UTF-8" standalone="yes"?>
<Relationships xmlns="http://schemas.openxmlformats.org/package/2006/relationships"><Relationship Id="rId3" Type="http://schemas.openxmlformats.org/officeDocument/2006/relationships/image" Target="../media/image47.svg"/><Relationship Id="rId7" Type="http://schemas.openxmlformats.org/officeDocument/2006/relationships/image" Target="../media/image28.svg"/><Relationship Id="rId2" Type="http://schemas.openxmlformats.org/officeDocument/2006/relationships/image" Target="../media/image46.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49.svg"/><Relationship Id="rId4" Type="http://schemas.openxmlformats.org/officeDocument/2006/relationships/image" Target="../media/image48.png"/></Relationships>
</file>

<file path=ppt/slides/_rels/slide43.xml.rels><?xml version="1.0" encoding="UTF-8" standalone="yes"?>
<Relationships xmlns="http://schemas.openxmlformats.org/package/2006/relationships"><Relationship Id="rId3" Type="http://schemas.openxmlformats.org/officeDocument/2006/relationships/image" Target="../media/image68.svg"/><Relationship Id="rId2" Type="http://schemas.openxmlformats.org/officeDocument/2006/relationships/image" Target="../media/image67.png"/><Relationship Id="rId1" Type="http://schemas.openxmlformats.org/officeDocument/2006/relationships/slideLayout" Target="../slideLayouts/slideLayout2.xml"/><Relationship Id="rId5" Type="http://schemas.openxmlformats.org/officeDocument/2006/relationships/image" Target="../media/image70.svg"/><Relationship Id="rId4" Type="http://schemas.openxmlformats.org/officeDocument/2006/relationships/image" Target="../media/image69.png"/></Relationships>
</file>

<file path=ppt/slides/_rels/slide4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4.xml"/><Relationship Id="rId4" Type="http://schemas.openxmlformats.org/officeDocument/2006/relationships/image" Target="../media/image72.png"/></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_Appendix_C_&#8211;"/><Relationship Id="rId1" Type="http://schemas.openxmlformats.org/officeDocument/2006/relationships/slideLayout" Target="../slideLayouts/slideLayout4.xml"/><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sv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hyperlink" Target="https://vaww.portal2.va.gov/sites/infosecurity/fieldsecurity/rs/Lists/ERDSP%20Template%20Pilot%20Program%20Review/AllItems.aspx" TargetMode="External"/><Relationship Id="rId2" Type="http://schemas.openxmlformats.org/officeDocument/2006/relationships/hyperlink" Target="https://vaww.portal2.va.gov/sites/infosecurity/FY15CRISPAudit/CRISPRemediationContract/WorkSite/SiteAssets/SiteAssets/Risk_Analysis/Signed_OIT-OIS-SSS%20ERA%20User%20Guide.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svg"/><Relationship Id="rId7" Type="http://schemas.openxmlformats.org/officeDocument/2006/relationships/image" Target="../media/image22.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16.svg"/><Relationship Id="rId10" Type="http://schemas.openxmlformats.org/officeDocument/2006/relationships/image" Target="../media/image25.png"/><Relationship Id="rId4" Type="http://schemas.openxmlformats.org/officeDocument/2006/relationships/image" Target="../media/image15.png"/><Relationship Id="rId9" Type="http://schemas.openxmlformats.org/officeDocument/2006/relationships/image" Target="../media/image24.sv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hyperlink" Target="https://dvagov.sharepoint.com/sites/VHAORPPE/VAIRRS" TargetMode="External"/><Relationship Id="rId2" Type="http://schemas.openxmlformats.org/officeDocument/2006/relationships/hyperlink" Target="https://dvagov.sharepoint.com/sites/OITRSDResearchCybersecurity/RSD%20Documents/Forms/AllItems.aspx?RootFolder=%2Fsites%2FOITRSDResearchCybersecurity%2FRSD%20Documents%2FEnterprise%20Research%20Data%20Security%20Plan%20%28ERDSP%29%2FERDSP%20Template%20and%20User%20Guide&amp;FolderCTID=0x012000A71201A05A749545A370DB74151D69D6&amp;View=%7B49F2E741%2D4B47%2D429F%2DA7AC%2D91D187041478%7D" TargetMode="External"/><Relationship Id="rId1" Type="http://schemas.openxmlformats.org/officeDocument/2006/relationships/slideLayout" Target="../slideLayouts/slideLayout2.xml"/><Relationship Id="rId6" Type="http://schemas.openxmlformats.org/officeDocument/2006/relationships/hyperlink" Target="mailto:OISISPSSSSRSDInformationSecuritySupport@va.gov" TargetMode="External"/><Relationship Id="rId5" Type="http://schemas.openxmlformats.org/officeDocument/2006/relationships/hyperlink" Target="https://www.research.va.gov/programs/orppe/education/information_security.cfm" TargetMode="External"/><Relationship Id="rId4" Type="http://schemas.openxmlformats.org/officeDocument/2006/relationships/hyperlink" Target="https://dvagov.sharepoint.com/sites/VHAORPPE/VAIRRS/Shared%20Documents/Forms/AllItems.aspx?id=%2Fsites%2FVHAORPPE%2FVAIRRS%2FShared%20Documents%2FTraining%20Energizers&amp;p=true&amp;originalPath=aHR0cHM6Ly9kdmFnb3Yuc2hhcmVwb2ludC5jb20vOmY6L3MvVkhBT1JQUEUvVkFJUlJTL0VqeFNEOG9ObTBkR3QyLUpYUzN1OWM4QkctdDU5OXl5UnZ5UG9xNXpSbWtjZnc_cnRpbWU9U2RqQWNvcnMyRWc"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www.research.va.gov/programs/orppe/education/webinars/archives.cfm"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7.png"/><Relationship Id="rId1" Type="http://schemas.openxmlformats.org/officeDocument/2006/relationships/slideLayout" Target="../slideLayouts/slideLayout4.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30.sv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sv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45.svg"/><Relationship Id="rId3" Type="http://schemas.openxmlformats.org/officeDocument/2006/relationships/image" Target="../media/image38.svg"/><Relationship Id="rId7" Type="http://schemas.openxmlformats.org/officeDocument/2006/relationships/image" Target="../media/image40.svg"/><Relationship Id="rId12" Type="http://schemas.openxmlformats.org/officeDocument/2006/relationships/image" Target="../media/image44.png"/><Relationship Id="rId2" Type="http://schemas.openxmlformats.org/officeDocument/2006/relationships/image" Target="../media/image37.png"/><Relationship Id="rId1" Type="http://schemas.openxmlformats.org/officeDocument/2006/relationships/slideLayout" Target="../slideLayouts/slideLayout4.xml"/><Relationship Id="rId6" Type="http://schemas.openxmlformats.org/officeDocument/2006/relationships/image" Target="../media/image35.png"/><Relationship Id="rId11" Type="http://schemas.openxmlformats.org/officeDocument/2006/relationships/image" Target="../media/image43.svg"/><Relationship Id="rId5" Type="http://schemas.openxmlformats.org/officeDocument/2006/relationships/image" Target="../media/image39.svg"/><Relationship Id="rId10" Type="http://schemas.openxmlformats.org/officeDocument/2006/relationships/image" Target="../media/image42.png"/><Relationship Id="rId4" Type="http://schemas.openxmlformats.org/officeDocument/2006/relationships/image" Target="../media/image33.png"/><Relationship Id="rId9" Type="http://schemas.openxmlformats.org/officeDocument/2006/relationships/image" Target="../media/image41.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07E64-C151-4B12-B990-B8D31BBAFA18}"/>
              </a:ext>
            </a:extLst>
          </p:cNvPr>
          <p:cNvSpPr>
            <a:spLocks noGrp="1"/>
          </p:cNvSpPr>
          <p:nvPr>
            <p:ph type="title"/>
          </p:nvPr>
        </p:nvSpPr>
        <p:spPr>
          <a:xfrm>
            <a:off x="2161540" y="661178"/>
            <a:ext cx="6655889" cy="858806"/>
          </a:xfrm>
        </p:spPr>
        <p:txBody>
          <a:bodyPr/>
          <a:lstStyle/>
          <a:p>
            <a:r>
              <a:rPr lang="en-US" sz="2800"/>
              <a:t>Training on the use of the enterprise research data security plan (ERDSP) for </a:t>
            </a:r>
            <a:r>
              <a:rPr lang="en-US"/>
              <a:t>VA Research Investigators and Staff</a:t>
            </a:r>
            <a:endParaRPr lang="en-US" sz="2800"/>
          </a:p>
        </p:txBody>
      </p:sp>
      <p:sp>
        <p:nvSpPr>
          <p:cNvPr id="3" name="Text Placeholder 2">
            <a:extLst>
              <a:ext uri="{FF2B5EF4-FFF2-40B4-BE49-F238E27FC236}">
                <a16:creationId xmlns:a16="http://schemas.microsoft.com/office/drawing/2014/main" id="{435A7386-6450-492D-918E-4B94ED5A682E}"/>
              </a:ext>
            </a:extLst>
          </p:cNvPr>
          <p:cNvSpPr>
            <a:spLocks noGrp="1"/>
          </p:cNvSpPr>
          <p:nvPr>
            <p:ph type="body" sz="quarter" idx="10"/>
          </p:nvPr>
        </p:nvSpPr>
        <p:spPr>
          <a:xfrm>
            <a:off x="2162175" y="2537487"/>
            <a:ext cx="6655254" cy="365760"/>
          </a:xfrm>
        </p:spPr>
        <p:txBody>
          <a:bodyPr/>
          <a:lstStyle/>
          <a:p>
            <a:r>
              <a:rPr lang="en-US"/>
              <a:t>Terry Peters and Carol Johnson</a:t>
            </a:r>
          </a:p>
        </p:txBody>
      </p:sp>
      <p:sp>
        <p:nvSpPr>
          <p:cNvPr id="4" name="Text Placeholder 3">
            <a:extLst>
              <a:ext uri="{FF2B5EF4-FFF2-40B4-BE49-F238E27FC236}">
                <a16:creationId xmlns:a16="http://schemas.microsoft.com/office/drawing/2014/main" id="{45F219F4-8F27-4198-AD56-F7008F1B9405}"/>
              </a:ext>
            </a:extLst>
          </p:cNvPr>
          <p:cNvSpPr>
            <a:spLocks noGrp="1"/>
          </p:cNvSpPr>
          <p:nvPr>
            <p:ph type="body" sz="quarter" idx="11"/>
          </p:nvPr>
        </p:nvSpPr>
        <p:spPr>
          <a:xfrm>
            <a:off x="2161540" y="2938077"/>
            <a:ext cx="4355045" cy="365760"/>
          </a:xfrm>
        </p:spPr>
        <p:txBody>
          <a:bodyPr/>
          <a:lstStyle/>
          <a:p>
            <a:r>
              <a:rPr lang="en-US"/>
              <a:t>IT Cybersecurity Specialists</a:t>
            </a:r>
          </a:p>
        </p:txBody>
      </p:sp>
      <p:sp>
        <p:nvSpPr>
          <p:cNvPr id="5" name="Text Placeholder 4">
            <a:extLst>
              <a:ext uri="{FF2B5EF4-FFF2-40B4-BE49-F238E27FC236}">
                <a16:creationId xmlns:a16="http://schemas.microsoft.com/office/drawing/2014/main" id="{FC6297C7-09E0-4C9F-BBB2-1A8940AA89C2}"/>
              </a:ext>
            </a:extLst>
          </p:cNvPr>
          <p:cNvSpPr>
            <a:spLocks noGrp="1"/>
          </p:cNvSpPr>
          <p:nvPr>
            <p:ph type="body" sz="quarter" idx="12"/>
          </p:nvPr>
        </p:nvSpPr>
        <p:spPr>
          <a:xfrm>
            <a:off x="2161540" y="3328832"/>
            <a:ext cx="5730603" cy="368140"/>
          </a:xfrm>
        </p:spPr>
        <p:txBody>
          <a:bodyPr/>
          <a:lstStyle/>
          <a:p>
            <a:r>
              <a:rPr lang="en-US"/>
              <a:t>OIS-SSS-Research Support Division (RSD)</a:t>
            </a:r>
          </a:p>
          <a:p>
            <a:endParaRPr lang="en-US"/>
          </a:p>
        </p:txBody>
      </p:sp>
      <p:sp>
        <p:nvSpPr>
          <p:cNvPr id="7" name="Text Placeholder 6">
            <a:extLst>
              <a:ext uri="{FF2B5EF4-FFF2-40B4-BE49-F238E27FC236}">
                <a16:creationId xmlns:a16="http://schemas.microsoft.com/office/drawing/2014/main" id="{4855FD54-2647-492A-84DF-9A68B26BB988}"/>
              </a:ext>
            </a:extLst>
          </p:cNvPr>
          <p:cNvSpPr>
            <a:spLocks noGrp="1"/>
          </p:cNvSpPr>
          <p:nvPr>
            <p:ph type="body" sz="quarter" idx="14"/>
          </p:nvPr>
        </p:nvSpPr>
        <p:spPr>
          <a:xfrm>
            <a:off x="2161541" y="3759239"/>
            <a:ext cx="2989898" cy="200247"/>
          </a:xfrm>
        </p:spPr>
        <p:txBody>
          <a:bodyPr/>
          <a:lstStyle/>
          <a:p>
            <a:r>
              <a:rPr lang="en-US"/>
              <a:t>March 23, 2021</a:t>
            </a:r>
          </a:p>
        </p:txBody>
      </p:sp>
      <p:sp>
        <p:nvSpPr>
          <p:cNvPr id="8" name="Text Placeholder 7">
            <a:extLst>
              <a:ext uri="{FF2B5EF4-FFF2-40B4-BE49-F238E27FC236}">
                <a16:creationId xmlns:a16="http://schemas.microsoft.com/office/drawing/2014/main" id="{9B2347A5-83AA-4401-8E63-DF90D7C6F0B8}"/>
              </a:ext>
            </a:extLst>
          </p:cNvPr>
          <p:cNvSpPr>
            <a:spLocks noGrp="1"/>
          </p:cNvSpPr>
          <p:nvPr>
            <p:ph type="body" sz="quarter" idx="15"/>
          </p:nvPr>
        </p:nvSpPr>
        <p:spPr>
          <a:xfrm>
            <a:off x="4021035" y="4870234"/>
            <a:ext cx="2495550" cy="200247"/>
          </a:xfrm>
        </p:spPr>
        <p:txBody>
          <a:bodyPr/>
          <a:lstStyle/>
          <a:p>
            <a:endParaRPr lang="en-US"/>
          </a:p>
        </p:txBody>
      </p:sp>
      <p:sp>
        <p:nvSpPr>
          <p:cNvPr id="9" name="TextBox 8">
            <a:extLst>
              <a:ext uri="{FF2B5EF4-FFF2-40B4-BE49-F238E27FC236}">
                <a16:creationId xmlns:a16="http://schemas.microsoft.com/office/drawing/2014/main" id="{7A25E405-E427-49F6-B318-BE069F61EAB0}"/>
              </a:ext>
            </a:extLst>
          </p:cNvPr>
          <p:cNvSpPr txBox="1"/>
          <p:nvPr/>
        </p:nvSpPr>
        <p:spPr>
          <a:xfrm>
            <a:off x="6330229" y="2018676"/>
            <a:ext cx="2622965" cy="919401"/>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1200"/>
              <a:t>Dial in (Main)</a:t>
            </a:r>
            <a:r>
              <a:rPr lang="en-US" sz="1200">
                <a:solidFill>
                  <a:schemeClr val="tx1"/>
                </a:solidFill>
              </a:rPr>
              <a:t>: (404) 397-1596</a:t>
            </a:r>
          </a:p>
          <a:p>
            <a:r>
              <a:rPr lang="en-US" sz="1200"/>
              <a:t>Attendee Access Code: 199-364-7763</a:t>
            </a:r>
          </a:p>
          <a:p>
            <a:r>
              <a:rPr lang="en-US" sz="1200"/>
              <a:t>Slides available on SharePoint:  </a:t>
            </a:r>
          </a:p>
          <a:p>
            <a:r>
              <a:rPr lang="en-US" sz="1200"/>
              <a:t>See link in Q&amp;A Box</a:t>
            </a:r>
          </a:p>
        </p:txBody>
      </p:sp>
    </p:spTree>
    <p:extLst>
      <p:ext uri="{BB962C8B-B14F-4D97-AF65-F5344CB8AC3E}">
        <p14:creationId xmlns:p14="http://schemas.microsoft.com/office/powerpoint/2010/main" val="858306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5558DB1-710D-403E-9DD0-3ED029D316E9}"/>
              </a:ext>
            </a:extLst>
          </p:cNvPr>
          <p:cNvGraphicFramePr>
            <a:graphicFrameLocks noGrp="1"/>
          </p:cNvGraphicFramePr>
          <p:nvPr>
            <p:ph sz="quarter" idx="12"/>
            <p:extLst>
              <p:ext uri="{D42A27DB-BD31-4B8C-83A1-F6EECF244321}">
                <p14:modId xmlns:p14="http://schemas.microsoft.com/office/powerpoint/2010/main" val="1265243919"/>
              </p:ext>
            </p:extLst>
          </p:nvPr>
        </p:nvGraphicFramePr>
        <p:xfrm>
          <a:off x="790113" y="2243624"/>
          <a:ext cx="6560598" cy="2878790"/>
        </p:xfrm>
        <a:graphic>
          <a:graphicData uri="http://schemas.openxmlformats.org/drawingml/2006/table">
            <a:tbl>
              <a:tblPr firstRow="1" firstCol="1" bandRow="1"/>
              <a:tblGrid>
                <a:gridCol w="2186398">
                  <a:extLst>
                    <a:ext uri="{9D8B030D-6E8A-4147-A177-3AD203B41FA5}">
                      <a16:colId xmlns:a16="http://schemas.microsoft.com/office/drawing/2014/main" val="18260922"/>
                    </a:ext>
                  </a:extLst>
                </a:gridCol>
                <a:gridCol w="2187100">
                  <a:extLst>
                    <a:ext uri="{9D8B030D-6E8A-4147-A177-3AD203B41FA5}">
                      <a16:colId xmlns:a16="http://schemas.microsoft.com/office/drawing/2014/main" val="3736319974"/>
                    </a:ext>
                  </a:extLst>
                </a:gridCol>
                <a:gridCol w="2187100">
                  <a:extLst>
                    <a:ext uri="{9D8B030D-6E8A-4147-A177-3AD203B41FA5}">
                      <a16:colId xmlns:a16="http://schemas.microsoft.com/office/drawing/2014/main" val="2301237824"/>
                    </a:ext>
                  </a:extLst>
                </a:gridCol>
              </a:tblGrid>
              <a:tr h="238063">
                <a:tc>
                  <a:txBody>
                    <a:bodyPr/>
                    <a:lstStyle/>
                    <a:p>
                      <a:pPr marL="0" marR="0">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Boston VAHCS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Columbia, MO VAMC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VA North Texas HCS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8430599"/>
                  </a:ext>
                </a:extLst>
              </a:tr>
              <a:tr h="238063">
                <a:tc>
                  <a:txBody>
                    <a:bodyPr/>
                    <a:lstStyle/>
                    <a:p>
                      <a:pPr marL="0" marR="0">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VA Palo Alto HCS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Memphis, TN VAMC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Cleveland, OH VAMC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113832"/>
                  </a:ext>
                </a:extLst>
              </a:tr>
              <a:tr h="238063">
                <a:tc>
                  <a:txBody>
                    <a:bodyPr/>
                    <a:lstStyle/>
                    <a:p>
                      <a:pPr marL="0" marR="0">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San Diego, CA VAMC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Durham VAHCS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Baltimore, MD VAMC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9126413"/>
                  </a:ext>
                </a:extLst>
              </a:tr>
              <a:tr h="487143">
                <a:tc>
                  <a:txBody>
                    <a:bodyPr/>
                    <a:lstStyle/>
                    <a:p>
                      <a:pPr marL="0" marR="0">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San Francisco, CA VAMC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Albuquerque, NM (CSP Coordinating Center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Loma Linda, CA VAMC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6583403"/>
                  </a:ext>
                </a:extLst>
              </a:tr>
              <a:tr h="238063">
                <a:tc>
                  <a:txBody>
                    <a:bodyPr/>
                    <a:lstStyle/>
                    <a:p>
                      <a:pPr marL="0" marR="0">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Portland, OR VAMC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Indianapolis, IN VAMC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Louisville, KY VAMC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0727899"/>
                  </a:ext>
                </a:extLst>
              </a:tr>
              <a:tr h="238063">
                <a:tc>
                  <a:txBody>
                    <a:bodyPr/>
                    <a:lstStyle/>
                    <a:p>
                      <a:pPr marL="0" marR="0">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Bedford, MA VAMC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Atlanta, GA VAMC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Denver, CO VAMC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8968516"/>
                  </a:ext>
                </a:extLst>
              </a:tr>
              <a:tr h="238063">
                <a:tc>
                  <a:txBody>
                    <a:bodyPr/>
                    <a:lstStyle/>
                    <a:p>
                      <a:pPr marL="0" marR="0">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Tennessee Valley HCS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Providence, RI VAMC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Charleston, SC VAMC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5083977"/>
                  </a:ext>
                </a:extLst>
              </a:tr>
              <a:tr h="238063">
                <a:tc>
                  <a:txBody>
                    <a:bodyPr/>
                    <a:lstStyle/>
                    <a:p>
                      <a:pPr marL="0" marR="0">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VA Puget Sound HCS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VA Connecticut HCS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Iowa City, IA VAMC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7606205"/>
                  </a:ext>
                </a:extLst>
              </a:tr>
              <a:tr h="238063">
                <a:tc>
                  <a:txBody>
                    <a:bodyPr/>
                    <a:lstStyle/>
                    <a:p>
                      <a:pPr marL="0" marR="0">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Houston, TX  VAMC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VA Ann Arbor MI VAMC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Minneapolis, MN VAMC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27811"/>
                  </a:ext>
                </a:extLst>
              </a:tr>
              <a:tr h="487143">
                <a:tc>
                  <a:txBody>
                    <a:bodyPr/>
                    <a:lstStyle/>
                    <a:p>
                      <a:pPr marL="0" marR="0">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VA Greater Los Angeles HCS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Edward Hines Jr. VA Hospital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San Antonio, TX VAMC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2112531"/>
                  </a:ext>
                </a:extLst>
              </a:tr>
            </a:tbl>
          </a:graphicData>
        </a:graphic>
      </p:graphicFrame>
      <p:sp>
        <p:nvSpPr>
          <p:cNvPr id="8" name="TextBox 7">
            <a:extLst>
              <a:ext uri="{FF2B5EF4-FFF2-40B4-BE49-F238E27FC236}">
                <a16:creationId xmlns:a16="http://schemas.microsoft.com/office/drawing/2014/main" id="{49F43684-DB5D-4AA8-A141-56C27B2CA0B6}"/>
              </a:ext>
            </a:extLst>
          </p:cNvPr>
          <p:cNvSpPr txBox="1"/>
          <p:nvPr/>
        </p:nvSpPr>
        <p:spPr>
          <a:xfrm>
            <a:off x="790113" y="1256980"/>
            <a:ext cx="6418555" cy="646331"/>
          </a:xfrm>
          <a:prstGeom prst="rect">
            <a:avLst/>
          </a:prstGeom>
          <a:noFill/>
        </p:spPr>
        <p:txBody>
          <a:bodyPr wrap="square" rtlCol="0">
            <a:spAutoFit/>
          </a:bodyPr>
          <a:lstStyle/>
          <a:p>
            <a:r>
              <a:rPr lang="en-US"/>
              <a:t>VA Research Facilities Participating in the ERDSP Pilot and Soft Launch</a:t>
            </a:r>
          </a:p>
        </p:txBody>
      </p:sp>
      <p:sp>
        <p:nvSpPr>
          <p:cNvPr id="9" name="Title 1">
            <a:extLst>
              <a:ext uri="{FF2B5EF4-FFF2-40B4-BE49-F238E27FC236}">
                <a16:creationId xmlns:a16="http://schemas.microsoft.com/office/drawing/2014/main" id="{FBAD94DE-91EF-4347-BA35-6438BA26458A}"/>
              </a:ext>
            </a:extLst>
          </p:cNvPr>
          <p:cNvSpPr>
            <a:spLocks noGrp="1"/>
          </p:cNvSpPr>
          <p:nvPr>
            <p:ph type="title"/>
          </p:nvPr>
        </p:nvSpPr>
        <p:spPr>
          <a:xfrm>
            <a:off x="628650" y="374904"/>
            <a:ext cx="7886700" cy="685800"/>
          </a:xfrm>
        </p:spPr>
        <p:txBody>
          <a:bodyPr/>
          <a:lstStyle/>
          <a:p>
            <a:pPr algn="ctr"/>
            <a:r>
              <a:rPr lang="en-US"/>
              <a:t>ERDSP Phased Implementation Plan</a:t>
            </a:r>
          </a:p>
        </p:txBody>
      </p:sp>
      <p:sp>
        <p:nvSpPr>
          <p:cNvPr id="10" name="Slide Number Placeholder 5">
            <a:extLst>
              <a:ext uri="{FF2B5EF4-FFF2-40B4-BE49-F238E27FC236}">
                <a16:creationId xmlns:a16="http://schemas.microsoft.com/office/drawing/2014/main" id="{E278A70D-B59B-485F-9F1E-E046CA4F21FF}"/>
              </a:ext>
            </a:extLst>
          </p:cNvPr>
          <p:cNvSpPr>
            <a:spLocks noGrp="1"/>
          </p:cNvSpPr>
          <p:nvPr>
            <p:ph type="sldNum" sz="quarter" idx="10"/>
          </p:nvPr>
        </p:nvSpPr>
        <p:spPr>
          <a:xfrm>
            <a:off x="6457950" y="6163042"/>
            <a:ext cx="2057400" cy="365125"/>
          </a:xfrm>
        </p:spPr>
        <p:txBody>
          <a:bodyPr/>
          <a:lstStyle/>
          <a:p>
            <a:fld id="{E573346A-FCA4-684E-8D18-26E8324063ED}" type="slidenum">
              <a:rPr lang="en-US" smtClean="0"/>
              <a:pPr/>
              <a:t>10</a:t>
            </a:fld>
            <a:endParaRPr lang="en-US"/>
          </a:p>
        </p:txBody>
      </p:sp>
      <p:sp>
        <p:nvSpPr>
          <p:cNvPr id="11" name="Footer Placeholder 6">
            <a:extLst>
              <a:ext uri="{FF2B5EF4-FFF2-40B4-BE49-F238E27FC236}">
                <a16:creationId xmlns:a16="http://schemas.microsoft.com/office/drawing/2014/main" id="{BECF0C14-080D-471C-9B3E-CB136A48CA34}"/>
              </a:ext>
            </a:extLst>
          </p:cNvPr>
          <p:cNvSpPr>
            <a:spLocks noGrp="1"/>
          </p:cNvSpPr>
          <p:nvPr>
            <p:ph type="ftr" sz="quarter" idx="3"/>
          </p:nvPr>
        </p:nvSpPr>
        <p:spPr>
          <a:xfrm>
            <a:off x="626364" y="6163042"/>
            <a:ext cx="5648787" cy="365125"/>
          </a:xfrm>
        </p:spPr>
        <p:txBody>
          <a:bodyPr/>
          <a:lstStyle/>
          <a:p>
            <a:r>
              <a:rPr lang="en-US"/>
              <a:t>FOR INTERNAL USE ONLY		Office of Information and Technology</a:t>
            </a:r>
          </a:p>
        </p:txBody>
      </p:sp>
    </p:spTree>
    <p:extLst>
      <p:ext uri="{BB962C8B-B14F-4D97-AF65-F5344CB8AC3E}">
        <p14:creationId xmlns:p14="http://schemas.microsoft.com/office/powerpoint/2010/main" val="3867302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Graphic 150" descr="Gears">
            <a:extLst>
              <a:ext uri="{FF2B5EF4-FFF2-40B4-BE49-F238E27FC236}">
                <a16:creationId xmlns:a16="http://schemas.microsoft.com/office/drawing/2014/main" id="{93003311-4504-4A25-9393-F2B9C7D261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25954" y="1229708"/>
            <a:ext cx="548640" cy="548640"/>
          </a:xfrm>
          <a:prstGeom prst="rect">
            <a:avLst/>
          </a:prstGeom>
        </p:spPr>
      </p:pic>
      <p:sp>
        <p:nvSpPr>
          <p:cNvPr id="3" name="Rectangle: Rounded Corners 2">
            <a:extLst>
              <a:ext uri="{FF2B5EF4-FFF2-40B4-BE49-F238E27FC236}">
                <a16:creationId xmlns:a16="http://schemas.microsoft.com/office/drawing/2014/main" id="{37D546B9-FE56-4B8F-81AF-DA54731D0D58}"/>
              </a:ext>
            </a:extLst>
          </p:cNvPr>
          <p:cNvSpPr/>
          <p:nvPr/>
        </p:nvSpPr>
        <p:spPr>
          <a:xfrm>
            <a:off x="630512" y="1319726"/>
            <a:ext cx="7966637" cy="1815146"/>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lumMod val="95000"/>
                  </a:schemeClr>
                </a:solidFill>
              </a:rPr>
              <a:t>Add in </a:t>
            </a:r>
          </a:p>
        </p:txBody>
      </p:sp>
      <p:sp>
        <p:nvSpPr>
          <p:cNvPr id="24" name="Content Placeholder 2">
            <a:extLst>
              <a:ext uri="{FF2B5EF4-FFF2-40B4-BE49-F238E27FC236}">
                <a16:creationId xmlns:a16="http://schemas.microsoft.com/office/drawing/2014/main" id="{5734CDCC-024E-497A-AB68-F189BF561130}"/>
              </a:ext>
            </a:extLst>
          </p:cNvPr>
          <p:cNvSpPr>
            <a:spLocks noGrp="1"/>
          </p:cNvSpPr>
          <p:nvPr>
            <p:ph sz="quarter" idx="12"/>
          </p:nvPr>
        </p:nvSpPr>
        <p:spPr>
          <a:xfrm>
            <a:off x="828330" y="1448123"/>
            <a:ext cx="7687020" cy="1437502"/>
          </a:xfrm>
        </p:spPr>
        <p:txBody>
          <a:bodyPr vert="horz" lIns="91440" tIns="45720" rIns="91440" bIns="45720" rtlCol="0" anchor="t">
            <a:noAutofit/>
          </a:bodyPr>
          <a:lstStyle/>
          <a:p>
            <a:pPr marL="0" indent="0">
              <a:buNone/>
            </a:pPr>
            <a:r>
              <a:rPr lang="en-US" sz="1400" b="1"/>
              <a:t>New Research Protocol - </a:t>
            </a:r>
            <a:r>
              <a:rPr lang="en-US" sz="1400"/>
              <a:t>An ERDSP is required for all new research protocols (human, animal, basic laboratory). </a:t>
            </a:r>
          </a:p>
          <a:p>
            <a:pPr marL="0" indent="0">
              <a:buNone/>
            </a:pPr>
            <a:r>
              <a:rPr lang="en-US" sz="1400" b="1"/>
              <a:t>Research Protocol Amendment</a:t>
            </a:r>
            <a:r>
              <a:rPr lang="en-US" sz="1400"/>
              <a:t>:   An ERDSP is required to be completed for all research protocol amendments.   </a:t>
            </a:r>
          </a:p>
          <a:p>
            <a:pPr marL="0" indent="0">
              <a:buNone/>
            </a:pPr>
            <a:r>
              <a:rPr lang="en-US" sz="1400"/>
              <a:t> </a:t>
            </a:r>
            <a:endParaRPr lang="en-US" sz="1200">
              <a:cs typeface="Calibri"/>
            </a:endParaRPr>
          </a:p>
        </p:txBody>
      </p:sp>
      <p:sp>
        <p:nvSpPr>
          <p:cNvPr id="13" name="Rectangle 12">
            <a:extLst>
              <a:ext uri="{FF2B5EF4-FFF2-40B4-BE49-F238E27FC236}">
                <a16:creationId xmlns:a16="http://schemas.microsoft.com/office/drawing/2014/main" id="{C3940AAA-7F52-4A24-ACEB-A488FF3D0EF3}"/>
              </a:ext>
            </a:extLst>
          </p:cNvPr>
          <p:cNvSpPr/>
          <p:nvPr/>
        </p:nvSpPr>
        <p:spPr>
          <a:xfrm>
            <a:off x="1711420" y="3423897"/>
            <a:ext cx="6399414" cy="307777"/>
          </a:xfrm>
          <a:prstGeom prst="rect">
            <a:avLst/>
          </a:prstGeom>
        </p:spPr>
        <p:txBody>
          <a:bodyPr wrap="square">
            <a:spAutoFit/>
          </a:bodyPr>
          <a:lstStyle/>
          <a:p>
            <a:r>
              <a:rPr lang="en-US" sz="1400"/>
              <a:t>ERDSP Toolset provides clear indication to PI/ISSOs when an ISSO review is required. </a:t>
            </a:r>
          </a:p>
        </p:txBody>
      </p:sp>
      <p:sp>
        <p:nvSpPr>
          <p:cNvPr id="14" name="Rectangle 13">
            <a:extLst>
              <a:ext uri="{FF2B5EF4-FFF2-40B4-BE49-F238E27FC236}">
                <a16:creationId xmlns:a16="http://schemas.microsoft.com/office/drawing/2014/main" id="{F3DFD12D-B06C-4226-BA3B-CD15DEE773D4}"/>
              </a:ext>
            </a:extLst>
          </p:cNvPr>
          <p:cNvSpPr/>
          <p:nvPr/>
        </p:nvSpPr>
        <p:spPr>
          <a:xfrm>
            <a:off x="1711420" y="4242149"/>
            <a:ext cx="6570285" cy="738664"/>
          </a:xfrm>
          <a:prstGeom prst="rect">
            <a:avLst/>
          </a:prstGeom>
        </p:spPr>
        <p:txBody>
          <a:bodyPr wrap="square">
            <a:spAutoFit/>
          </a:bodyPr>
          <a:lstStyle/>
          <a:p>
            <a:r>
              <a:rPr lang="en-US" sz="1400"/>
              <a:t>ERDSP User Guide provides additional contextual and situational guidance to assist PIs with completing the ERDSP toolset and provides guidance to ISSOs on conducting reviews to identify reasonable/commensurate security controls</a:t>
            </a:r>
            <a:endParaRPr lang="en-US" sz="1400">
              <a:solidFill>
                <a:srgbClr val="FF0000"/>
              </a:solidFill>
            </a:endParaRPr>
          </a:p>
        </p:txBody>
      </p:sp>
      <p:sp>
        <p:nvSpPr>
          <p:cNvPr id="21" name="Slide Number Placeholder 5">
            <a:extLst>
              <a:ext uri="{FF2B5EF4-FFF2-40B4-BE49-F238E27FC236}">
                <a16:creationId xmlns:a16="http://schemas.microsoft.com/office/drawing/2014/main" id="{844B96FD-6820-4B25-A953-8103E7804CE4}"/>
              </a:ext>
            </a:extLst>
          </p:cNvPr>
          <p:cNvSpPr>
            <a:spLocks noGrp="1"/>
          </p:cNvSpPr>
          <p:nvPr>
            <p:ph type="sldNum" sz="quarter" idx="10"/>
          </p:nvPr>
        </p:nvSpPr>
        <p:spPr>
          <a:xfrm>
            <a:off x="6457950" y="6163042"/>
            <a:ext cx="2057400" cy="365125"/>
          </a:xfrm>
        </p:spPr>
        <p:txBody>
          <a:bodyPr/>
          <a:lstStyle/>
          <a:p>
            <a:fld id="{E573346A-FCA4-684E-8D18-26E8324063ED}" type="slidenum">
              <a:rPr lang="en-US" smtClean="0"/>
              <a:pPr/>
              <a:t>11</a:t>
            </a:fld>
            <a:endParaRPr lang="en-US"/>
          </a:p>
        </p:txBody>
      </p:sp>
      <p:sp>
        <p:nvSpPr>
          <p:cNvPr id="22" name="Footer Placeholder 6">
            <a:extLst>
              <a:ext uri="{FF2B5EF4-FFF2-40B4-BE49-F238E27FC236}">
                <a16:creationId xmlns:a16="http://schemas.microsoft.com/office/drawing/2014/main" id="{D89DCB6F-ED26-4BB6-85B9-59F8BE24A25F}"/>
              </a:ext>
            </a:extLst>
          </p:cNvPr>
          <p:cNvSpPr>
            <a:spLocks noGrp="1"/>
          </p:cNvSpPr>
          <p:nvPr>
            <p:ph type="ftr" sz="quarter" idx="3"/>
          </p:nvPr>
        </p:nvSpPr>
        <p:spPr>
          <a:xfrm>
            <a:off x="626364" y="6163042"/>
            <a:ext cx="5648787" cy="365125"/>
          </a:xfrm>
        </p:spPr>
        <p:txBody>
          <a:bodyPr/>
          <a:lstStyle/>
          <a:p>
            <a:r>
              <a:rPr lang="en-US"/>
              <a:t>FOR INTERNAL USE ONLY		Office of Information and Technology</a:t>
            </a:r>
          </a:p>
        </p:txBody>
      </p:sp>
      <p:grpSp>
        <p:nvGrpSpPr>
          <p:cNvPr id="23" name="Group 22">
            <a:extLst>
              <a:ext uri="{FF2B5EF4-FFF2-40B4-BE49-F238E27FC236}">
                <a16:creationId xmlns:a16="http://schemas.microsoft.com/office/drawing/2014/main" id="{9B1EBB9D-7BFB-4911-A6A3-EA8794817D62}"/>
              </a:ext>
              <a:ext uri="{C183D7F6-B498-43B3-948B-1728B52AA6E4}">
                <adec:decorative xmlns:adec="http://schemas.microsoft.com/office/drawing/2017/decorative" val="1"/>
              </a:ext>
            </a:extLst>
          </p:cNvPr>
          <p:cNvGrpSpPr/>
          <p:nvPr/>
        </p:nvGrpSpPr>
        <p:grpSpPr>
          <a:xfrm>
            <a:off x="906795" y="3232189"/>
            <a:ext cx="731520" cy="1730752"/>
            <a:chOff x="983261" y="3625734"/>
            <a:chExt cx="731520" cy="1730752"/>
          </a:xfrm>
        </p:grpSpPr>
        <p:grpSp>
          <p:nvGrpSpPr>
            <p:cNvPr id="25" name="Group 24">
              <a:extLst>
                <a:ext uri="{FF2B5EF4-FFF2-40B4-BE49-F238E27FC236}">
                  <a16:creationId xmlns:a16="http://schemas.microsoft.com/office/drawing/2014/main" id="{3A1054EE-EA44-4D79-BD7B-C54A58AF2793}"/>
                </a:ext>
              </a:extLst>
            </p:cNvPr>
            <p:cNvGrpSpPr/>
            <p:nvPr/>
          </p:nvGrpSpPr>
          <p:grpSpPr>
            <a:xfrm>
              <a:off x="983261" y="3625734"/>
              <a:ext cx="731520" cy="731520"/>
              <a:chOff x="5052060" y="1284819"/>
              <a:chExt cx="914400" cy="914400"/>
            </a:xfrm>
          </p:grpSpPr>
          <p:sp>
            <p:nvSpPr>
              <p:cNvPr id="31" name="Oval 30">
                <a:extLst>
                  <a:ext uri="{FF2B5EF4-FFF2-40B4-BE49-F238E27FC236}">
                    <a16:creationId xmlns:a16="http://schemas.microsoft.com/office/drawing/2014/main" id="{3D8582EF-089A-443A-AB6E-AC4763ABE33E}"/>
                  </a:ext>
                </a:extLst>
              </p:cNvPr>
              <p:cNvSpPr/>
              <p:nvPr/>
            </p:nvSpPr>
            <p:spPr>
              <a:xfrm>
                <a:off x="5052060" y="1284819"/>
                <a:ext cx="914400" cy="914400"/>
              </a:xfrm>
              <a:prstGeom prst="ellipse">
                <a:avLst/>
              </a:prstGeom>
              <a:noFill/>
              <a:ln>
                <a:solidFill>
                  <a:srgbClr val="1F5493"/>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6C15F3-A35E-4680-98EF-CE5A136DAB72}"/>
                  </a:ext>
                </a:extLst>
              </p:cNvPr>
              <p:cNvSpPr/>
              <p:nvPr/>
            </p:nvSpPr>
            <p:spPr>
              <a:xfrm>
                <a:off x="5143441" y="1379845"/>
                <a:ext cx="731520" cy="731520"/>
              </a:xfrm>
              <a:prstGeom prst="ellipse">
                <a:avLst/>
              </a:prstGeom>
              <a:solidFill>
                <a:srgbClr val="1F5493"/>
              </a:solidFill>
              <a:ln>
                <a:solidFill>
                  <a:srgbClr val="1F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8235ECE7-4EDB-4745-8E5C-729CBFA8FBB5}"/>
                </a:ext>
              </a:extLst>
            </p:cNvPr>
            <p:cNvGrpSpPr/>
            <p:nvPr/>
          </p:nvGrpSpPr>
          <p:grpSpPr>
            <a:xfrm>
              <a:off x="983261" y="4624966"/>
              <a:ext cx="731520" cy="731520"/>
              <a:chOff x="5052060" y="1284819"/>
              <a:chExt cx="914400" cy="914400"/>
            </a:xfrm>
          </p:grpSpPr>
          <p:sp>
            <p:nvSpPr>
              <p:cNvPr id="29" name="Oval 28">
                <a:extLst>
                  <a:ext uri="{FF2B5EF4-FFF2-40B4-BE49-F238E27FC236}">
                    <a16:creationId xmlns:a16="http://schemas.microsoft.com/office/drawing/2014/main" id="{3071C888-FCFE-492B-8D8D-E6FD6100B2C4}"/>
                  </a:ext>
                </a:extLst>
              </p:cNvPr>
              <p:cNvSpPr/>
              <p:nvPr/>
            </p:nvSpPr>
            <p:spPr>
              <a:xfrm>
                <a:off x="5052060" y="1284819"/>
                <a:ext cx="914400" cy="914400"/>
              </a:xfrm>
              <a:prstGeom prst="ellipse">
                <a:avLst/>
              </a:prstGeom>
              <a:noFill/>
              <a:ln>
                <a:solidFill>
                  <a:srgbClr val="1755C4"/>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F059952-7543-444A-B426-4B8E1D3F993C}"/>
                  </a:ext>
                </a:extLst>
              </p:cNvPr>
              <p:cNvSpPr/>
              <p:nvPr/>
            </p:nvSpPr>
            <p:spPr>
              <a:xfrm>
                <a:off x="5143441" y="1379845"/>
                <a:ext cx="731520" cy="731520"/>
              </a:xfrm>
              <a:prstGeom prst="ellipse">
                <a:avLst/>
              </a:prstGeom>
              <a:solidFill>
                <a:srgbClr val="1755C4"/>
              </a:solidFill>
              <a:ln>
                <a:solidFill>
                  <a:srgbClr val="1755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7" name="Graphic 26" descr="Flask">
              <a:extLst>
                <a:ext uri="{FF2B5EF4-FFF2-40B4-BE49-F238E27FC236}">
                  <a16:creationId xmlns:a16="http://schemas.microsoft.com/office/drawing/2014/main" id="{E3D2DCAC-9B0B-4A16-8100-5BC3E26B6BC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2754" y="3752491"/>
              <a:ext cx="457200" cy="457200"/>
            </a:xfrm>
            <a:prstGeom prst="rect">
              <a:avLst/>
            </a:prstGeom>
          </p:spPr>
        </p:pic>
        <p:pic>
          <p:nvPicPr>
            <p:cNvPr id="28" name="Graphic 27" descr="Research">
              <a:extLst>
                <a:ext uri="{FF2B5EF4-FFF2-40B4-BE49-F238E27FC236}">
                  <a16:creationId xmlns:a16="http://schemas.microsoft.com/office/drawing/2014/main" id="{D0567B99-5262-4146-A20F-D8D6DD0581D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37507" y="4763541"/>
              <a:ext cx="457200" cy="457200"/>
            </a:xfrm>
            <a:prstGeom prst="rect">
              <a:avLst/>
            </a:prstGeom>
          </p:spPr>
        </p:pic>
      </p:grpSp>
      <p:sp>
        <p:nvSpPr>
          <p:cNvPr id="33" name="Title 1">
            <a:extLst>
              <a:ext uri="{FF2B5EF4-FFF2-40B4-BE49-F238E27FC236}">
                <a16:creationId xmlns:a16="http://schemas.microsoft.com/office/drawing/2014/main" id="{99CF717E-DA44-476D-A659-ABAFFC0E4FC4}"/>
              </a:ext>
            </a:extLst>
          </p:cNvPr>
          <p:cNvSpPr txBox="1">
            <a:spLocks/>
          </p:cNvSpPr>
          <p:nvPr/>
        </p:nvSpPr>
        <p:spPr>
          <a:xfrm>
            <a:off x="628650" y="374904"/>
            <a:ext cx="7886700"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pPr algn="ctr"/>
            <a:r>
              <a:rPr lang="en-US"/>
              <a:t>When is an ERDSP Required</a:t>
            </a:r>
          </a:p>
        </p:txBody>
      </p:sp>
    </p:spTree>
    <p:extLst>
      <p:ext uri="{BB962C8B-B14F-4D97-AF65-F5344CB8AC3E}">
        <p14:creationId xmlns:p14="http://schemas.microsoft.com/office/powerpoint/2010/main" val="1522763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Graphic 150" descr="Gears">
            <a:extLst>
              <a:ext uri="{FF2B5EF4-FFF2-40B4-BE49-F238E27FC236}">
                <a16:creationId xmlns:a16="http://schemas.microsoft.com/office/drawing/2014/main" id="{93003311-4504-4A25-9393-F2B9C7D261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25954" y="1345820"/>
            <a:ext cx="548640" cy="548640"/>
          </a:xfrm>
          <a:prstGeom prst="rect">
            <a:avLst/>
          </a:prstGeom>
        </p:spPr>
      </p:pic>
      <p:sp>
        <p:nvSpPr>
          <p:cNvPr id="128" name="Rectangle 127">
            <a:extLst>
              <a:ext uri="{FF2B5EF4-FFF2-40B4-BE49-F238E27FC236}">
                <a16:creationId xmlns:a16="http://schemas.microsoft.com/office/drawing/2014/main" id="{18DBBA26-09D3-4235-819E-E62E6C73EB1E}"/>
              </a:ext>
            </a:extLst>
          </p:cNvPr>
          <p:cNvSpPr/>
          <p:nvPr/>
        </p:nvSpPr>
        <p:spPr>
          <a:xfrm>
            <a:off x="1794980" y="3813836"/>
            <a:ext cx="6365759" cy="307777"/>
          </a:xfrm>
          <a:prstGeom prst="rect">
            <a:avLst/>
          </a:prstGeom>
        </p:spPr>
        <p:txBody>
          <a:bodyPr wrap="square">
            <a:spAutoFit/>
          </a:bodyPr>
          <a:lstStyle/>
          <a:p>
            <a:r>
              <a:rPr lang="en-US" sz="1400"/>
              <a:t>ERDSP Toolset provides clear indication to PI/ISSOs when an ISSO review is required. </a:t>
            </a:r>
          </a:p>
        </p:txBody>
      </p:sp>
      <p:sp>
        <p:nvSpPr>
          <p:cNvPr id="129" name="Rectangle 128">
            <a:extLst>
              <a:ext uri="{FF2B5EF4-FFF2-40B4-BE49-F238E27FC236}">
                <a16:creationId xmlns:a16="http://schemas.microsoft.com/office/drawing/2014/main" id="{E3AB9E36-5C48-4F73-A894-36A24AF70FF4}"/>
              </a:ext>
            </a:extLst>
          </p:cNvPr>
          <p:cNvSpPr/>
          <p:nvPr/>
        </p:nvSpPr>
        <p:spPr>
          <a:xfrm>
            <a:off x="1794980" y="4636378"/>
            <a:ext cx="6651426" cy="738664"/>
          </a:xfrm>
          <a:prstGeom prst="rect">
            <a:avLst/>
          </a:prstGeom>
        </p:spPr>
        <p:txBody>
          <a:bodyPr wrap="square">
            <a:spAutoFit/>
          </a:bodyPr>
          <a:lstStyle/>
          <a:p>
            <a:r>
              <a:rPr lang="en-US" sz="1400"/>
              <a:t>ERDSP user guide provides additional contextual and situational guidance to assist PIs with completing the ERDSP toolset and provides guidance to ISSOs on conducting reviews to identify reasonable/commensurate security controls</a:t>
            </a:r>
            <a:endParaRPr lang="en-US" sz="1400">
              <a:solidFill>
                <a:srgbClr val="FF0000"/>
              </a:solidFill>
            </a:endParaRPr>
          </a:p>
        </p:txBody>
      </p:sp>
      <p:grpSp>
        <p:nvGrpSpPr>
          <p:cNvPr id="9" name="Group 8">
            <a:extLst>
              <a:ext uri="{FF2B5EF4-FFF2-40B4-BE49-F238E27FC236}">
                <a16:creationId xmlns:a16="http://schemas.microsoft.com/office/drawing/2014/main" id="{04B164FD-85EF-434B-99F8-FEF10AFEB97B}"/>
              </a:ext>
              <a:ext uri="{C183D7F6-B498-43B3-948B-1728B52AA6E4}">
                <adec:decorative xmlns:adec="http://schemas.microsoft.com/office/drawing/2017/decorative" val="1"/>
              </a:ext>
            </a:extLst>
          </p:cNvPr>
          <p:cNvGrpSpPr/>
          <p:nvPr/>
        </p:nvGrpSpPr>
        <p:grpSpPr>
          <a:xfrm>
            <a:off x="983261" y="3625734"/>
            <a:ext cx="731520" cy="1730752"/>
            <a:chOff x="983261" y="3625734"/>
            <a:chExt cx="731520" cy="1730752"/>
          </a:xfrm>
        </p:grpSpPr>
        <p:grpSp>
          <p:nvGrpSpPr>
            <p:cNvPr id="121" name="Group 120">
              <a:extLst>
                <a:ext uri="{FF2B5EF4-FFF2-40B4-BE49-F238E27FC236}">
                  <a16:creationId xmlns:a16="http://schemas.microsoft.com/office/drawing/2014/main" id="{83A2C023-BD7C-44EA-9236-080E76C1985D}"/>
                </a:ext>
              </a:extLst>
            </p:cNvPr>
            <p:cNvGrpSpPr/>
            <p:nvPr/>
          </p:nvGrpSpPr>
          <p:grpSpPr>
            <a:xfrm>
              <a:off x="983261" y="3625734"/>
              <a:ext cx="731520" cy="731520"/>
              <a:chOff x="5052060" y="1284819"/>
              <a:chExt cx="914400" cy="914400"/>
            </a:xfrm>
          </p:grpSpPr>
          <p:sp>
            <p:nvSpPr>
              <p:cNvPr id="122" name="Oval 121">
                <a:extLst>
                  <a:ext uri="{FF2B5EF4-FFF2-40B4-BE49-F238E27FC236}">
                    <a16:creationId xmlns:a16="http://schemas.microsoft.com/office/drawing/2014/main" id="{A98CA5E7-384F-4FB9-A540-85CB6CA51E0D}"/>
                  </a:ext>
                </a:extLst>
              </p:cNvPr>
              <p:cNvSpPr/>
              <p:nvPr/>
            </p:nvSpPr>
            <p:spPr>
              <a:xfrm>
                <a:off x="5052060" y="1284819"/>
                <a:ext cx="914400" cy="914400"/>
              </a:xfrm>
              <a:prstGeom prst="ellipse">
                <a:avLst/>
              </a:prstGeom>
              <a:noFill/>
              <a:ln>
                <a:solidFill>
                  <a:srgbClr val="1F5493"/>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62B8C480-E676-4A78-B820-DDC425730A12}"/>
                  </a:ext>
                </a:extLst>
              </p:cNvPr>
              <p:cNvSpPr/>
              <p:nvPr/>
            </p:nvSpPr>
            <p:spPr>
              <a:xfrm>
                <a:off x="5143441" y="1379845"/>
                <a:ext cx="731520" cy="731520"/>
              </a:xfrm>
              <a:prstGeom prst="ellipse">
                <a:avLst/>
              </a:prstGeom>
              <a:solidFill>
                <a:srgbClr val="1F5493"/>
              </a:solidFill>
              <a:ln>
                <a:solidFill>
                  <a:srgbClr val="1F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23">
              <a:extLst>
                <a:ext uri="{FF2B5EF4-FFF2-40B4-BE49-F238E27FC236}">
                  <a16:creationId xmlns:a16="http://schemas.microsoft.com/office/drawing/2014/main" id="{9669FE28-46D9-4462-BC55-5B70406387C2}"/>
                </a:ext>
              </a:extLst>
            </p:cNvPr>
            <p:cNvGrpSpPr/>
            <p:nvPr/>
          </p:nvGrpSpPr>
          <p:grpSpPr>
            <a:xfrm>
              <a:off x="983261" y="4624966"/>
              <a:ext cx="731520" cy="731520"/>
              <a:chOff x="5052060" y="1284819"/>
              <a:chExt cx="914400" cy="914400"/>
            </a:xfrm>
          </p:grpSpPr>
          <p:sp>
            <p:nvSpPr>
              <p:cNvPr id="125" name="Oval 124">
                <a:extLst>
                  <a:ext uri="{FF2B5EF4-FFF2-40B4-BE49-F238E27FC236}">
                    <a16:creationId xmlns:a16="http://schemas.microsoft.com/office/drawing/2014/main" id="{8A11DB48-2E03-4BA5-BD38-925FA57477F8}"/>
                  </a:ext>
                </a:extLst>
              </p:cNvPr>
              <p:cNvSpPr/>
              <p:nvPr/>
            </p:nvSpPr>
            <p:spPr>
              <a:xfrm>
                <a:off x="5052060" y="1284819"/>
                <a:ext cx="914400" cy="914400"/>
              </a:xfrm>
              <a:prstGeom prst="ellipse">
                <a:avLst/>
              </a:prstGeom>
              <a:noFill/>
              <a:ln>
                <a:solidFill>
                  <a:srgbClr val="1755C4"/>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A6D4FA7B-FA3A-4412-BDA9-4657AEA16D80}"/>
                  </a:ext>
                </a:extLst>
              </p:cNvPr>
              <p:cNvSpPr/>
              <p:nvPr/>
            </p:nvSpPr>
            <p:spPr>
              <a:xfrm>
                <a:off x="5143441" y="1379845"/>
                <a:ext cx="731520" cy="731520"/>
              </a:xfrm>
              <a:prstGeom prst="ellipse">
                <a:avLst/>
              </a:prstGeom>
              <a:solidFill>
                <a:srgbClr val="1755C4"/>
              </a:solidFill>
              <a:ln>
                <a:solidFill>
                  <a:srgbClr val="1755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3" name="Graphic 152" descr="Flask">
              <a:extLst>
                <a:ext uri="{FF2B5EF4-FFF2-40B4-BE49-F238E27FC236}">
                  <a16:creationId xmlns:a16="http://schemas.microsoft.com/office/drawing/2014/main" id="{E9DEDC08-0F53-4BBA-BCD8-A4F9035538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2754" y="3752491"/>
              <a:ext cx="457200" cy="457200"/>
            </a:xfrm>
            <a:prstGeom prst="rect">
              <a:avLst/>
            </a:prstGeom>
          </p:spPr>
        </p:pic>
        <p:pic>
          <p:nvPicPr>
            <p:cNvPr id="155" name="Graphic 154" descr="Research">
              <a:extLst>
                <a:ext uri="{FF2B5EF4-FFF2-40B4-BE49-F238E27FC236}">
                  <a16:creationId xmlns:a16="http://schemas.microsoft.com/office/drawing/2014/main" id="{F24B3C61-872A-428F-A555-C10E7B8AACA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37507" y="4763541"/>
              <a:ext cx="457200" cy="457200"/>
            </a:xfrm>
            <a:prstGeom prst="rect">
              <a:avLst/>
            </a:prstGeom>
          </p:spPr>
        </p:pic>
      </p:grpSp>
      <p:sp>
        <p:nvSpPr>
          <p:cNvPr id="3" name="Rectangle: Rounded Corners 2">
            <a:extLst>
              <a:ext uri="{FF2B5EF4-FFF2-40B4-BE49-F238E27FC236}">
                <a16:creationId xmlns:a16="http://schemas.microsoft.com/office/drawing/2014/main" id="{37D546B9-FE56-4B8F-81AF-DA54731D0D58}"/>
              </a:ext>
            </a:extLst>
          </p:cNvPr>
          <p:cNvSpPr/>
          <p:nvPr/>
        </p:nvSpPr>
        <p:spPr>
          <a:xfrm>
            <a:off x="616225" y="1345819"/>
            <a:ext cx="7980924" cy="2202635"/>
          </a:xfrm>
          <a:prstGeom prst="roundRect">
            <a:avLst/>
          </a:prstGeom>
          <a:solidFill>
            <a:srgbClr val="F5F5F5"/>
          </a:solidFill>
          <a:ln>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4" name="Content Placeholder 2">
            <a:extLst>
              <a:ext uri="{FF2B5EF4-FFF2-40B4-BE49-F238E27FC236}">
                <a16:creationId xmlns:a16="http://schemas.microsoft.com/office/drawing/2014/main" id="{5734CDCC-024E-497A-AB68-F189BF561130}"/>
              </a:ext>
            </a:extLst>
          </p:cNvPr>
          <p:cNvSpPr>
            <a:spLocks noGrp="1"/>
          </p:cNvSpPr>
          <p:nvPr>
            <p:ph sz="quarter" idx="12"/>
          </p:nvPr>
        </p:nvSpPr>
        <p:spPr>
          <a:xfrm>
            <a:off x="763177" y="1475569"/>
            <a:ext cx="7687020" cy="2079881"/>
          </a:xfrm>
        </p:spPr>
        <p:txBody>
          <a:bodyPr/>
          <a:lstStyle/>
          <a:p>
            <a:pPr marL="0" indent="0">
              <a:buNone/>
            </a:pPr>
            <a:r>
              <a:rPr lang="en-US" sz="1400"/>
              <a:t>If the proposed research protocol meets any of the following high-risk conditions, an ISSO review of the research protocol is required: </a:t>
            </a:r>
          </a:p>
          <a:p>
            <a:pPr marL="0" indent="0">
              <a:buNone/>
            </a:pPr>
            <a:endParaRPr lang="en-US" sz="1400"/>
          </a:p>
          <a:p>
            <a:pPr marL="365760" lvl="1"/>
            <a:r>
              <a:rPr lang="en-US" sz="1400"/>
              <a:t>Will any VA Sensitive Information (VASI) be accessed, stored, generated or transmitted during the research study?</a:t>
            </a:r>
          </a:p>
          <a:p>
            <a:pPr marL="365760" lvl="1"/>
            <a:r>
              <a:rPr lang="en-US" sz="1400"/>
              <a:t>Will the research study use any VA mobile devices or mobile applications?</a:t>
            </a:r>
          </a:p>
          <a:p>
            <a:pPr marL="365760" lvl="1"/>
            <a:r>
              <a:rPr lang="en-US" sz="1400"/>
              <a:t>Will any research study/protocol data be transmitted or transferred to an external entity?</a:t>
            </a:r>
          </a:p>
          <a:p>
            <a:pPr marL="365760" lvl="1"/>
            <a:r>
              <a:rPr lang="en-US" sz="1400"/>
              <a:t>Will the research study use any external information systems or devices?</a:t>
            </a:r>
          </a:p>
        </p:txBody>
      </p:sp>
      <p:sp>
        <p:nvSpPr>
          <p:cNvPr id="19" name="Title 1">
            <a:extLst>
              <a:ext uri="{FF2B5EF4-FFF2-40B4-BE49-F238E27FC236}">
                <a16:creationId xmlns:a16="http://schemas.microsoft.com/office/drawing/2014/main" id="{9A52BBFE-0DE9-4F16-84ED-8DC507C558C6}"/>
              </a:ext>
            </a:extLst>
          </p:cNvPr>
          <p:cNvSpPr txBox="1">
            <a:spLocks/>
          </p:cNvSpPr>
          <p:nvPr/>
        </p:nvSpPr>
        <p:spPr>
          <a:xfrm>
            <a:off x="628650" y="374904"/>
            <a:ext cx="7886700"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pPr algn="ctr"/>
            <a:r>
              <a:rPr lang="en-US"/>
              <a:t>Determining if a New Research Protocol Requires an  ISSO Review</a:t>
            </a:r>
          </a:p>
        </p:txBody>
      </p:sp>
      <p:sp>
        <p:nvSpPr>
          <p:cNvPr id="23" name="Slide Number Placeholder 5">
            <a:extLst>
              <a:ext uri="{FF2B5EF4-FFF2-40B4-BE49-F238E27FC236}">
                <a16:creationId xmlns:a16="http://schemas.microsoft.com/office/drawing/2014/main" id="{50F70CA7-C647-4338-9B98-FD31EA750A49}"/>
              </a:ext>
            </a:extLst>
          </p:cNvPr>
          <p:cNvSpPr>
            <a:spLocks noGrp="1"/>
          </p:cNvSpPr>
          <p:nvPr>
            <p:ph type="sldNum" sz="quarter" idx="10"/>
          </p:nvPr>
        </p:nvSpPr>
        <p:spPr>
          <a:xfrm>
            <a:off x="6457950" y="6163042"/>
            <a:ext cx="2057400" cy="365125"/>
          </a:xfrm>
        </p:spPr>
        <p:txBody>
          <a:bodyPr/>
          <a:lstStyle/>
          <a:p>
            <a:fld id="{E573346A-FCA4-684E-8D18-26E8324063ED}" type="slidenum">
              <a:rPr lang="en-US" smtClean="0"/>
              <a:pPr/>
              <a:t>12</a:t>
            </a:fld>
            <a:endParaRPr lang="en-US"/>
          </a:p>
        </p:txBody>
      </p:sp>
      <p:sp>
        <p:nvSpPr>
          <p:cNvPr id="25" name="Footer Placeholder 6">
            <a:extLst>
              <a:ext uri="{FF2B5EF4-FFF2-40B4-BE49-F238E27FC236}">
                <a16:creationId xmlns:a16="http://schemas.microsoft.com/office/drawing/2014/main" id="{F96AE04A-AFED-4FA1-8930-E9CBC9EE07A0}"/>
              </a:ext>
            </a:extLst>
          </p:cNvPr>
          <p:cNvSpPr>
            <a:spLocks noGrp="1"/>
          </p:cNvSpPr>
          <p:nvPr>
            <p:ph type="ftr" sz="quarter" idx="3"/>
          </p:nvPr>
        </p:nvSpPr>
        <p:spPr>
          <a:xfrm>
            <a:off x="626364" y="6163042"/>
            <a:ext cx="5648787" cy="365125"/>
          </a:xfrm>
        </p:spPr>
        <p:txBody>
          <a:bodyPr/>
          <a:lstStyle/>
          <a:p>
            <a:r>
              <a:rPr lang="en-US"/>
              <a:t>FOR INTERNAL USE ONLY		Office of Information and Technology</a:t>
            </a:r>
          </a:p>
        </p:txBody>
      </p:sp>
    </p:spTree>
    <p:extLst>
      <p:ext uri="{BB962C8B-B14F-4D97-AF65-F5344CB8AC3E}">
        <p14:creationId xmlns:p14="http://schemas.microsoft.com/office/powerpoint/2010/main" val="168199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Graphic 150" descr="Gears">
            <a:extLst>
              <a:ext uri="{FF2B5EF4-FFF2-40B4-BE49-F238E27FC236}">
                <a16:creationId xmlns:a16="http://schemas.microsoft.com/office/drawing/2014/main" id="{93003311-4504-4A25-9393-F2B9C7D261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25954" y="1229708"/>
            <a:ext cx="548640" cy="548640"/>
          </a:xfrm>
          <a:prstGeom prst="rect">
            <a:avLst/>
          </a:prstGeom>
        </p:spPr>
      </p:pic>
      <p:sp>
        <p:nvSpPr>
          <p:cNvPr id="3" name="Rectangle: Rounded Corners 2">
            <a:extLst>
              <a:ext uri="{FF2B5EF4-FFF2-40B4-BE49-F238E27FC236}">
                <a16:creationId xmlns:a16="http://schemas.microsoft.com/office/drawing/2014/main" id="{37D546B9-FE56-4B8F-81AF-DA54731D0D58}"/>
              </a:ext>
            </a:extLst>
          </p:cNvPr>
          <p:cNvSpPr/>
          <p:nvPr/>
        </p:nvSpPr>
        <p:spPr>
          <a:xfrm>
            <a:off x="519684" y="1421548"/>
            <a:ext cx="7966637" cy="2308624"/>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4" name="Content Placeholder 2">
            <a:extLst>
              <a:ext uri="{FF2B5EF4-FFF2-40B4-BE49-F238E27FC236}">
                <a16:creationId xmlns:a16="http://schemas.microsoft.com/office/drawing/2014/main" id="{5734CDCC-024E-497A-AB68-F189BF561130}"/>
              </a:ext>
            </a:extLst>
          </p:cNvPr>
          <p:cNvSpPr>
            <a:spLocks noGrp="1"/>
          </p:cNvSpPr>
          <p:nvPr>
            <p:ph sz="quarter" idx="12"/>
          </p:nvPr>
        </p:nvSpPr>
        <p:spPr>
          <a:xfrm>
            <a:off x="899886" y="1620245"/>
            <a:ext cx="7373258" cy="3138392"/>
          </a:xfrm>
        </p:spPr>
        <p:txBody>
          <a:bodyPr vert="horz" lIns="91440" tIns="45720" rIns="91440" bIns="45720" rtlCol="0" anchor="t">
            <a:noAutofit/>
          </a:bodyPr>
          <a:lstStyle/>
          <a:p>
            <a:pPr marL="0" indent="0">
              <a:buNone/>
            </a:pPr>
            <a:r>
              <a:rPr lang="en-US" sz="1800"/>
              <a:t>Proposed research studies and amendments, not requiring an ISSO review will be audited to ensure the ERDSP template was properly completed. </a:t>
            </a:r>
          </a:p>
          <a:p>
            <a:pPr marL="0" indent="0">
              <a:buNone/>
            </a:pPr>
            <a:r>
              <a:rPr lang="en-US" sz="1800"/>
              <a:t>RSD is working with ESO to develop a process for auditing research studies and amendments not requiring an ISSO review.  The audit process will be incorporated into the ESO Research Information Security Compliance SOP and the SOP will be updated to align with the technical amendment to VHA Directive, 1200.01.</a:t>
            </a:r>
            <a:endParaRPr lang="en-US" sz="1100">
              <a:cs typeface="Calibri"/>
            </a:endParaRPr>
          </a:p>
        </p:txBody>
      </p:sp>
      <p:sp>
        <p:nvSpPr>
          <p:cNvPr id="8" name="Slide Number Placeholder 5">
            <a:extLst>
              <a:ext uri="{FF2B5EF4-FFF2-40B4-BE49-F238E27FC236}">
                <a16:creationId xmlns:a16="http://schemas.microsoft.com/office/drawing/2014/main" id="{D2EC75DC-DD48-4A81-B3F9-94BC08FE9388}"/>
              </a:ext>
            </a:extLst>
          </p:cNvPr>
          <p:cNvSpPr>
            <a:spLocks noGrp="1"/>
          </p:cNvSpPr>
          <p:nvPr>
            <p:ph type="sldNum" sz="quarter" idx="10"/>
          </p:nvPr>
        </p:nvSpPr>
        <p:spPr>
          <a:xfrm>
            <a:off x="6457950" y="6163042"/>
            <a:ext cx="2057400" cy="365125"/>
          </a:xfrm>
        </p:spPr>
        <p:txBody>
          <a:bodyPr/>
          <a:lstStyle/>
          <a:p>
            <a:fld id="{E573346A-FCA4-684E-8D18-26E8324063ED}" type="slidenum">
              <a:rPr lang="en-US" smtClean="0"/>
              <a:pPr/>
              <a:t>13</a:t>
            </a:fld>
            <a:endParaRPr lang="en-US"/>
          </a:p>
        </p:txBody>
      </p:sp>
      <p:sp>
        <p:nvSpPr>
          <p:cNvPr id="9" name="Footer Placeholder 6">
            <a:extLst>
              <a:ext uri="{FF2B5EF4-FFF2-40B4-BE49-F238E27FC236}">
                <a16:creationId xmlns:a16="http://schemas.microsoft.com/office/drawing/2014/main" id="{A09DC956-9DE9-41EC-B2E2-F6E69CE60350}"/>
              </a:ext>
            </a:extLst>
          </p:cNvPr>
          <p:cNvSpPr>
            <a:spLocks noGrp="1"/>
          </p:cNvSpPr>
          <p:nvPr>
            <p:ph type="ftr" sz="quarter" idx="3"/>
          </p:nvPr>
        </p:nvSpPr>
        <p:spPr>
          <a:xfrm>
            <a:off x="626364" y="6163042"/>
            <a:ext cx="5648787" cy="365125"/>
          </a:xfrm>
        </p:spPr>
        <p:txBody>
          <a:bodyPr/>
          <a:lstStyle/>
          <a:p>
            <a:r>
              <a:rPr lang="en-US"/>
              <a:t>FOR INTERNAL USE ONLY		Office of Information and Technology</a:t>
            </a:r>
          </a:p>
        </p:txBody>
      </p:sp>
      <p:sp>
        <p:nvSpPr>
          <p:cNvPr id="10" name="Title 1">
            <a:extLst>
              <a:ext uri="{FF2B5EF4-FFF2-40B4-BE49-F238E27FC236}">
                <a16:creationId xmlns:a16="http://schemas.microsoft.com/office/drawing/2014/main" id="{8E52672E-C79A-42BF-B1C5-4B9E968B1E7F}"/>
              </a:ext>
            </a:extLst>
          </p:cNvPr>
          <p:cNvSpPr txBox="1">
            <a:spLocks/>
          </p:cNvSpPr>
          <p:nvPr/>
        </p:nvSpPr>
        <p:spPr>
          <a:xfrm>
            <a:off x="628650" y="374904"/>
            <a:ext cx="7886700"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pPr algn="ctr"/>
            <a:r>
              <a:rPr lang="en-US"/>
              <a:t>ERDSP Audit Sample and Systematic Review Procedures</a:t>
            </a:r>
          </a:p>
        </p:txBody>
      </p:sp>
      <p:sp>
        <p:nvSpPr>
          <p:cNvPr id="13" name="Rectangle: Rounded Corners 12">
            <a:extLst>
              <a:ext uri="{FF2B5EF4-FFF2-40B4-BE49-F238E27FC236}">
                <a16:creationId xmlns:a16="http://schemas.microsoft.com/office/drawing/2014/main" id="{CCC45342-1095-4DE2-8D98-B42744B4225E}"/>
              </a:ext>
            </a:extLst>
          </p:cNvPr>
          <p:cNvSpPr/>
          <p:nvPr/>
        </p:nvSpPr>
        <p:spPr>
          <a:xfrm>
            <a:off x="454116" y="1343598"/>
            <a:ext cx="8138160" cy="2468880"/>
          </a:xfrm>
          <a:prstGeom prst="roundRect">
            <a:avLst/>
          </a:prstGeom>
          <a:noFill/>
          <a:ln>
            <a:solidFill>
              <a:schemeClr val="bg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Tree>
    <p:extLst>
      <p:ext uri="{BB962C8B-B14F-4D97-AF65-F5344CB8AC3E}">
        <p14:creationId xmlns:p14="http://schemas.microsoft.com/office/powerpoint/2010/main" val="2073465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33384" y="5563423"/>
            <a:ext cx="8513430" cy="420514"/>
            <a:chOff x="373139" y="5989604"/>
            <a:chExt cx="8513430" cy="420514"/>
          </a:xfrm>
        </p:grpSpPr>
        <p:sp>
          <p:nvSpPr>
            <p:cNvPr id="8" name="Rectangle 7"/>
            <p:cNvSpPr/>
            <p:nvPr/>
          </p:nvSpPr>
          <p:spPr>
            <a:xfrm>
              <a:off x="373139" y="5989604"/>
              <a:ext cx="8513430" cy="42051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6A46DFB-10D6-48F1-9354-A1979E481CF2}"/>
                </a:ext>
              </a:extLst>
            </p:cNvPr>
            <p:cNvSpPr txBox="1"/>
            <p:nvPr/>
          </p:nvSpPr>
          <p:spPr>
            <a:xfrm>
              <a:off x="373140" y="6057631"/>
              <a:ext cx="8477231" cy="276999"/>
            </a:xfrm>
            <a:prstGeom prst="rect">
              <a:avLst/>
            </a:prstGeom>
            <a:noFill/>
          </p:spPr>
          <p:txBody>
            <a:bodyPr wrap="square" rtlCol="0">
              <a:spAutoFit/>
            </a:bodyPr>
            <a:lstStyle/>
            <a:p>
              <a:pPr algn="ctr"/>
              <a:r>
                <a:rPr lang="en-US" sz="1200"/>
                <a:t>VAIRRS Portal </a:t>
              </a:r>
              <a:r>
                <a:rPr lang="en-US" sz="1200">
                  <a:hlinkClick r:id="rId2"/>
                </a:rPr>
                <a:t>link</a:t>
              </a:r>
              <a:r>
                <a:rPr lang="en-US" sz="1000">
                  <a:highlight>
                    <a:srgbClr val="FFFF00"/>
                  </a:highlight>
                </a:rPr>
                <a:t> </a:t>
              </a:r>
            </a:p>
          </p:txBody>
        </p:sp>
      </p:grpSp>
      <p:sp>
        <p:nvSpPr>
          <p:cNvPr id="11" name="TextBox 10"/>
          <p:cNvSpPr txBox="1"/>
          <p:nvPr/>
        </p:nvSpPr>
        <p:spPr>
          <a:xfrm>
            <a:off x="609600" y="997003"/>
            <a:ext cx="8435738" cy="338554"/>
          </a:xfrm>
          <a:prstGeom prst="rect">
            <a:avLst/>
          </a:prstGeom>
          <a:noFill/>
        </p:spPr>
        <p:txBody>
          <a:bodyPr wrap="square" rtlCol="0">
            <a:spAutoFit/>
          </a:bodyPr>
          <a:lstStyle/>
          <a:p>
            <a:r>
              <a:rPr lang="en-US" sz="1600"/>
              <a:t>How to Locate the ERDSP Toolset and supporting User Guide</a:t>
            </a:r>
          </a:p>
        </p:txBody>
      </p:sp>
      <p:sp>
        <p:nvSpPr>
          <p:cNvPr id="15" name="TextBox 14">
            <a:extLst>
              <a:ext uri="{FF2B5EF4-FFF2-40B4-BE49-F238E27FC236}">
                <a16:creationId xmlns:a16="http://schemas.microsoft.com/office/drawing/2014/main" id="{CA11B2BC-31B0-4FB5-B3EE-2BBC27219F20}"/>
              </a:ext>
            </a:extLst>
          </p:cNvPr>
          <p:cNvSpPr txBox="1"/>
          <p:nvPr/>
        </p:nvSpPr>
        <p:spPr>
          <a:xfrm>
            <a:off x="626363" y="1455678"/>
            <a:ext cx="4323007" cy="3539430"/>
          </a:xfrm>
          <a:prstGeom prst="rect">
            <a:avLst/>
          </a:prstGeom>
          <a:noFill/>
        </p:spPr>
        <p:txBody>
          <a:bodyPr wrap="square" rtlCol="0">
            <a:spAutoFit/>
          </a:bodyPr>
          <a:lstStyle/>
          <a:p>
            <a:pPr marL="285750" indent="-285750">
              <a:buFont typeface="Arial" panose="020B0604020202020204" pitchFamily="34" charset="0"/>
              <a:buChar char="•"/>
            </a:pPr>
            <a:r>
              <a:rPr lang="en-US" sz="1400"/>
              <a:t>For VA Research &amp; Development (R&amp;D) facilities that have transitioned to using the VA Innovation and Research Review System (VAIRRS), both the ERDSP template and user guide can be found in the following VAIRRS libraries under forms and templates.  </a:t>
            </a:r>
          </a:p>
          <a:p>
            <a:pPr marL="285750" indent="-285750">
              <a:buFont typeface="Arial" panose="020B0604020202020204" pitchFamily="34" charset="0"/>
              <a:buChar char="•"/>
            </a:pPr>
            <a:r>
              <a:rPr lang="en-US" sz="1400"/>
              <a:t>Begin by locating the toolset and user guide within the following VAIRSS libraries:</a:t>
            </a:r>
          </a:p>
          <a:p>
            <a:pPr marL="548640" lvl="1" indent="-274320">
              <a:buFont typeface="+mj-lt"/>
              <a:buAutoNum type="romanLcPeriod"/>
            </a:pPr>
            <a:r>
              <a:rPr lang="en-US" sz="1400"/>
              <a:t>VHA ORPP&amp;E, Washington, DC – Documents for Animal Committee Members</a:t>
            </a:r>
          </a:p>
          <a:p>
            <a:pPr marL="548640" lvl="1" indent="-274320">
              <a:buFont typeface="+mj-lt"/>
              <a:buAutoNum type="romanLcPeriod"/>
            </a:pPr>
            <a:r>
              <a:rPr lang="en-US" sz="1400"/>
              <a:t>VHA ORPP&amp;E, Washington, DC – Documents for Human Subjects Committee Members</a:t>
            </a:r>
          </a:p>
          <a:p>
            <a:pPr marL="548640" lvl="1" indent="-274320">
              <a:buFont typeface="+mj-lt"/>
              <a:buAutoNum type="romanLcPeriod"/>
            </a:pPr>
            <a:r>
              <a:rPr lang="en-US" sz="1400"/>
              <a:t>VHA ORPP&amp;E, Washington, DC – Documents for Safety and Biosafety Committee Members</a:t>
            </a:r>
          </a:p>
          <a:p>
            <a:pPr marL="548640" lvl="1" indent="-274320">
              <a:buFont typeface="+mj-lt"/>
              <a:buAutoNum type="romanLcPeriod"/>
            </a:pPr>
            <a:r>
              <a:rPr lang="en-US" sz="1400"/>
              <a:t>VHA ORPP&amp;E, Washington, DC – Documents for Research and Development Committee Members</a:t>
            </a:r>
          </a:p>
        </p:txBody>
      </p:sp>
      <p:pic>
        <p:nvPicPr>
          <p:cNvPr id="3" name="Picture 3" descr="VAIRRS-1.PNG">
            <a:extLst>
              <a:ext uri="{FF2B5EF4-FFF2-40B4-BE49-F238E27FC236}">
                <a16:creationId xmlns:a16="http://schemas.microsoft.com/office/drawing/2014/main" id="{A4CF4907-29D7-4005-8E8E-AE6B69B1EB86}"/>
              </a:ext>
            </a:extLst>
          </p:cNvPr>
          <p:cNvPicPr>
            <a:picLocks noChangeAspect="1"/>
          </p:cNvPicPr>
          <p:nvPr/>
        </p:nvPicPr>
        <p:blipFill>
          <a:blip r:embed="rId3"/>
          <a:stretch>
            <a:fillRect/>
          </a:stretch>
        </p:blipFill>
        <p:spPr>
          <a:xfrm>
            <a:off x="5092689" y="1957656"/>
            <a:ext cx="3952649" cy="2533980"/>
          </a:xfrm>
          <a:prstGeom prst="rect">
            <a:avLst/>
          </a:prstGeom>
        </p:spPr>
      </p:pic>
      <p:sp>
        <p:nvSpPr>
          <p:cNvPr id="16" name="Footer Placeholder 6">
            <a:extLst>
              <a:ext uri="{FF2B5EF4-FFF2-40B4-BE49-F238E27FC236}">
                <a16:creationId xmlns:a16="http://schemas.microsoft.com/office/drawing/2014/main" id="{5961CAD1-E2F6-4549-91CD-3AAA7254B010}"/>
              </a:ext>
            </a:extLst>
          </p:cNvPr>
          <p:cNvSpPr>
            <a:spLocks noGrp="1"/>
          </p:cNvSpPr>
          <p:nvPr>
            <p:ph type="ftr" sz="quarter" idx="3"/>
          </p:nvPr>
        </p:nvSpPr>
        <p:spPr>
          <a:xfrm>
            <a:off x="626364" y="6163042"/>
            <a:ext cx="5648787" cy="365125"/>
          </a:xfrm>
        </p:spPr>
        <p:txBody>
          <a:bodyPr/>
          <a:lstStyle/>
          <a:p>
            <a:r>
              <a:rPr lang="en-US"/>
              <a:t>FOR INTERNAL USE ONLY		Office of Information and Technology</a:t>
            </a:r>
          </a:p>
        </p:txBody>
      </p:sp>
      <p:sp>
        <p:nvSpPr>
          <p:cNvPr id="17" name="Slide Number Placeholder 5">
            <a:extLst>
              <a:ext uri="{FF2B5EF4-FFF2-40B4-BE49-F238E27FC236}">
                <a16:creationId xmlns:a16="http://schemas.microsoft.com/office/drawing/2014/main" id="{0340CFB9-93A9-4CF5-BB1D-84C7102716F0}"/>
              </a:ext>
            </a:extLst>
          </p:cNvPr>
          <p:cNvSpPr txBox="1">
            <a:spLocks/>
          </p:cNvSpPr>
          <p:nvPr/>
        </p:nvSpPr>
        <p:spPr>
          <a:xfrm>
            <a:off x="6457950" y="6163042"/>
            <a:ext cx="2057400" cy="365125"/>
          </a:xfrm>
          <a:prstGeom prst="rect">
            <a:avLst/>
          </a:prstGeom>
        </p:spPr>
        <p:txBody>
          <a:bodyPr vert="horz" lIns="91440" tIns="45720" rIns="91440" bIns="45720" rtlCol="0" anchor="ctr"/>
          <a:lstStyle>
            <a:defPPr>
              <a:defRPr lang="en-US"/>
            </a:defPPr>
            <a:lvl1pPr algn="r">
              <a:defRPr sz="1200">
                <a:solidFill>
                  <a:schemeClr val="tx1">
                    <a:tint val="75000"/>
                  </a:schemeClr>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73346A-FCA4-684E-8D18-26E8324063ED}" type="slidenum">
              <a:rPr lang="en-US"/>
              <a:pPr/>
              <a:t>14</a:t>
            </a:fld>
            <a:endParaRPr lang="en-US"/>
          </a:p>
        </p:txBody>
      </p:sp>
      <p:sp>
        <p:nvSpPr>
          <p:cNvPr id="18" name="Title 1">
            <a:extLst>
              <a:ext uri="{FF2B5EF4-FFF2-40B4-BE49-F238E27FC236}">
                <a16:creationId xmlns:a16="http://schemas.microsoft.com/office/drawing/2014/main" id="{B2E4B43D-828B-4D29-801A-B0751EC1A953}"/>
              </a:ext>
            </a:extLst>
          </p:cNvPr>
          <p:cNvSpPr txBox="1">
            <a:spLocks/>
          </p:cNvSpPr>
          <p:nvPr/>
        </p:nvSpPr>
        <p:spPr>
          <a:xfrm>
            <a:off x="628650" y="374904"/>
            <a:ext cx="7886700"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pPr algn="ctr"/>
            <a:r>
              <a:rPr lang="en-US"/>
              <a:t>ERDSP Location/Quick Start Guide</a:t>
            </a:r>
          </a:p>
        </p:txBody>
      </p:sp>
    </p:spTree>
    <p:extLst>
      <p:ext uri="{BB962C8B-B14F-4D97-AF65-F5344CB8AC3E}">
        <p14:creationId xmlns:p14="http://schemas.microsoft.com/office/powerpoint/2010/main" val="1810134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33384" y="5672405"/>
            <a:ext cx="8513430" cy="510077"/>
            <a:chOff x="373139" y="6026735"/>
            <a:chExt cx="8513430" cy="325526"/>
          </a:xfrm>
        </p:grpSpPr>
        <p:sp>
          <p:nvSpPr>
            <p:cNvPr id="8" name="Rectangle 7"/>
            <p:cNvSpPr/>
            <p:nvPr/>
          </p:nvSpPr>
          <p:spPr>
            <a:xfrm>
              <a:off x="373139" y="6026735"/>
              <a:ext cx="8513430" cy="32552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6A46DFB-10D6-48F1-9354-A1979E481CF2}"/>
                </a:ext>
              </a:extLst>
            </p:cNvPr>
            <p:cNvSpPr txBox="1"/>
            <p:nvPr/>
          </p:nvSpPr>
          <p:spPr>
            <a:xfrm>
              <a:off x="467595" y="6041421"/>
              <a:ext cx="8282518" cy="294630"/>
            </a:xfrm>
            <a:prstGeom prst="rect">
              <a:avLst/>
            </a:prstGeom>
            <a:noFill/>
          </p:spPr>
          <p:txBody>
            <a:bodyPr wrap="square" rtlCol="0">
              <a:spAutoFit/>
            </a:bodyPr>
            <a:lstStyle/>
            <a:p>
              <a:r>
                <a:rPr lang="en-US" sz="1200"/>
                <a:t>*</a:t>
              </a:r>
              <a:r>
                <a:rPr lang="en-US" sz="1200" b="1"/>
                <a:t>Note</a:t>
              </a:r>
              <a:r>
                <a:rPr lang="en-US" sz="1200"/>
                <a:t>:  Latest version of the ERDSP toolset and accompanying user guide will be maintained in the above portals and repositories.</a:t>
              </a:r>
            </a:p>
            <a:p>
              <a:r>
                <a:rPr lang="en-US" sz="1200"/>
                <a:t>OIS-SSS-RSD Team will send out updates when changes or enhancements are made to either document. </a:t>
              </a:r>
              <a:endParaRPr lang="en-US" sz="1000"/>
            </a:p>
          </p:txBody>
        </p:sp>
      </p:grpSp>
      <p:grpSp>
        <p:nvGrpSpPr>
          <p:cNvPr id="24" name="Group 23">
            <a:extLst>
              <a:ext uri="{FF2B5EF4-FFF2-40B4-BE49-F238E27FC236}">
                <a16:creationId xmlns:a16="http://schemas.microsoft.com/office/drawing/2014/main" id="{BCDAA9C9-144F-499E-8BC7-F33200BB6DE2}"/>
              </a:ext>
            </a:extLst>
          </p:cNvPr>
          <p:cNvGrpSpPr/>
          <p:nvPr/>
        </p:nvGrpSpPr>
        <p:grpSpPr>
          <a:xfrm>
            <a:off x="609600" y="1528248"/>
            <a:ext cx="4535802" cy="3992762"/>
            <a:chOff x="609600" y="1528248"/>
            <a:chExt cx="4535802" cy="3992762"/>
          </a:xfrm>
        </p:grpSpPr>
        <p:sp>
          <p:nvSpPr>
            <p:cNvPr id="15" name="TextBox 14">
              <a:extLst>
                <a:ext uri="{FF2B5EF4-FFF2-40B4-BE49-F238E27FC236}">
                  <a16:creationId xmlns:a16="http://schemas.microsoft.com/office/drawing/2014/main" id="{CA11B2BC-31B0-4FB5-B3EE-2BBC27219F20}"/>
                </a:ext>
              </a:extLst>
            </p:cNvPr>
            <p:cNvSpPr txBox="1"/>
            <p:nvPr/>
          </p:nvSpPr>
          <p:spPr>
            <a:xfrm>
              <a:off x="626364" y="1528248"/>
              <a:ext cx="4519038" cy="1815882"/>
            </a:xfrm>
            <a:prstGeom prst="rect">
              <a:avLst/>
            </a:prstGeom>
            <a:noFill/>
          </p:spPr>
          <p:txBody>
            <a:bodyPr wrap="square" rtlCol="0">
              <a:spAutoFit/>
            </a:bodyPr>
            <a:lstStyle/>
            <a:p>
              <a:pPr marL="285750" lvl="0" indent="-285750">
                <a:buFont typeface="Arial" panose="020B0604020202020204" pitchFamily="34" charset="0"/>
                <a:buChar char="•"/>
              </a:pPr>
              <a:r>
                <a:rPr lang="en-US" sz="1400"/>
                <a:t>For VA R&amp;D facilities that have not transitioned to using VAIRRS, both the ERDSP tool and user guide will be available within several online web portals  </a:t>
              </a:r>
            </a:p>
            <a:p>
              <a:pPr marL="285750" indent="-285750">
                <a:buFont typeface="Arial" panose="020B0604020202020204" pitchFamily="34" charset="0"/>
                <a:buChar char="•"/>
              </a:pPr>
              <a:r>
                <a:rPr lang="en-US" sz="1400"/>
                <a:t>Begin by locating the toolset and user guide within the following web portals:</a:t>
              </a:r>
            </a:p>
            <a:p>
              <a:pPr marL="640080" lvl="1" indent="-274320">
                <a:buFont typeface="+mj-lt"/>
                <a:buAutoNum type="romanLcPeriod"/>
              </a:pPr>
              <a:r>
                <a:rPr lang="en-US" sz="1400"/>
                <a:t>ORD Toolkit: </a:t>
              </a:r>
              <a:r>
                <a:rPr lang="en-US" sz="1400" u="sng">
                  <a:hlinkClick r:id="rId2"/>
                </a:rPr>
                <a:t>Research Information Security &amp; Cybersecurity</a:t>
              </a:r>
              <a:r>
                <a:rPr lang="en-US" sz="1400"/>
                <a:t> </a:t>
              </a:r>
            </a:p>
            <a:p>
              <a:pPr marL="640080" lvl="1" indent="-274320">
                <a:buFont typeface="+mj-lt"/>
                <a:buAutoNum type="romanLcPeriod"/>
              </a:pPr>
              <a:r>
                <a:rPr lang="en-US" sz="1400"/>
                <a:t> OIS Research Support Division </a:t>
              </a:r>
              <a:r>
                <a:rPr lang="en-US" sz="1400" u="sng">
                  <a:hlinkClick r:id="rId3"/>
                </a:rPr>
                <a:t>Public Documents</a:t>
              </a:r>
              <a:endParaRPr lang="en-US" sz="1400"/>
            </a:p>
          </p:txBody>
        </p:sp>
        <p:sp>
          <p:nvSpPr>
            <p:cNvPr id="3" name="Rectangle 2">
              <a:extLst>
                <a:ext uri="{FF2B5EF4-FFF2-40B4-BE49-F238E27FC236}">
                  <a16:creationId xmlns:a16="http://schemas.microsoft.com/office/drawing/2014/main" id="{DF4AFD0C-28C2-4268-9D07-43518DA13387}"/>
                </a:ext>
              </a:extLst>
            </p:cNvPr>
            <p:cNvSpPr/>
            <p:nvPr/>
          </p:nvSpPr>
          <p:spPr>
            <a:xfrm>
              <a:off x="609600" y="3274241"/>
              <a:ext cx="4535802" cy="2246769"/>
            </a:xfrm>
            <a:prstGeom prst="rect">
              <a:avLst/>
            </a:prstGeom>
          </p:spPr>
          <p:txBody>
            <a:bodyPr wrap="square">
              <a:spAutoFit/>
            </a:bodyPr>
            <a:lstStyle/>
            <a:p>
              <a:pPr marL="285750" indent="-285750">
                <a:buFont typeface="Arial" panose="020B0604020202020204" pitchFamily="34" charset="0"/>
                <a:buChar char="•"/>
              </a:pPr>
              <a:r>
                <a:rPr lang="en-US" sz="1400"/>
                <a:t>PIs completing the ERDSP template are recommended to use the ERDSP guide to assist with responding to the questions on the ERDSP toolset. </a:t>
              </a:r>
            </a:p>
            <a:p>
              <a:pPr marL="285750" indent="-285750">
                <a:buFont typeface="Arial" panose="020B0604020202020204" pitchFamily="34" charset="0"/>
                <a:buChar char="•"/>
              </a:pPr>
              <a:r>
                <a:rPr lang="en-US" sz="1400"/>
                <a:t>ISSOs reviewing a submitted ERDSP from a PI are recommended to use the ERDSP user guide to assist with completing the security review.  </a:t>
              </a:r>
            </a:p>
            <a:p>
              <a:pPr marL="285750" indent="-285750">
                <a:buFont typeface="Arial" panose="020B0604020202020204" pitchFamily="34" charset="0"/>
                <a:buChar char="•"/>
              </a:pPr>
              <a:r>
                <a:rPr lang="en-US" sz="1400"/>
                <a:t>Using the user guide to complete the ERDSP toolset will reduce the chance of the study/protocol submission being returned by the ISSO to the PI for additional information. </a:t>
              </a:r>
            </a:p>
          </p:txBody>
        </p:sp>
      </p:grpSp>
      <p:pic>
        <p:nvPicPr>
          <p:cNvPr id="4" name="Picture 3">
            <a:extLst>
              <a:ext uri="{FF2B5EF4-FFF2-40B4-BE49-F238E27FC236}">
                <a16:creationId xmlns:a16="http://schemas.microsoft.com/office/drawing/2014/main" id="{62E0E06A-B715-46B8-BDD3-36A95DEECECC}"/>
              </a:ext>
            </a:extLst>
          </p:cNvPr>
          <p:cNvPicPr>
            <a:picLocks noChangeAspect="1"/>
          </p:cNvPicPr>
          <p:nvPr/>
        </p:nvPicPr>
        <p:blipFill>
          <a:blip r:embed="rId4"/>
          <a:stretch>
            <a:fillRect/>
          </a:stretch>
        </p:blipFill>
        <p:spPr>
          <a:xfrm>
            <a:off x="5313314" y="3579078"/>
            <a:ext cx="3089372" cy="2021796"/>
          </a:xfrm>
          <a:prstGeom prst="rect">
            <a:avLst/>
          </a:prstGeom>
        </p:spPr>
      </p:pic>
      <p:pic>
        <p:nvPicPr>
          <p:cNvPr id="5" name="Picture 5" descr="ORD Toolkit.PNG">
            <a:extLst>
              <a:ext uri="{FF2B5EF4-FFF2-40B4-BE49-F238E27FC236}">
                <a16:creationId xmlns:a16="http://schemas.microsoft.com/office/drawing/2014/main" id="{EE9E6F95-D84E-4A46-AF7A-F62C1C3D490F}"/>
              </a:ext>
            </a:extLst>
          </p:cNvPr>
          <p:cNvPicPr>
            <a:picLocks noChangeAspect="1"/>
          </p:cNvPicPr>
          <p:nvPr/>
        </p:nvPicPr>
        <p:blipFill>
          <a:blip r:embed="rId5"/>
          <a:stretch>
            <a:fillRect/>
          </a:stretch>
        </p:blipFill>
        <p:spPr>
          <a:xfrm>
            <a:off x="5313314" y="1362062"/>
            <a:ext cx="3242854" cy="2156174"/>
          </a:xfrm>
          <a:prstGeom prst="rect">
            <a:avLst/>
          </a:prstGeom>
        </p:spPr>
      </p:pic>
      <p:sp>
        <p:nvSpPr>
          <p:cNvPr id="18" name="Footer Placeholder 6">
            <a:extLst>
              <a:ext uri="{FF2B5EF4-FFF2-40B4-BE49-F238E27FC236}">
                <a16:creationId xmlns:a16="http://schemas.microsoft.com/office/drawing/2014/main" id="{80695DBB-61C1-45B7-9670-1B4903651561}"/>
              </a:ext>
            </a:extLst>
          </p:cNvPr>
          <p:cNvSpPr>
            <a:spLocks noGrp="1"/>
          </p:cNvSpPr>
          <p:nvPr>
            <p:ph type="ftr" sz="quarter" idx="3"/>
          </p:nvPr>
        </p:nvSpPr>
        <p:spPr>
          <a:xfrm>
            <a:off x="626364" y="6163042"/>
            <a:ext cx="5648787" cy="365125"/>
          </a:xfrm>
        </p:spPr>
        <p:txBody>
          <a:bodyPr/>
          <a:lstStyle/>
          <a:p>
            <a:r>
              <a:rPr lang="en-US"/>
              <a:t>FOR INTERNAL USE ONLY		Office of Information and Technology</a:t>
            </a:r>
          </a:p>
        </p:txBody>
      </p:sp>
      <p:sp>
        <p:nvSpPr>
          <p:cNvPr id="19" name="Slide Number Placeholder 5">
            <a:extLst>
              <a:ext uri="{FF2B5EF4-FFF2-40B4-BE49-F238E27FC236}">
                <a16:creationId xmlns:a16="http://schemas.microsoft.com/office/drawing/2014/main" id="{546BA6B3-C2CF-409F-B6EA-005CBDDD2C4E}"/>
              </a:ext>
            </a:extLst>
          </p:cNvPr>
          <p:cNvSpPr txBox="1">
            <a:spLocks/>
          </p:cNvSpPr>
          <p:nvPr/>
        </p:nvSpPr>
        <p:spPr>
          <a:xfrm>
            <a:off x="6457950" y="6163042"/>
            <a:ext cx="2057400" cy="365125"/>
          </a:xfrm>
          <a:prstGeom prst="rect">
            <a:avLst/>
          </a:prstGeom>
        </p:spPr>
        <p:txBody>
          <a:bodyPr vert="horz" lIns="91440" tIns="45720" rIns="91440" bIns="45720" rtlCol="0" anchor="ctr"/>
          <a:lstStyle>
            <a:defPPr>
              <a:defRPr lang="en-US"/>
            </a:defPPr>
            <a:lvl1pPr algn="r">
              <a:defRPr sz="1200">
                <a:solidFill>
                  <a:schemeClr val="tx1">
                    <a:tint val="75000"/>
                  </a:schemeClr>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73346A-FCA4-684E-8D18-26E8324063ED}" type="slidenum">
              <a:rPr lang="en-US"/>
              <a:pPr/>
              <a:t>15</a:t>
            </a:fld>
            <a:endParaRPr lang="en-US"/>
          </a:p>
        </p:txBody>
      </p:sp>
      <p:sp>
        <p:nvSpPr>
          <p:cNvPr id="22" name="TextBox 21">
            <a:extLst>
              <a:ext uri="{FF2B5EF4-FFF2-40B4-BE49-F238E27FC236}">
                <a16:creationId xmlns:a16="http://schemas.microsoft.com/office/drawing/2014/main" id="{B577C5DC-FB69-4449-A1E6-F4766F26BF84}"/>
              </a:ext>
            </a:extLst>
          </p:cNvPr>
          <p:cNvSpPr txBox="1"/>
          <p:nvPr/>
        </p:nvSpPr>
        <p:spPr>
          <a:xfrm>
            <a:off x="609600" y="997003"/>
            <a:ext cx="8435738" cy="338554"/>
          </a:xfrm>
          <a:prstGeom prst="rect">
            <a:avLst/>
          </a:prstGeom>
          <a:noFill/>
        </p:spPr>
        <p:txBody>
          <a:bodyPr wrap="square" rtlCol="0">
            <a:spAutoFit/>
          </a:bodyPr>
          <a:lstStyle/>
          <a:p>
            <a:r>
              <a:rPr lang="en-US" sz="1600"/>
              <a:t>How to Locate the ERDSP Toolset and supporting User Guide</a:t>
            </a:r>
          </a:p>
        </p:txBody>
      </p:sp>
      <p:sp>
        <p:nvSpPr>
          <p:cNvPr id="23" name="Title 1">
            <a:extLst>
              <a:ext uri="{FF2B5EF4-FFF2-40B4-BE49-F238E27FC236}">
                <a16:creationId xmlns:a16="http://schemas.microsoft.com/office/drawing/2014/main" id="{03C75F40-D073-4643-90E7-96CE53FEBD3D}"/>
              </a:ext>
            </a:extLst>
          </p:cNvPr>
          <p:cNvSpPr txBox="1">
            <a:spLocks/>
          </p:cNvSpPr>
          <p:nvPr/>
        </p:nvSpPr>
        <p:spPr>
          <a:xfrm>
            <a:off x="628650" y="374904"/>
            <a:ext cx="7886700"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pPr algn="ctr"/>
            <a:r>
              <a:rPr lang="en-US"/>
              <a:t>ERDSP Location/Quick Start Guide (cont.)</a:t>
            </a:r>
          </a:p>
        </p:txBody>
      </p:sp>
    </p:spTree>
    <p:extLst>
      <p:ext uri="{BB962C8B-B14F-4D97-AF65-F5344CB8AC3E}">
        <p14:creationId xmlns:p14="http://schemas.microsoft.com/office/powerpoint/2010/main" val="1060549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DEFEC7ED-555C-42D0-A004-079EC3C1BDC0}"/>
              </a:ext>
            </a:extLst>
          </p:cNvPr>
          <p:cNvSpPr/>
          <p:nvPr/>
        </p:nvSpPr>
        <p:spPr>
          <a:xfrm>
            <a:off x="697957" y="1001858"/>
            <a:ext cx="8046909" cy="573772"/>
          </a:xfrm>
          <a:prstGeom prst="roundRect">
            <a:avLst/>
          </a:prstGeom>
          <a:solidFill>
            <a:srgbClr val="F0F0F0"/>
          </a:solidFill>
          <a:ln>
            <a:solidFill>
              <a:srgbClr val="F0F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34047B9-FD5A-4815-803D-412CF2E04B44}"/>
              </a:ext>
            </a:extLst>
          </p:cNvPr>
          <p:cNvSpPr/>
          <p:nvPr/>
        </p:nvSpPr>
        <p:spPr>
          <a:xfrm>
            <a:off x="730260" y="1022624"/>
            <a:ext cx="7912998" cy="523220"/>
          </a:xfrm>
          <a:prstGeom prst="rect">
            <a:avLst/>
          </a:prstGeom>
        </p:spPr>
        <p:txBody>
          <a:bodyPr wrap="square">
            <a:spAutoFit/>
          </a:bodyPr>
          <a:lstStyle/>
          <a:p>
            <a:pPr algn="ctr"/>
            <a:r>
              <a:rPr lang="en-US" sz="1400"/>
              <a:t>In order to successfully complete the ERDSP for new protocols and research study amendments, we will be reviewing each section of the ERDSP toolset. </a:t>
            </a:r>
          </a:p>
        </p:txBody>
      </p:sp>
      <p:sp>
        <p:nvSpPr>
          <p:cNvPr id="101" name="Title 1">
            <a:extLst>
              <a:ext uri="{FF2B5EF4-FFF2-40B4-BE49-F238E27FC236}">
                <a16:creationId xmlns:a16="http://schemas.microsoft.com/office/drawing/2014/main" id="{55BE5380-4C9B-46A5-96D9-EA42CC7205BA}"/>
              </a:ext>
            </a:extLst>
          </p:cNvPr>
          <p:cNvSpPr txBox="1">
            <a:spLocks/>
          </p:cNvSpPr>
          <p:nvPr/>
        </p:nvSpPr>
        <p:spPr>
          <a:xfrm>
            <a:off x="628650" y="374904"/>
            <a:ext cx="7886700"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pPr algn="ctr"/>
            <a:r>
              <a:rPr lang="en-US"/>
              <a:t>Overview of the ERDSP Toolset Sections</a:t>
            </a:r>
          </a:p>
        </p:txBody>
      </p:sp>
      <p:sp>
        <p:nvSpPr>
          <p:cNvPr id="102" name="Footer Placeholder 6">
            <a:extLst>
              <a:ext uri="{FF2B5EF4-FFF2-40B4-BE49-F238E27FC236}">
                <a16:creationId xmlns:a16="http://schemas.microsoft.com/office/drawing/2014/main" id="{B6E7AB48-16A6-4A0D-836F-8C56DD00ADD1}"/>
              </a:ext>
            </a:extLst>
          </p:cNvPr>
          <p:cNvSpPr>
            <a:spLocks noGrp="1"/>
          </p:cNvSpPr>
          <p:nvPr>
            <p:ph type="ftr" sz="quarter" idx="3"/>
          </p:nvPr>
        </p:nvSpPr>
        <p:spPr>
          <a:xfrm>
            <a:off x="626364" y="6163042"/>
            <a:ext cx="5648787" cy="365125"/>
          </a:xfrm>
        </p:spPr>
        <p:txBody>
          <a:bodyPr/>
          <a:lstStyle/>
          <a:p>
            <a:r>
              <a:rPr lang="en-US"/>
              <a:t>FOR INTERNAL USE ONLY		Office of Information and Technology</a:t>
            </a:r>
          </a:p>
        </p:txBody>
      </p:sp>
      <p:sp>
        <p:nvSpPr>
          <p:cNvPr id="103" name="Slide Number Placeholder 5">
            <a:extLst>
              <a:ext uri="{FF2B5EF4-FFF2-40B4-BE49-F238E27FC236}">
                <a16:creationId xmlns:a16="http://schemas.microsoft.com/office/drawing/2014/main" id="{CA26E576-B67C-4A38-B35B-C34BC2893988}"/>
              </a:ext>
            </a:extLst>
          </p:cNvPr>
          <p:cNvSpPr txBox="1">
            <a:spLocks/>
          </p:cNvSpPr>
          <p:nvPr/>
        </p:nvSpPr>
        <p:spPr>
          <a:xfrm>
            <a:off x="6457950" y="6163042"/>
            <a:ext cx="2057400" cy="365125"/>
          </a:xfrm>
          <a:prstGeom prst="rect">
            <a:avLst/>
          </a:prstGeom>
        </p:spPr>
        <p:txBody>
          <a:bodyPr vert="horz" lIns="91440" tIns="45720" rIns="91440" bIns="45720" rtlCol="0" anchor="ctr"/>
          <a:lstStyle>
            <a:defPPr>
              <a:defRPr lang="en-US"/>
            </a:defPPr>
            <a:lvl1pPr algn="r">
              <a:defRPr sz="1200">
                <a:solidFill>
                  <a:schemeClr val="tx1">
                    <a:tint val="75000"/>
                  </a:schemeClr>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73346A-FCA4-684E-8D18-26E8324063ED}" type="slidenum">
              <a:rPr lang="en-US"/>
              <a:pPr/>
              <a:t>16</a:t>
            </a:fld>
            <a:endParaRPr lang="en-US"/>
          </a:p>
        </p:txBody>
      </p:sp>
      <p:sp>
        <p:nvSpPr>
          <p:cNvPr id="105" name="Rounded Rectangle 203">
            <a:extLst>
              <a:ext uri="{FF2B5EF4-FFF2-40B4-BE49-F238E27FC236}">
                <a16:creationId xmlns:a16="http://schemas.microsoft.com/office/drawing/2014/main" id="{73284A34-F9F3-47FD-ADBD-F05DBCC35C57}"/>
              </a:ext>
            </a:extLst>
          </p:cNvPr>
          <p:cNvSpPr/>
          <p:nvPr/>
        </p:nvSpPr>
        <p:spPr>
          <a:xfrm>
            <a:off x="1404169" y="3744112"/>
            <a:ext cx="6597590" cy="375822"/>
          </a:xfrm>
          <a:prstGeom prst="roundRect">
            <a:avLst>
              <a:gd name="adj" fmla="val 9525"/>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rIns="0" rtlCol="0" anchor="ctr"/>
          <a:lstStyle/>
          <a:p>
            <a:pPr algn="ctr"/>
            <a:r>
              <a:rPr lang="en-US" sz="1400"/>
              <a:t>Section 5: Data Sharing with VA Research Facilities</a:t>
            </a:r>
          </a:p>
        </p:txBody>
      </p:sp>
      <p:sp>
        <p:nvSpPr>
          <p:cNvPr id="106" name="Oval 105">
            <a:extLst>
              <a:ext uri="{FF2B5EF4-FFF2-40B4-BE49-F238E27FC236}">
                <a16:creationId xmlns:a16="http://schemas.microsoft.com/office/drawing/2014/main" id="{1A9255A5-2743-4ED5-A7ED-F30882DE89E0}"/>
              </a:ext>
            </a:extLst>
          </p:cNvPr>
          <p:cNvSpPr/>
          <p:nvPr/>
        </p:nvSpPr>
        <p:spPr>
          <a:xfrm>
            <a:off x="1207367" y="3715135"/>
            <a:ext cx="407272" cy="407271"/>
          </a:xfrm>
          <a:prstGeom prst="ellipse">
            <a:avLst/>
          </a:prstGeom>
          <a:solidFill>
            <a:srgbClr val="DCDDD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ea typeface="+mn-ea"/>
              <a:cs typeface="+mn-cs"/>
            </a:endParaRPr>
          </a:p>
        </p:txBody>
      </p:sp>
      <p:sp>
        <p:nvSpPr>
          <p:cNvPr id="107" name="Freeform 92">
            <a:extLst>
              <a:ext uri="{FF2B5EF4-FFF2-40B4-BE49-F238E27FC236}">
                <a16:creationId xmlns:a16="http://schemas.microsoft.com/office/drawing/2014/main" id="{D858DEDE-5297-44D5-AEC5-52FE56891AEE}"/>
              </a:ext>
            </a:extLst>
          </p:cNvPr>
          <p:cNvSpPr>
            <a:spLocks/>
          </p:cNvSpPr>
          <p:nvPr/>
        </p:nvSpPr>
        <p:spPr bwMode="auto">
          <a:xfrm>
            <a:off x="1304074" y="3832555"/>
            <a:ext cx="209630" cy="209629"/>
          </a:xfrm>
          <a:custGeom>
            <a:avLst/>
            <a:gdLst>
              <a:gd name="T0" fmla="*/ 213 w 213"/>
              <a:gd name="T1" fmla="*/ 108 h 263"/>
              <a:gd name="T2" fmla="*/ 213 w 213"/>
              <a:gd name="T3" fmla="*/ 29 h 263"/>
              <a:gd name="T4" fmla="*/ 105 w 213"/>
              <a:gd name="T5" fmla="*/ 0 h 263"/>
              <a:gd name="T6" fmla="*/ 0 w 213"/>
              <a:gd name="T7" fmla="*/ 29 h 263"/>
              <a:gd name="T8" fmla="*/ 0 w 213"/>
              <a:gd name="T9" fmla="*/ 108 h 263"/>
              <a:gd name="T10" fmla="*/ 105 w 213"/>
              <a:gd name="T11" fmla="*/ 263 h 263"/>
              <a:gd name="T12" fmla="*/ 213 w 213"/>
              <a:gd name="T13" fmla="*/ 108 h 263"/>
            </a:gdLst>
            <a:ahLst/>
            <a:cxnLst>
              <a:cxn ang="0">
                <a:pos x="T0" y="T1"/>
              </a:cxn>
              <a:cxn ang="0">
                <a:pos x="T2" y="T3"/>
              </a:cxn>
              <a:cxn ang="0">
                <a:pos x="T4" y="T5"/>
              </a:cxn>
              <a:cxn ang="0">
                <a:pos x="T6" y="T7"/>
              </a:cxn>
              <a:cxn ang="0">
                <a:pos x="T8" y="T9"/>
              </a:cxn>
              <a:cxn ang="0">
                <a:pos x="T10" y="T11"/>
              </a:cxn>
              <a:cxn ang="0">
                <a:pos x="T12" y="T13"/>
              </a:cxn>
            </a:cxnLst>
            <a:rect l="0" t="0" r="r" b="b"/>
            <a:pathLst>
              <a:path w="213" h="263">
                <a:moveTo>
                  <a:pt x="213" y="108"/>
                </a:moveTo>
                <a:cubicBezTo>
                  <a:pt x="213" y="29"/>
                  <a:pt x="213" y="29"/>
                  <a:pt x="213" y="29"/>
                </a:cubicBezTo>
                <a:cubicBezTo>
                  <a:pt x="137" y="29"/>
                  <a:pt x="105" y="0"/>
                  <a:pt x="105" y="0"/>
                </a:cubicBezTo>
                <a:cubicBezTo>
                  <a:pt x="105" y="0"/>
                  <a:pt x="76" y="29"/>
                  <a:pt x="0" y="29"/>
                </a:cubicBezTo>
                <a:cubicBezTo>
                  <a:pt x="0" y="108"/>
                  <a:pt x="0" y="108"/>
                  <a:pt x="0" y="108"/>
                </a:cubicBezTo>
                <a:cubicBezTo>
                  <a:pt x="0" y="187"/>
                  <a:pt x="39" y="231"/>
                  <a:pt x="105" y="263"/>
                </a:cubicBezTo>
                <a:cubicBezTo>
                  <a:pt x="173" y="231"/>
                  <a:pt x="213" y="187"/>
                  <a:pt x="213" y="108"/>
                </a:cubicBezTo>
                <a:close/>
              </a:path>
            </a:pathLst>
          </a:custGeom>
          <a:solidFill>
            <a:schemeClr val="tx1"/>
          </a:solidFill>
          <a:ln>
            <a:solidFill>
              <a:schemeClr val="tx1"/>
            </a:solid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ea typeface="+mn-ea"/>
              <a:cs typeface="+mn-cs"/>
            </a:endParaRPr>
          </a:p>
        </p:txBody>
      </p:sp>
      <p:sp>
        <p:nvSpPr>
          <p:cNvPr id="109" name="Rounded Rectangle 203">
            <a:extLst>
              <a:ext uri="{FF2B5EF4-FFF2-40B4-BE49-F238E27FC236}">
                <a16:creationId xmlns:a16="http://schemas.microsoft.com/office/drawing/2014/main" id="{901267EB-E46E-4224-AA29-C5CA0C773B46}"/>
              </a:ext>
            </a:extLst>
          </p:cNvPr>
          <p:cNvSpPr/>
          <p:nvPr/>
        </p:nvSpPr>
        <p:spPr>
          <a:xfrm>
            <a:off x="1404169" y="4256049"/>
            <a:ext cx="6597590" cy="375822"/>
          </a:xfrm>
          <a:prstGeom prst="roundRect">
            <a:avLst>
              <a:gd name="adj" fmla="val 9525"/>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a:t>Section 6: VA Mobile Devices/Media, Mobile Applications, Medical and RSCDs</a:t>
            </a:r>
          </a:p>
        </p:txBody>
      </p:sp>
      <p:grpSp>
        <p:nvGrpSpPr>
          <p:cNvPr id="110" name="Group 109">
            <a:extLst>
              <a:ext uri="{FF2B5EF4-FFF2-40B4-BE49-F238E27FC236}">
                <a16:creationId xmlns:a16="http://schemas.microsoft.com/office/drawing/2014/main" id="{3D9F0305-F366-4606-B113-8B240653D16C}"/>
              </a:ext>
            </a:extLst>
          </p:cNvPr>
          <p:cNvGrpSpPr/>
          <p:nvPr/>
        </p:nvGrpSpPr>
        <p:grpSpPr>
          <a:xfrm>
            <a:off x="1207367" y="4240324"/>
            <a:ext cx="407272" cy="407271"/>
            <a:chOff x="-2596517" y="2157658"/>
            <a:chExt cx="407272" cy="407271"/>
          </a:xfrm>
        </p:grpSpPr>
        <p:sp>
          <p:nvSpPr>
            <p:cNvPr id="111" name="Oval 110">
              <a:extLst>
                <a:ext uri="{FF2B5EF4-FFF2-40B4-BE49-F238E27FC236}">
                  <a16:creationId xmlns:a16="http://schemas.microsoft.com/office/drawing/2014/main" id="{634F72D4-8EC4-44C0-B5B8-007128412A2E}"/>
                </a:ext>
              </a:extLst>
            </p:cNvPr>
            <p:cNvSpPr/>
            <p:nvPr/>
          </p:nvSpPr>
          <p:spPr>
            <a:xfrm>
              <a:off x="-2596517" y="2157658"/>
              <a:ext cx="407272" cy="407271"/>
            </a:xfrm>
            <a:prstGeom prst="ellipse">
              <a:avLst/>
            </a:prstGeom>
            <a:solidFill>
              <a:srgbClr val="DCDDD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ea typeface="+mn-ea"/>
                <a:cs typeface="+mn-cs"/>
              </a:endParaRPr>
            </a:p>
          </p:txBody>
        </p:sp>
        <p:sp>
          <p:nvSpPr>
            <p:cNvPr id="112" name="Freeform 182">
              <a:extLst>
                <a:ext uri="{FF2B5EF4-FFF2-40B4-BE49-F238E27FC236}">
                  <a16:creationId xmlns:a16="http://schemas.microsoft.com/office/drawing/2014/main" id="{4421230B-AAFF-4023-917E-2B7CE285A3B9}"/>
                </a:ext>
              </a:extLst>
            </p:cNvPr>
            <p:cNvSpPr>
              <a:spLocks noEditPoints="1"/>
            </p:cNvSpPr>
            <p:nvPr/>
          </p:nvSpPr>
          <p:spPr bwMode="auto">
            <a:xfrm>
              <a:off x="-2542810" y="2271859"/>
              <a:ext cx="299859" cy="178868"/>
            </a:xfrm>
            <a:custGeom>
              <a:avLst/>
              <a:gdLst>
                <a:gd name="T0" fmla="*/ 131 w 355"/>
                <a:gd name="T1" fmla="*/ 158 h 196"/>
                <a:gd name="T2" fmla="*/ 225 w 355"/>
                <a:gd name="T3" fmla="*/ 158 h 196"/>
                <a:gd name="T4" fmla="*/ 224 w 355"/>
                <a:gd name="T5" fmla="*/ 159 h 196"/>
                <a:gd name="T6" fmla="*/ 355 w 355"/>
                <a:gd name="T7" fmla="*/ 196 h 196"/>
                <a:gd name="T8" fmla="*/ 227 w 355"/>
                <a:gd name="T9" fmla="*/ 26 h 196"/>
                <a:gd name="T10" fmla="*/ 227 w 355"/>
                <a:gd name="T11" fmla="*/ 20 h 196"/>
                <a:gd name="T12" fmla="*/ 207 w 355"/>
                <a:gd name="T13" fmla="*/ 0 h 196"/>
                <a:gd name="T14" fmla="*/ 149 w 355"/>
                <a:gd name="T15" fmla="*/ 0 h 196"/>
                <a:gd name="T16" fmla="*/ 129 w 355"/>
                <a:gd name="T17" fmla="*/ 20 h 196"/>
                <a:gd name="T18" fmla="*/ 129 w 355"/>
                <a:gd name="T19" fmla="*/ 26 h 196"/>
                <a:gd name="T20" fmla="*/ 0 w 355"/>
                <a:gd name="T21" fmla="*/ 196 h 196"/>
                <a:gd name="T22" fmla="*/ 131 w 355"/>
                <a:gd name="T23" fmla="*/ 159 h 196"/>
                <a:gd name="T24" fmla="*/ 131 w 355"/>
                <a:gd name="T25" fmla="*/ 158 h 196"/>
                <a:gd name="T26" fmla="*/ 157 w 355"/>
                <a:gd name="T27" fmla="*/ 28 h 196"/>
                <a:gd name="T28" fmla="*/ 199 w 355"/>
                <a:gd name="T29" fmla="*/ 28 h 196"/>
                <a:gd name="T30" fmla="*/ 199 w 355"/>
                <a:gd name="T31" fmla="*/ 130 h 196"/>
                <a:gd name="T32" fmla="*/ 157 w 355"/>
                <a:gd name="T33" fmla="*/ 130 h 196"/>
                <a:gd name="T34" fmla="*/ 157 w 355"/>
                <a:gd name="T35" fmla="*/ 2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5" h="196">
                  <a:moveTo>
                    <a:pt x="131" y="158"/>
                  </a:moveTo>
                  <a:cubicBezTo>
                    <a:pt x="225" y="158"/>
                    <a:pt x="225" y="158"/>
                    <a:pt x="225" y="158"/>
                  </a:cubicBezTo>
                  <a:cubicBezTo>
                    <a:pt x="225" y="159"/>
                    <a:pt x="225" y="159"/>
                    <a:pt x="224" y="159"/>
                  </a:cubicBezTo>
                  <a:cubicBezTo>
                    <a:pt x="277" y="164"/>
                    <a:pt x="323" y="177"/>
                    <a:pt x="355" y="196"/>
                  </a:cubicBezTo>
                  <a:cubicBezTo>
                    <a:pt x="344" y="114"/>
                    <a:pt x="293" y="48"/>
                    <a:pt x="227" y="26"/>
                  </a:cubicBezTo>
                  <a:cubicBezTo>
                    <a:pt x="227" y="20"/>
                    <a:pt x="227" y="20"/>
                    <a:pt x="227" y="20"/>
                  </a:cubicBezTo>
                  <a:cubicBezTo>
                    <a:pt x="227" y="9"/>
                    <a:pt x="218" y="0"/>
                    <a:pt x="207" y="0"/>
                  </a:cubicBezTo>
                  <a:cubicBezTo>
                    <a:pt x="149" y="0"/>
                    <a:pt x="149" y="0"/>
                    <a:pt x="149" y="0"/>
                  </a:cubicBezTo>
                  <a:cubicBezTo>
                    <a:pt x="138" y="0"/>
                    <a:pt x="129" y="9"/>
                    <a:pt x="129" y="20"/>
                  </a:cubicBezTo>
                  <a:cubicBezTo>
                    <a:pt x="129" y="26"/>
                    <a:pt x="129" y="26"/>
                    <a:pt x="129" y="26"/>
                  </a:cubicBezTo>
                  <a:cubicBezTo>
                    <a:pt x="62" y="48"/>
                    <a:pt x="12" y="114"/>
                    <a:pt x="0" y="196"/>
                  </a:cubicBezTo>
                  <a:cubicBezTo>
                    <a:pt x="32" y="177"/>
                    <a:pt x="78" y="164"/>
                    <a:pt x="131" y="159"/>
                  </a:cubicBezTo>
                  <a:cubicBezTo>
                    <a:pt x="131" y="159"/>
                    <a:pt x="131" y="159"/>
                    <a:pt x="131" y="158"/>
                  </a:cubicBezTo>
                  <a:close/>
                  <a:moveTo>
                    <a:pt x="157" y="28"/>
                  </a:moveTo>
                  <a:cubicBezTo>
                    <a:pt x="199" y="28"/>
                    <a:pt x="199" y="28"/>
                    <a:pt x="199" y="28"/>
                  </a:cubicBezTo>
                  <a:cubicBezTo>
                    <a:pt x="199" y="130"/>
                    <a:pt x="199" y="130"/>
                    <a:pt x="199" y="130"/>
                  </a:cubicBezTo>
                  <a:cubicBezTo>
                    <a:pt x="157" y="130"/>
                    <a:pt x="157" y="130"/>
                    <a:pt x="157" y="130"/>
                  </a:cubicBezTo>
                  <a:lnTo>
                    <a:pt x="157" y="2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ea typeface="+mn-ea"/>
                <a:cs typeface="+mn-cs"/>
              </a:endParaRPr>
            </a:p>
          </p:txBody>
        </p:sp>
      </p:grpSp>
      <p:sp>
        <p:nvSpPr>
          <p:cNvPr id="114" name="Rounded Rectangle 203">
            <a:extLst>
              <a:ext uri="{FF2B5EF4-FFF2-40B4-BE49-F238E27FC236}">
                <a16:creationId xmlns:a16="http://schemas.microsoft.com/office/drawing/2014/main" id="{A97AA39E-71DC-48BC-806B-A362F4407788}"/>
              </a:ext>
            </a:extLst>
          </p:cNvPr>
          <p:cNvSpPr/>
          <p:nvPr/>
        </p:nvSpPr>
        <p:spPr>
          <a:xfrm>
            <a:off x="1404169" y="4794490"/>
            <a:ext cx="6597590" cy="375822"/>
          </a:xfrm>
          <a:prstGeom prst="roundRect">
            <a:avLst>
              <a:gd name="adj" fmla="val 9525"/>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a:t>Section 7: VA Software</a:t>
            </a:r>
          </a:p>
        </p:txBody>
      </p:sp>
      <p:grpSp>
        <p:nvGrpSpPr>
          <p:cNvPr id="115" name="Group 114">
            <a:extLst>
              <a:ext uri="{FF2B5EF4-FFF2-40B4-BE49-F238E27FC236}">
                <a16:creationId xmlns:a16="http://schemas.microsoft.com/office/drawing/2014/main" id="{9EA02222-F933-4D67-91D7-6724498C4C9B}"/>
              </a:ext>
            </a:extLst>
          </p:cNvPr>
          <p:cNvGrpSpPr/>
          <p:nvPr/>
        </p:nvGrpSpPr>
        <p:grpSpPr>
          <a:xfrm>
            <a:off x="1207367" y="4778765"/>
            <a:ext cx="407272" cy="407271"/>
            <a:chOff x="-2664605" y="2666612"/>
            <a:chExt cx="407272" cy="407271"/>
          </a:xfrm>
        </p:grpSpPr>
        <p:sp>
          <p:nvSpPr>
            <p:cNvPr id="116" name="Oval 115">
              <a:extLst>
                <a:ext uri="{FF2B5EF4-FFF2-40B4-BE49-F238E27FC236}">
                  <a16:creationId xmlns:a16="http://schemas.microsoft.com/office/drawing/2014/main" id="{C346A09E-2F8C-4C69-B371-0EE7A89D90C3}"/>
                </a:ext>
              </a:extLst>
            </p:cNvPr>
            <p:cNvSpPr/>
            <p:nvPr/>
          </p:nvSpPr>
          <p:spPr>
            <a:xfrm>
              <a:off x="-2664605" y="2666612"/>
              <a:ext cx="407272" cy="407271"/>
            </a:xfrm>
            <a:prstGeom prst="ellipse">
              <a:avLst/>
            </a:prstGeom>
            <a:solidFill>
              <a:srgbClr val="DCDDD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ea typeface="+mn-ea"/>
                <a:cs typeface="+mn-cs"/>
              </a:endParaRPr>
            </a:p>
          </p:txBody>
        </p:sp>
        <p:sp>
          <p:nvSpPr>
            <p:cNvPr id="117" name="Freeform 44">
              <a:extLst>
                <a:ext uri="{FF2B5EF4-FFF2-40B4-BE49-F238E27FC236}">
                  <a16:creationId xmlns:a16="http://schemas.microsoft.com/office/drawing/2014/main" id="{63DB6323-6D01-4C3F-BE43-11A1E8EB22AA}"/>
                </a:ext>
              </a:extLst>
            </p:cNvPr>
            <p:cNvSpPr>
              <a:spLocks noEditPoints="1"/>
            </p:cNvSpPr>
            <p:nvPr/>
          </p:nvSpPr>
          <p:spPr bwMode="auto">
            <a:xfrm>
              <a:off x="-2583862" y="2749216"/>
              <a:ext cx="245787" cy="242062"/>
            </a:xfrm>
            <a:custGeom>
              <a:avLst/>
              <a:gdLst>
                <a:gd name="T0" fmla="*/ 281 w 300"/>
                <a:gd name="T1" fmla="*/ 46 h 317"/>
                <a:gd name="T2" fmla="*/ 150 w 300"/>
                <a:gd name="T3" fmla="*/ 0 h 317"/>
                <a:gd name="T4" fmla="*/ 19 w 300"/>
                <a:gd name="T5" fmla="*/ 46 h 317"/>
                <a:gd name="T6" fmla="*/ 24 w 300"/>
                <a:gd name="T7" fmla="*/ 158 h 317"/>
                <a:gd name="T8" fmla="*/ 19 w 300"/>
                <a:gd name="T9" fmla="*/ 271 h 317"/>
                <a:gd name="T10" fmla="*/ 89 w 300"/>
                <a:gd name="T11" fmla="*/ 285 h 317"/>
                <a:gd name="T12" fmla="*/ 211 w 300"/>
                <a:gd name="T13" fmla="*/ 285 h 317"/>
                <a:gd name="T14" fmla="*/ 281 w 300"/>
                <a:gd name="T15" fmla="*/ 271 h 317"/>
                <a:gd name="T16" fmla="*/ 276 w 300"/>
                <a:gd name="T17" fmla="*/ 158 h 317"/>
                <a:gd name="T18" fmla="*/ 232 w 300"/>
                <a:gd name="T19" fmla="*/ 42 h 317"/>
                <a:gd name="T20" fmla="*/ 288 w 300"/>
                <a:gd name="T21" fmla="*/ 89 h 317"/>
                <a:gd name="T22" fmla="*/ 248 w 300"/>
                <a:gd name="T23" fmla="*/ 123 h 317"/>
                <a:gd name="T24" fmla="*/ 220 w 300"/>
                <a:gd name="T25" fmla="*/ 43 h 317"/>
                <a:gd name="T26" fmla="*/ 221 w 300"/>
                <a:gd name="T27" fmla="*/ 220 h 317"/>
                <a:gd name="T28" fmla="*/ 206 w 300"/>
                <a:gd name="T29" fmla="*/ 271 h 317"/>
                <a:gd name="T30" fmla="*/ 164 w 300"/>
                <a:gd name="T31" fmla="*/ 258 h 317"/>
                <a:gd name="T32" fmla="*/ 213 w 300"/>
                <a:gd name="T33" fmla="*/ 210 h 317"/>
                <a:gd name="T34" fmla="*/ 87 w 300"/>
                <a:gd name="T35" fmla="*/ 210 h 317"/>
                <a:gd name="T36" fmla="*/ 62 w 300"/>
                <a:gd name="T37" fmla="*/ 158 h 317"/>
                <a:gd name="T38" fmla="*/ 87 w 300"/>
                <a:gd name="T39" fmla="*/ 106 h 317"/>
                <a:gd name="T40" fmla="*/ 213 w 300"/>
                <a:gd name="T41" fmla="*/ 106 h 317"/>
                <a:gd name="T42" fmla="*/ 239 w 300"/>
                <a:gd name="T43" fmla="*/ 158 h 317"/>
                <a:gd name="T44" fmla="*/ 213 w 300"/>
                <a:gd name="T45" fmla="*/ 210 h 317"/>
                <a:gd name="T46" fmla="*/ 106 w 300"/>
                <a:gd name="T47" fmla="*/ 269 h 317"/>
                <a:gd name="T48" fmla="*/ 67 w 300"/>
                <a:gd name="T49" fmla="*/ 209 h 317"/>
                <a:gd name="T50" fmla="*/ 136 w 300"/>
                <a:gd name="T51" fmla="*/ 258 h 317"/>
                <a:gd name="T52" fmla="*/ 39 w 300"/>
                <a:gd name="T53" fmla="*/ 158 h 317"/>
                <a:gd name="T54" fmla="*/ 49 w 300"/>
                <a:gd name="T55" fmla="*/ 158 h 317"/>
                <a:gd name="T56" fmla="*/ 67 w 300"/>
                <a:gd name="T57" fmla="*/ 108 h 317"/>
                <a:gd name="T58" fmla="*/ 106 w 300"/>
                <a:gd name="T59" fmla="*/ 48 h 317"/>
                <a:gd name="T60" fmla="*/ 79 w 300"/>
                <a:gd name="T61" fmla="*/ 97 h 317"/>
                <a:gd name="T62" fmla="*/ 164 w 300"/>
                <a:gd name="T63" fmla="*/ 58 h 317"/>
                <a:gd name="T64" fmla="*/ 206 w 300"/>
                <a:gd name="T65" fmla="*/ 45 h 317"/>
                <a:gd name="T66" fmla="*/ 221 w 300"/>
                <a:gd name="T67" fmla="*/ 97 h 317"/>
                <a:gd name="T68" fmla="*/ 251 w 300"/>
                <a:gd name="T69" fmla="*/ 144 h 317"/>
                <a:gd name="T70" fmla="*/ 251 w 300"/>
                <a:gd name="T71" fmla="*/ 172 h 317"/>
                <a:gd name="T72" fmla="*/ 251 w 300"/>
                <a:gd name="T73" fmla="*/ 144 h 317"/>
                <a:gd name="T74" fmla="*/ 197 w 300"/>
                <a:gd name="T75" fmla="*/ 34 h 317"/>
                <a:gd name="T76" fmla="*/ 150 w 300"/>
                <a:gd name="T77" fmla="*/ 51 h 317"/>
                <a:gd name="T78" fmla="*/ 103 w 300"/>
                <a:gd name="T79" fmla="*/ 34 h 317"/>
                <a:gd name="T80" fmla="*/ 13 w 300"/>
                <a:gd name="T81" fmla="*/ 89 h 317"/>
                <a:gd name="T82" fmla="*/ 68 w 300"/>
                <a:gd name="T83" fmla="*/ 42 h 317"/>
                <a:gd name="T84" fmla="*/ 78 w 300"/>
                <a:gd name="T85" fmla="*/ 47 h 317"/>
                <a:gd name="T86" fmla="*/ 32 w 300"/>
                <a:gd name="T87" fmla="*/ 147 h 317"/>
                <a:gd name="T88" fmla="*/ 27 w 300"/>
                <a:gd name="T89" fmla="*/ 261 h 317"/>
                <a:gd name="T90" fmla="*/ 32 w 300"/>
                <a:gd name="T91" fmla="*/ 169 h 317"/>
                <a:gd name="T92" fmla="*/ 78 w 300"/>
                <a:gd name="T93" fmla="*/ 269 h 317"/>
                <a:gd name="T94" fmla="*/ 27 w 300"/>
                <a:gd name="T95" fmla="*/ 261 h 317"/>
                <a:gd name="T96" fmla="*/ 103 w 300"/>
                <a:gd name="T97" fmla="*/ 282 h 317"/>
                <a:gd name="T98" fmla="*/ 150 w 300"/>
                <a:gd name="T99" fmla="*/ 266 h 317"/>
                <a:gd name="T100" fmla="*/ 197 w 300"/>
                <a:gd name="T101" fmla="*/ 282 h 317"/>
                <a:gd name="T102" fmla="*/ 288 w 300"/>
                <a:gd name="T103" fmla="*/ 227 h 317"/>
                <a:gd name="T104" fmla="*/ 220 w 300"/>
                <a:gd name="T105" fmla="*/ 273 h 317"/>
                <a:gd name="T106" fmla="*/ 248 w 300"/>
                <a:gd name="T107" fmla="*/ 194 h 317"/>
                <a:gd name="T108" fmla="*/ 288 w 300"/>
                <a:gd name="T109" fmla="*/ 227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0" h="317">
                  <a:moveTo>
                    <a:pt x="300" y="89"/>
                  </a:moveTo>
                  <a:cubicBezTo>
                    <a:pt x="300" y="71"/>
                    <a:pt x="294" y="56"/>
                    <a:pt x="281" y="46"/>
                  </a:cubicBezTo>
                  <a:cubicBezTo>
                    <a:pt x="265" y="32"/>
                    <a:pt x="241" y="27"/>
                    <a:pt x="211" y="32"/>
                  </a:cubicBezTo>
                  <a:cubicBezTo>
                    <a:pt x="194" y="11"/>
                    <a:pt x="173" y="0"/>
                    <a:pt x="150" y="0"/>
                  </a:cubicBezTo>
                  <a:cubicBezTo>
                    <a:pt x="128" y="0"/>
                    <a:pt x="106" y="11"/>
                    <a:pt x="89" y="32"/>
                  </a:cubicBezTo>
                  <a:cubicBezTo>
                    <a:pt x="59" y="27"/>
                    <a:pt x="35" y="32"/>
                    <a:pt x="19" y="46"/>
                  </a:cubicBezTo>
                  <a:cubicBezTo>
                    <a:pt x="7" y="56"/>
                    <a:pt x="0" y="71"/>
                    <a:pt x="0" y="89"/>
                  </a:cubicBezTo>
                  <a:cubicBezTo>
                    <a:pt x="0" y="110"/>
                    <a:pt x="9" y="134"/>
                    <a:pt x="24" y="158"/>
                  </a:cubicBezTo>
                  <a:cubicBezTo>
                    <a:pt x="9" y="182"/>
                    <a:pt x="0" y="206"/>
                    <a:pt x="0" y="227"/>
                  </a:cubicBezTo>
                  <a:cubicBezTo>
                    <a:pt x="0" y="245"/>
                    <a:pt x="7" y="261"/>
                    <a:pt x="19" y="271"/>
                  </a:cubicBezTo>
                  <a:cubicBezTo>
                    <a:pt x="31" y="281"/>
                    <a:pt x="48" y="286"/>
                    <a:pt x="69" y="286"/>
                  </a:cubicBezTo>
                  <a:cubicBezTo>
                    <a:pt x="75" y="286"/>
                    <a:pt x="82" y="286"/>
                    <a:pt x="89" y="285"/>
                  </a:cubicBezTo>
                  <a:cubicBezTo>
                    <a:pt x="106" y="306"/>
                    <a:pt x="128" y="317"/>
                    <a:pt x="150" y="317"/>
                  </a:cubicBezTo>
                  <a:cubicBezTo>
                    <a:pt x="173" y="317"/>
                    <a:pt x="194" y="306"/>
                    <a:pt x="211" y="285"/>
                  </a:cubicBezTo>
                  <a:cubicBezTo>
                    <a:pt x="218" y="286"/>
                    <a:pt x="225" y="286"/>
                    <a:pt x="232" y="286"/>
                  </a:cubicBezTo>
                  <a:cubicBezTo>
                    <a:pt x="252" y="286"/>
                    <a:pt x="269" y="281"/>
                    <a:pt x="281" y="271"/>
                  </a:cubicBezTo>
                  <a:cubicBezTo>
                    <a:pt x="294" y="261"/>
                    <a:pt x="300" y="245"/>
                    <a:pt x="300" y="227"/>
                  </a:cubicBezTo>
                  <a:cubicBezTo>
                    <a:pt x="300" y="206"/>
                    <a:pt x="291" y="182"/>
                    <a:pt x="276" y="158"/>
                  </a:cubicBezTo>
                  <a:cubicBezTo>
                    <a:pt x="291" y="134"/>
                    <a:pt x="300" y="110"/>
                    <a:pt x="300" y="89"/>
                  </a:cubicBezTo>
                  <a:close/>
                  <a:moveTo>
                    <a:pt x="232" y="42"/>
                  </a:moveTo>
                  <a:cubicBezTo>
                    <a:pt x="249" y="42"/>
                    <a:pt x="263" y="47"/>
                    <a:pt x="273" y="55"/>
                  </a:cubicBezTo>
                  <a:cubicBezTo>
                    <a:pt x="283" y="63"/>
                    <a:pt x="288" y="75"/>
                    <a:pt x="288" y="89"/>
                  </a:cubicBezTo>
                  <a:cubicBezTo>
                    <a:pt x="288" y="107"/>
                    <a:pt x="281" y="127"/>
                    <a:pt x="268" y="147"/>
                  </a:cubicBezTo>
                  <a:cubicBezTo>
                    <a:pt x="262" y="139"/>
                    <a:pt x="256" y="131"/>
                    <a:pt x="248" y="123"/>
                  </a:cubicBezTo>
                  <a:cubicBezTo>
                    <a:pt x="244" y="95"/>
                    <a:pt x="235" y="68"/>
                    <a:pt x="222" y="47"/>
                  </a:cubicBezTo>
                  <a:cubicBezTo>
                    <a:pt x="221" y="46"/>
                    <a:pt x="221" y="44"/>
                    <a:pt x="220" y="43"/>
                  </a:cubicBezTo>
                  <a:cubicBezTo>
                    <a:pt x="224" y="43"/>
                    <a:pt x="228" y="42"/>
                    <a:pt x="232" y="42"/>
                  </a:cubicBezTo>
                  <a:close/>
                  <a:moveTo>
                    <a:pt x="221" y="220"/>
                  </a:moveTo>
                  <a:cubicBezTo>
                    <a:pt x="225" y="216"/>
                    <a:pt x="229" y="213"/>
                    <a:pt x="233" y="209"/>
                  </a:cubicBezTo>
                  <a:cubicBezTo>
                    <a:pt x="228" y="234"/>
                    <a:pt x="218" y="255"/>
                    <a:pt x="206" y="271"/>
                  </a:cubicBezTo>
                  <a:cubicBezTo>
                    <a:pt x="202" y="271"/>
                    <a:pt x="198" y="270"/>
                    <a:pt x="194" y="269"/>
                  </a:cubicBezTo>
                  <a:cubicBezTo>
                    <a:pt x="184" y="266"/>
                    <a:pt x="174" y="263"/>
                    <a:pt x="164" y="258"/>
                  </a:cubicBezTo>
                  <a:cubicBezTo>
                    <a:pt x="184" y="248"/>
                    <a:pt x="203" y="235"/>
                    <a:pt x="221" y="220"/>
                  </a:cubicBezTo>
                  <a:close/>
                  <a:moveTo>
                    <a:pt x="213" y="210"/>
                  </a:moveTo>
                  <a:cubicBezTo>
                    <a:pt x="193" y="227"/>
                    <a:pt x="172" y="241"/>
                    <a:pt x="150" y="252"/>
                  </a:cubicBezTo>
                  <a:cubicBezTo>
                    <a:pt x="128" y="241"/>
                    <a:pt x="107" y="227"/>
                    <a:pt x="87" y="210"/>
                  </a:cubicBezTo>
                  <a:cubicBezTo>
                    <a:pt x="79" y="203"/>
                    <a:pt x="71" y="196"/>
                    <a:pt x="63" y="188"/>
                  </a:cubicBezTo>
                  <a:cubicBezTo>
                    <a:pt x="62" y="178"/>
                    <a:pt x="62" y="168"/>
                    <a:pt x="62" y="158"/>
                  </a:cubicBezTo>
                  <a:cubicBezTo>
                    <a:pt x="62" y="148"/>
                    <a:pt x="62" y="138"/>
                    <a:pt x="63" y="129"/>
                  </a:cubicBezTo>
                  <a:cubicBezTo>
                    <a:pt x="71" y="121"/>
                    <a:pt x="79" y="113"/>
                    <a:pt x="87" y="106"/>
                  </a:cubicBezTo>
                  <a:cubicBezTo>
                    <a:pt x="107" y="89"/>
                    <a:pt x="128" y="75"/>
                    <a:pt x="150" y="65"/>
                  </a:cubicBezTo>
                  <a:cubicBezTo>
                    <a:pt x="172" y="75"/>
                    <a:pt x="193" y="89"/>
                    <a:pt x="213" y="106"/>
                  </a:cubicBezTo>
                  <a:cubicBezTo>
                    <a:pt x="222" y="113"/>
                    <a:pt x="229" y="121"/>
                    <a:pt x="237" y="129"/>
                  </a:cubicBezTo>
                  <a:cubicBezTo>
                    <a:pt x="238" y="138"/>
                    <a:pt x="239" y="148"/>
                    <a:pt x="239" y="158"/>
                  </a:cubicBezTo>
                  <a:cubicBezTo>
                    <a:pt x="239" y="168"/>
                    <a:pt x="238" y="178"/>
                    <a:pt x="237" y="188"/>
                  </a:cubicBezTo>
                  <a:cubicBezTo>
                    <a:pt x="229" y="196"/>
                    <a:pt x="222" y="203"/>
                    <a:pt x="213" y="210"/>
                  </a:cubicBezTo>
                  <a:close/>
                  <a:moveTo>
                    <a:pt x="136" y="258"/>
                  </a:moveTo>
                  <a:cubicBezTo>
                    <a:pt x="126" y="263"/>
                    <a:pt x="116" y="266"/>
                    <a:pt x="106" y="269"/>
                  </a:cubicBezTo>
                  <a:cubicBezTo>
                    <a:pt x="102" y="270"/>
                    <a:pt x="98" y="271"/>
                    <a:pt x="94" y="271"/>
                  </a:cubicBezTo>
                  <a:cubicBezTo>
                    <a:pt x="82" y="255"/>
                    <a:pt x="73" y="234"/>
                    <a:pt x="67" y="209"/>
                  </a:cubicBezTo>
                  <a:cubicBezTo>
                    <a:pt x="71" y="213"/>
                    <a:pt x="75" y="216"/>
                    <a:pt x="79" y="220"/>
                  </a:cubicBezTo>
                  <a:cubicBezTo>
                    <a:pt x="97" y="235"/>
                    <a:pt x="116" y="248"/>
                    <a:pt x="136" y="258"/>
                  </a:cubicBezTo>
                  <a:close/>
                  <a:moveTo>
                    <a:pt x="50" y="172"/>
                  </a:moveTo>
                  <a:cubicBezTo>
                    <a:pt x="46" y="168"/>
                    <a:pt x="42" y="163"/>
                    <a:pt x="39" y="158"/>
                  </a:cubicBezTo>
                  <a:cubicBezTo>
                    <a:pt x="42" y="154"/>
                    <a:pt x="46" y="149"/>
                    <a:pt x="50" y="144"/>
                  </a:cubicBezTo>
                  <a:cubicBezTo>
                    <a:pt x="49" y="149"/>
                    <a:pt x="49" y="154"/>
                    <a:pt x="49" y="158"/>
                  </a:cubicBezTo>
                  <a:cubicBezTo>
                    <a:pt x="49" y="163"/>
                    <a:pt x="49" y="168"/>
                    <a:pt x="50" y="172"/>
                  </a:cubicBezTo>
                  <a:close/>
                  <a:moveTo>
                    <a:pt x="67" y="108"/>
                  </a:moveTo>
                  <a:cubicBezTo>
                    <a:pt x="73" y="83"/>
                    <a:pt x="82" y="61"/>
                    <a:pt x="94" y="45"/>
                  </a:cubicBezTo>
                  <a:cubicBezTo>
                    <a:pt x="98" y="46"/>
                    <a:pt x="102" y="47"/>
                    <a:pt x="106" y="48"/>
                  </a:cubicBezTo>
                  <a:cubicBezTo>
                    <a:pt x="116" y="50"/>
                    <a:pt x="126" y="54"/>
                    <a:pt x="136" y="58"/>
                  </a:cubicBezTo>
                  <a:cubicBezTo>
                    <a:pt x="116" y="69"/>
                    <a:pt x="97" y="82"/>
                    <a:pt x="79" y="97"/>
                  </a:cubicBezTo>
                  <a:cubicBezTo>
                    <a:pt x="75" y="100"/>
                    <a:pt x="71" y="104"/>
                    <a:pt x="67" y="108"/>
                  </a:cubicBezTo>
                  <a:close/>
                  <a:moveTo>
                    <a:pt x="164" y="58"/>
                  </a:moveTo>
                  <a:cubicBezTo>
                    <a:pt x="174" y="54"/>
                    <a:pt x="184" y="50"/>
                    <a:pt x="194" y="48"/>
                  </a:cubicBezTo>
                  <a:cubicBezTo>
                    <a:pt x="198" y="47"/>
                    <a:pt x="202" y="46"/>
                    <a:pt x="206" y="45"/>
                  </a:cubicBezTo>
                  <a:cubicBezTo>
                    <a:pt x="218" y="61"/>
                    <a:pt x="228" y="83"/>
                    <a:pt x="233" y="108"/>
                  </a:cubicBezTo>
                  <a:cubicBezTo>
                    <a:pt x="229" y="104"/>
                    <a:pt x="225" y="100"/>
                    <a:pt x="221" y="97"/>
                  </a:cubicBezTo>
                  <a:cubicBezTo>
                    <a:pt x="203" y="82"/>
                    <a:pt x="184" y="69"/>
                    <a:pt x="164" y="58"/>
                  </a:cubicBezTo>
                  <a:close/>
                  <a:moveTo>
                    <a:pt x="251" y="144"/>
                  </a:moveTo>
                  <a:cubicBezTo>
                    <a:pt x="254" y="149"/>
                    <a:pt x="258" y="154"/>
                    <a:pt x="261" y="158"/>
                  </a:cubicBezTo>
                  <a:cubicBezTo>
                    <a:pt x="258" y="163"/>
                    <a:pt x="254" y="168"/>
                    <a:pt x="251" y="172"/>
                  </a:cubicBezTo>
                  <a:cubicBezTo>
                    <a:pt x="251" y="168"/>
                    <a:pt x="251" y="163"/>
                    <a:pt x="251" y="158"/>
                  </a:cubicBezTo>
                  <a:cubicBezTo>
                    <a:pt x="251" y="154"/>
                    <a:pt x="251" y="149"/>
                    <a:pt x="251" y="144"/>
                  </a:cubicBezTo>
                  <a:close/>
                  <a:moveTo>
                    <a:pt x="150" y="12"/>
                  </a:moveTo>
                  <a:cubicBezTo>
                    <a:pt x="167" y="12"/>
                    <a:pt x="184" y="20"/>
                    <a:pt x="197" y="34"/>
                  </a:cubicBezTo>
                  <a:cubicBezTo>
                    <a:pt x="195" y="35"/>
                    <a:pt x="193" y="35"/>
                    <a:pt x="191" y="36"/>
                  </a:cubicBezTo>
                  <a:cubicBezTo>
                    <a:pt x="178" y="39"/>
                    <a:pt x="164" y="45"/>
                    <a:pt x="150" y="51"/>
                  </a:cubicBezTo>
                  <a:cubicBezTo>
                    <a:pt x="136" y="45"/>
                    <a:pt x="123" y="39"/>
                    <a:pt x="109" y="36"/>
                  </a:cubicBezTo>
                  <a:cubicBezTo>
                    <a:pt x="107" y="35"/>
                    <a:pt x="105" y="35"/>
                    <a:pt x="103" y="34"/>
                  </a:cubicBezTo>
                  <a:cubicBezTo>
                    <a:pt x="117" y="20"/>
                    <a:pt x="133" y="12"/>
                    <a:pt x="150" y="12"/>
                  </a:cubicBezTo>
                  <a:close/>
                  <a:moveTo>
                    <a:pt x="13" y="89"/>
                  </a:moveTo>
                  <a:cubicBezTo>
                    <a:pt x="13" y="75"/>
                    <a:pt x="17" y="63"/>
                    <a:pt x="27" y="55"/>
                  </a:cubicBezTo>
                  <a:cubicBezTo>
                    <a:pt x="37" y="47"/>
                    <a:pt x="51" y="42"/>
                    <a:pt x="68" y="42"/>
                  </a:cubicBezTo>
                  <a:cubicBezTo>
                    <a:pt x="72" y="42"/>
                    <a:pt x="76" y="43"/>
                    <a:pt x="81" y="43"/>
                  </a:cubicBezTo>
                  <a:cubicBezTo>
                    <a:pt x="80" y="44"/>
                    <a:pt x="79" y="46"/>
                    <a:pt x="78" y="47"/>
                  </a:cubicBezTo>
                  <a:cubicBezTo>
                    <a:pt x="65" y="68"/>
                    <a:pt x="56" y="95"/>
                    <a:pt x="52" y="123"/>
                  </a:cubicBezTo>
                  <a:cubicBezTo>
                    <a:pt x="44" y="131"/>
                    <a:pt x="38" y="139"/>
                    <a:pt x="32" y="147"/>
                  </a:cubicBezTo>
                  <a:cubicBezTo>
                    <a:pt x="19" y="127"/>
                    <a:pt x="13" y="107"/>
                    <a:pt x="13" y="89"/>
                  </a:cubicBezTo>
                  <a:close/>
                  <a:moveTo>
                    <a:pt x="27" y="261"/>
                  </a:moveTo>
                  <a:cubicBezTo>
                    <a:pt x="17" y="253"/>
                    <a:pt x="13" y="242"/>
                    <a:pt x="13" y="227"/>
                  </a:cubicBezTo>
                  <a:cubicBezTo>
                    <a:pt x="13" y="210"/>
                    <a:pt x="19" y="190"/>
                    <a:pt x="32" y="169"/>
                  </a:cubicBezTo>
                  <a:cubicBezTo>
                    <a:pt x="38" y="177"/>
                    <a:pt x="44" y="186"/>
                    <a:pt x="52" y="194"/>
                  </a:cubicBezTo>
                  <a:cubicBezTo>
                    <a:pt x="56" y="222"/>
                    <a:pt x="65" y="248"/>
                    <a:pt x="78" y="269"/>
                  </a:cubicBezTo>
                  <a:cubicBezTo>
                    <a:pt x="79" y="271"/>
                    <a:pt x="80" y="272"/>
                    <a:pt x="81" y="273"/>
                  </a:cubicBezTo>
                  <a:cubicBezTo>
                    <a:pt x="58" y="276"/>
                    <a:pt x="39" y="272"/>
                    <a:pt x="27" y="261"/>
                  </a:cubicBezTo>
                  <a:close/>
                  <a:moveTo>
                    <a:pt x="150" y="305"/>
                  </a:moveTo>
                  <a:cubicBezTo>
                    <a:pt x="133" y="305"/>
                    <a:pt x="117" y="296"/>
                    <a:pt x="103" y="282"/>
                  </a:cubicBezTo>
                  <a:cubicBezTo>
                    <a:pt x="105" y="282"/>
                    <a:pt x="107" y="281"/>
                    <a:pt x="109" y="281"/>
                  </a:cubicBezTo>
                  <a:cubicBezTo>
                    <a:pt x="123" y="277"/>
                    <a:pt x="136" y="272"/>
                    <a:pt x="150" y="266"/>
                  </a:cubicBezTo>
                  <a:cubicBezTo>
                    <a:pt x="164" y="272"/>
                    <a:pt x="178" y="277"/>
                    <a:pt x="191" y="281"/>
                  </a:cubicBezTo>
                  <a:cubicBezTo>
                    <a:pt x="193" y="281"/>
                    <a:pt x="195" y="282"/>
                    <a:pt x="197" y="282"/>
                  </a:cubicBezTo>
                  <a:cubicBezTo>
                    <a:pt x="184" y="296"/>
                    <a:pt x="167" y="305"/>
                    <a:pt x="150" y="305"/>
                  </a:cubicBezTo>
                  <a:close/>
                  <a:moveTo>
                    <a:pt x="288" y="227"/>
                  </a:moveTo>
                  <a:cubicBezTo>
                    <a:pt x="288" y="242"/>
                    <a:pt x="283" y="253"/>
                    <a:pt x="273" y="261"/>
                  </a:cubicBezTo>
                  <a:cubicBezTo>
                    <a:pt x="261" y="272"/>
                    <a:pt x="243" y="276"/>
                    <a:pt x="220" y="273"/>
                  </a:cubicBezTo>
                  <a:cubicBezTo>
                    <a:pt x="221" y="272"/>
                    <a:pt x="221" y="271"/>
                    <a:pt x="222" y="269"/>
                  </a:cubicBezTo>
                  <a:cubicBezTo>
                    <a:pt x="235" y="248"/>
                    <a:pt x="244" y="222"/>
                    <a:pt x="248" y="194"/>
                  </a:cubicBezTo>
                  <a:cubicBezTo>
                    <a:pt x="256" y="186"/>
                    <a:pt x="262" y="177"/>
                    <a:pt x="268" y="169"/>
                  </a:cubicBezTo>
                  <a:cubicBezTo>
                    <a:pt x="281" y="190"/>
                    <a:pt x="288" y="210"/>
                    <a:pt x="288" y="22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ea typeface="+mn-ea"/>
                <a:cs typeface="+mn-cs"/>
              </a:endParaRPr>
            </a:p>
          </p:txBody>
        </p:sp>
      </p:grpSp>
      <p:sp>
        <p:nvSpPr>
          <p:cNvPr id="119" name="Rounded Rectangle 203">
            <a:extLst>
              <a:ext uri="{FF2B5EF4-FFF2-40B4-BE49-F238E27FC236}">
                <a16:creationId xmlns:a16="http://schemas.microsoft.com/office/drawing/2014/main" id="{66061919-F53E-452A-90FB-9750313BFBF2}"/>
              </a:ext>
            </a:extLst>
          </p:cNvPr>
          <p:cNvSpPr/>
          <p:nvPr/>
        </p:nvSpPr>
        <p:spPr>
          <a:xfrm>
            <a:off x="1404169" y="5299818"/>
            <a:ext cx="6597590" cy="375822"/>
          </a:xfrm>
          <a:prstGeom prst="roundRect">
            <a:avLst>
              <a:gd name="adj" fmla="val 9525"/>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a:t>Section 8: Agreements, Authorizations and Contracts</a:t>
            </a:r>
          </a:p>
        </p:txBody>
      </p:sp>
      <p:grpSp>
        <p:nvGrpSpPr>
          <p:cNvPr id="120" name="Group 119">
            <a:extLst>
              <a:ext uri="{FF2B5EF4-FFF2-40B4-BE49-F238E27FC236}">
                <a16:creationId xmlns:a16="http://schemas.microsoft.com/office/drawing/2014/main" id="{BA168616-EB67-4A65-8450-A319F6DFF10C}"/>
              </a:ext>
            </a:extLst>
          </p:cNvPr>
          <p:cNvGrpSpPr/>
          <p:nvPr/>
        </p:nvGrpSpPr>
        <p:grpSpPr>
          <a:xfrm>
            <a:off x="1207367" y="5284093"/>
            <a:ext cx="407272" cy="407271"/>
            <a:chOff x="-2650544" y="3239116"/>
            <a:chExt cx="407272" cy="407271"/>
          </a:xfrm>
        </p:grpSpPr>
        <p:sp>
          <p:nvSpPr>
            <p:cNvPr id="121" name="Oval 120">
              <a:extLst>
                <a:ext uri="{FF2B5EF4-FFF2-40B4-BE49-F238E27FC236}">
                  <a16:creationId xmlns:a16="http://schemas.microsoft.com/office/drawing/2014/main" id="{9E8294B0-7622-4D15-B338-A04233B29D6E}"/>
                </a:ext>
              </a:extLst>
            </p:cNvPr>
            <p:cNvSpPr/>
            <p:nvPr/>
          </p:nvSpPr>
          <p:spPr>
            <a:xfrm>
              <a:off x="-2650544" y="3239116"/>
              <a:ext cx="407272" cy="407271"/>
            </a:xfrm>
            <a:prstGeom prst="ellipse">
              <a:avLst/>
            </a:prstGeom>
            <a:solidFill>
              <a:srgbClr val="DCDDD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ea typeface="+mn-ea"/>
                <a:cs typeface="+mn-cs"/>
              </a:endParaRPr>
            </a:p>
          </p:txBody>
        </p:sp>
        <p:sp>
          <p:nvSpPr>
            <p:cNvPr id="122" name="Freeform 267">
              <a:extLst>
                <a:ext uri="{FF2B5EF4-FFF2-40B4-BE49-F238E27FC236}">
                  <a16:creationId xmlns:a16="http://schemas.microsoft.com/office/drawing/2014/main" id="{929BB053-37AE-4D6D-8B77-E81543A3DC11}"/>
                </a:ext>
              </a:extLst>
            </p:cNvPr>
            <p:cNvSpPr>
              <a:spLocks noEditPoints="1"/>
            </p:cNvSpPr>
            <p:nvPr/>
          </p:nvSpPr>
          <p:spPr bwMode="auto">
            <a:xfrm>
              <a:off x="-2566521" y="3332379"/>
              <a:ext cx="239227" cy="220744"/>
            </a:xfrm>
            <a:custGeom>
              <a:avLst/>
              <a:gdLst>
                <a:gd name="T0" fmla="*/ 41 w 82"/>
                <a:gd name="T1" fmla="*/ 17 h 82"/>
                <a:gd name="T2" fmla="*/ 17 w 82"/>
                <a:gd name="T3" fmla="*/ 41 h 82"/>
                <a:gd name="T4" fmla="*/ 41 w 82"/>
                <a:gd name="T5" fmla="*/ 65 h 82"/>
                <a:gd name="T6" fmla="*/ 65 w 82"/>
                <a:gd name="T7" fmla="*/ 41 h 82"/>
                <a:gd name="T8" fmla="*/ 41 w 82"/>
                <a:gd name="T9" fmla="*/ 17 h 82"/>
                <a:gd name="T10" fmla="*/ 41 w 82"/>
                <a:gd name="T11" fmla="*/ 82 h 82"/>
                <a:gd name="T12" fmla="*/ 0 w 82"/>
                <a:gd name="T13" fmla="*/ 41 h 82"/>
                <a:gd name="T14" fmla="*/ 41 w 82"/>
                <a:gd name="T15" fmla="*/ 0 h 82"/>
                <a:gd name="T16" fmla="*/ 82 w 82"/>
                <a:gd name="T17" fmla="*/ 41 h 82"/>
                <a:gd name="T18" fmla="*/ 41 w 82"/>
                <a:gd name="T19"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82">
                  <a:moveTo>
                    <a:pt x="41" y="17"/>
                  </a:moveTo>
                  <a:cubicBezTo>
                    <a:pt x="28" y="17"/>
                    <a:pt x="17" y="28"/>
                    <a:pt x="17" y="41"/>
                  </a:cubicBezTo>
                  <a:cubicBezTo>
                    <a:pt x="17" y="54"/>
                    <a:pt x="28" y="65"/>
                    <a:pt x="41" y="65"/>
                  </a:cubicBezTo>
                  <a:cubicBezTo>
                    <a:pt x="54" y="65"/>
                    <a:pt x="65" y="54"/>
                    <a:pt x="65" y="41"/>
                  </a:cubicBezTo>
                  <a:cubicBezTo>
                    <a:pt x="65" y="28"/>
                    <a:pt x="54" y="17"/>
                    <a:pt x="41" y="17"/>
                  </a:cubicBezTo>
                  <a:close/>
                  <a:moveTo>
                    <a:pt x="41" y="82"/>
                  </a:moveTo>
                  <a:cubicBezTo>
                    <a:pt x="18" y="82"/>
                    <a:pt x="0" y="64"/>
                    <a:pt x="0" y="41"/>
                  </a:cubicBezTo>
                  <a:cubicBezTo>
                    <a:pt x="0" y="19"/>
                    <a:pt x="18" y="0"/>
                    <a:pt x="41" y="0"/>
                  </a:cubicBezTo>
                  <a:cubicBezTo>
                    <a:pt x="64" y="0"/>
                    <a:pt x="82" y="19"/>
                    <a:pt x="82" y="41"/>
                  </a:cubicBezTo>
                  <a:cubicBezTo>
                    <a:pt x="82" y="64"/>
                    <a:pt x="64" y="82"/>
                    <a:pt x="41" y="82"/>
                  </a:cubicBez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ea typeface="+mn-ea"/>
                <a:cs typeface="+mn-cs"/>
              </a:endParaRPr>
            </a:p>
          </p:txBody>
        </p:sp>
      </p:grpSp>
      <p:sp>
        <p:nvSpPr>
          <p:cNvPr id="123" name="Rounded Rectangle 203">
            <a:extLst>
              <a:ext uri="{FF2B5EF4-FFF2-40B4-BE49-F238E27FC236}">
                <a16:creationId xmlns:a16="http://schemas.microsoft.com/office/drawing/2014/main" id="{36D60185-1782-4D8F-9CB1-CDA2D6C663CB}"/>
              </a:ext>
            </a:extLst>
          </p:cNvPr>
          <p:cNvSpPr/>
          <p:nvPr/>
        </p:nvSpPr>
        <p:spPr>
          <a:xfrm>
            <a:off x="1399339" y="2727450"/>
            <a:ext cx="6606368" cy="375822"/>
          </a:xfrm>
          <a:prstGeom prst="roundRect">
            <a:avLst>
              <a:gd name="adj" fmla="val 9525"/>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a:t>Section 3: Data Sources &amp; Collection</a:t>
            </a:r>
          </a:p>
        </p:txBody>
      </p:sp>
      <p:sp>
        <p:nvSpPr>
          <p:cNvPr id="124" name="Oval 123">
            <a:extLst>
              <a:ext uri="{FF2B5EF4-FFF2-40B4-BE49-F238E27FC236}">
                <a16:creationId xmlns:a16="http://schemas.microsoft.com/office/drawing/2014/main" id="{FDA2A320-38A5-4EE0-A73D-7FEC928712D7}"/>
              </a:ext>
            </a:extLst>
          </p:cNvPr>
          <p:cNvSpPr/>
          <p:nvPr/>
        </p:nvSpPr>
        <p:spPr>
          <a:xfrm>
            <a:off x="1202536" y="2711726"/>
            <a:ext cx="407272" cy="407271"/>
          </a:xfrm>
          <a:prstGeom prst="ellipse">
            <a:avLst/>
          </a:prstGeom>
          <a:solidFill>
            <a:srgbClr val="DCDDD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125" name="Freeform 266">
            <a:extLst>
              <a:ext uri="{FF2B5EF4-FFF2-40B4-BE49-F238E27FC236}">
                <a16:creationId xmlns:a16="http://schemas.microsoft.com/office/drawing/2014/main" id="{A14490EA-6E7B-4A59-BE49-E1638D8C48AC}"/>
              </a:ext>
            </a:extLst>
          </p:cNvPr>
          <p:cNvSpPr>
            <a:spLocks noEditPoints="1"/>
          </p:cNvSpPr>
          <p:nvPr/>
        </p:nvSpPr>
        <p:spPr bwMode="auto">
          <a:xfrm>
            <a:off x="1260951" y="2770139"/>
            <a:ext cx="290442" cy="290442"/>
          </a:xfrm>
          <a:custGeom>
            <a:avLst/>
            <a:gdLst>
              <a:gd name="T0" fmla="*/ 113 w 226"/>
              <a:gd name="T1" fmla="*/ 173 h 226"/>
              <a:gd name="T2" fmla="*/ 53 w 226"/>
              <a:gd name="T3" fmla="*/ 113 h 226"/>
              <a:gd name="T4" fmla="*/ 113 w 226"/>
              <a:gd name="T5" fmla="*/ 53 h 226"/>
              <a:gd name="T6" fmla="*/ 173 w 226"/>
              <a:gd name="T7" fmla="*/ 113 h 226"/>
              <a:gd name="T8" fmla="*/ 113 w 226"/>
              <a:gd name="T9" fmla="*/ 173 h 226"/>
              <a:gd name="T10" fmla="*/ 225 w 226"/>
              <a:gd name="T11" fmla="*/ 129 h 226"/>
              <a:gd name="T12" fmla="*/ 226 w 226"/>
              <a:gd name="T13" fmla="*/ 113 h 226"/>
              <a:gd name="T14" fmla="*/ 225 w 226"/>
              <a:gd name="T15" fmla="*/ 98 h 226"/>
              <a:gd name="T16" fmla="*/ 198 w 226"/>
              <a:gd name="T17" fmla="*/ 92 h 226"/>
              <a:gd name="T18" fmla="*/ 189 w 226"/>
              <a:gd name="T19" fmla="*/ 68 h 226"/>
              <a:gd name="T20" fmla="*/ 203 w 226"/>
              <a:gd name="T21" fmla="*/ 45 h 226"/>
              <a:gd name="T22" fmla="*/ 181 w 226"/>
              <a:gd name="T23" fmla="*/ 23 h 226"/>
              <a:gd name="T24" fmla="*/ 158 w 226"/>
              <a:gd name="T25" fmla="*/ 37 h 226"/>
              <a:gd name="T26" fmla="*/ 135 w 226"/>
              <a:gd name="T27" fmla="*/ 28 h 226"/>
              <a:gd name="T28" fmla="*/ 129 w 226"/>
              <a:gd name="T29" fmla="*/ 1 h 226"/>
              <a:gd name="T30" fmla="*/ 113 w 226"/>
              <a:gd name="T31" fmla="*/ 0 h 226"/>
              <a:gd name="T32" fmla="*/ 97 w 226"/>
              <a:gd name="T33" fmla="*/ 1 h 226"/>
              <a:gd name="T34" fmla="*/ 91 w 226"/>
              <a:gd name="T35" fmla="*/ 28 h 226"/>
              <a:gd name="T36" fmla="*/ 68 w 226"/>
              <a:gd name="T37" fmla="*/ 37 h 226"/>
              <a:gd name="T38" fmla="*/ 45 w 226"/>
              <a:gd name="T39" fmla="*/ 23 h 226"/>
              <a:gd name="T40" fmla="*/ 23 w 226"/>
              <a:gd name="T41" fmla="*/ 45 h 226"/>
              <a:gd name="T42" fmla="*/ 37 w 226"/>
              <a:gd name="T43" fmla="*/ 68 h 226"/>
              <a:gd name="T44" fmla="*/ 28 w 226"/>
              <a:gd name="T45" fmla="*/ 92 h 226"/>
              <a:gd name="T46" fmla="*/ 1 w 226"/>
              <a:gd name="T47" fmla="*/ 98 h 226"/>
              <a:gd name="T48" fmla="*/ 0 w 226"/>
              <a:gd name="T49" fmla="*/ 113 h 226"/>
              <a:gd name="T50" fmla="*/ 1 w 226"/>
              <a:gd name="T51" fmla="*/ 129 h 226"/>
              <a:gd name="T52" fmla="*/ 28 w 226"/>
              <a:gd name="T53" fmla="*/ 135 h 226"/>
              <a:gd name="T54" fmla="*/ 37 w 226"/>
              <a:gd name="T55" fmla="*/ 158 h 226"/>
              <a:gd name="T56" fmla="*/ 23 w 226"/>
              <a:gd name="T57" fmla="*/ 181 h 226"/>
              <a:gd name="T58" fmla="*/ 45 w 226"/>
              <a:gd name="T59" fmla="*/ 204 h 226"/>
              <a:gd name="T60" fmla="*/ 68 w 226"/>
              <a:gd name="T61" fmla="*/ 189 h 226"/>
              <a:gd name="T62" fmla="*/ 91 w 226"/>
              <a:gd name="T63" fmla="*/ 199 h 226"/>
              <a:gd name="T64" fmla="*/ 97 w 226"/>
              <a:gd name="T65" fmla="*/ 225 h 226"/>
              <a:gd name="T66" fmla="*/ 113 w 226"/>
              <a:gd name="T67" fmla="*/ 226 h 226"/>
              <a:gd name="T68" fmla="*/ 129 w 226"/>
              <a:gd name="T69" fmla="*/ 225 h 226"/>
              <a:gd name="T70" fmla="*/ 135 w 226"/>
              <a:gd name="T71" fmla="*/ 199 h 226"/>
              <a:gd name="T72" fmla="*/ 158 w 226"/>
              <a:gd name="T73" fmla="*/ 189 h 226"/>
              <a:gd name="T74" fmla="*/ 181 w 226"/>
              <a:gd name="T75" fmla="*/ 204 h 226"/>
              <a:gd name="T76" fmla="*/ 203 w 226"/>
              <a:gd name="T77" fmla="*/ 181 h 226"/>
              <a:gd name="T78" fmla="*/ 189 w 226"/>
              <a:gd name="T79" fmla="*/ 158 h 226"/>
              <a:gd name="T80" fmla="*/ 198 w 226"/>
              <a:gd name="T81" fmla="*/ 135 h 226"/>
              <a:gd name="T82" fmla="*/ 225 w 226"/>
              <a:gd name="T83" fmla="*/ 129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6" h="226">
                <a:moveTo>
                  <a:pt x="113" y="173"/>
                </a:moveTo>
                <a:cubicBezTo>
                  <a:pt x="80" y="173"/>
                  <a:pt x="53" y="146"/>
                  <a:pt x="53" y="113"/>
                </a:cubicBezTo>
                <a:cubicBezTo>
                  <a:pt x="53" y="80"/>
                  <a:pt x="80" y="53"/>
                  <a:pt x="113" y="53"/>
                </a:cubicBezTo>
                <a:cubicBezTo>
                  <a:pt x="146" y="53"/>
                  <a:pt x="173" y="80"/>
                  <a:pt x="173" y="113"/>
                </a:cubicBezTo>
                <a:cubicBezTo>
                  <a:pt x="173" y="146"/>
                  <a:pt x="146" y="173"/>
                  <a:pt x="113" y="173"/>
                </a:cubicBezTo>
                <a:close/>
                <a:moveTo>
                  <a:pt x="225" y="129"/>
                </a:moveTo>
                <a:cubicBezTo>
                  <a:pt x="226" y="124"/>
                  <a:pt x="226" y="119"/>
                  <a:pt x="226" y="113"/>
                </a:cubicBezTo>
                <a:cubicBezTo>
                  <a:pt x="226" y="108"/>
                  <a:pt x="226" y="103"/>
                  <a:pt x="225" y="98"/>
                </a:cubicBezTo>
                <a:cubicBezTo>
                  <a:pt x="198" y="92"/>
                  <a:pt x="198" y="92"/>
                  <a:pt x="198" y="92"/>
                </a:cubicBezTo>
                <a:cubicBezTo>
                  <a:pt x="196" y="83"/>
                  <a:pt x="193" y="75"/>
                  <a:pt x="189" y="68"/>
                </a:cubicBezTo>
                <a:cubicBezTo>
                  <a:pt x="203" y="45"/>
                  <a:pt x="203" y="45"/>
                  <a:pt x="203" y="45"/>
                </a:cubicBezTo>
                <a:cubicBezTo>
                  <a:pt x="197" y="37"/>
                  <a:pt x="189" y="29"/>
                  <a:pt x="181" y="23"/>
                </a:cubicBezTo>
                <a:cubicBezTo>
                  <a:pt x="158" y="37"/>
                  <a:pt x="158" y="37"/>
                  <a:pt x="158" y="37"/>
                </a:cubicBezTo>
                <a:cubicBezTo>
                  <a:pt x="151" y="33"/>
                  <a:pt x="143" y="30"/>
                  <a:pt x="135" y="28"/>
                </a:cubicBezTo>
                <a:cubicBezTo>
                  <a:pt x="129" y="1"/>
                  <a:pt x="129" y="1"/>
                  <a:pt x="129" y="1"/>
                </a:cubicBezTo>
                <a:cubicBezTo>
                  <a:pt x="124" y="1"/>
                  <a:pt x="118" y="0"/>
                  <a:pt x="113" y="0"/>
                </a:cubicBezTo>
                <a:cubicBezTo>
                  <a:pt x="108" y="0"/>
                  <a:pt x="102" y="1"/>
                  <a:pt x="97" y="1"/>
                </a:cubicBezTo>
                <a:cubicBezTo>
                  <a:pt x="91" y="28"/>
                  <a:pt x="91" y="28"/>
                  <a:pt x="91" y="28"/>
                </a:cubicBezTo>
                <a:cubicBezTo>
                  <a:pt x="83" y="30"/>
                  <a:pt x="75" y="33"/>
                  <a:pt x="68" y="37"/>
                </a:cubicBezTo>
                <a:cubicBezTo>
                  <a:pt x="45" y="23"/>
                  <a:pt x="45" y="23"/>
                  <a:pt x="45" y="23"/>
                </a:cubicBezTo>
                <a:cubicBezTo>
                  <a:pt x="37" y="29"/>
                  <a:pt x="29" y="37"/>
                  <a:pt x="23" y="45"/>
                </a:cubicBezTo>
                <a:cubicBezTo>
                  <a:pt x="37" y="68"/>
                  <a:pt x="37" y="68"/>
                  <a:pt x="37" y="68"/>
                </a:cubicBezTo>
                <a:cubicBezTo>
                  <a:pt x="33" y="75"/>
                  <a:pt x="30" y="83"/>
                  <a:pt x="28" y="92"/>
                </a:cubicBezTo>
                <a:cubicBezTo>
                  <a:pt x="1" y="98"/>
                  <a:pt x="1" y="98"/>
                  <a:pt x="1" y="98"/>
                </a:cubicBezTo>
                <a:cubicBezTo>
                  <a:pt x="0" y="103"/>
                  <a:pt x="0" y="108"/>
                  <a:pt x="0" y="113"/>
                </a:cubicBezTo>
                <a:cubicBezTo>
                  <a:pt x="0" y="119"/>
                  <a:pt x="0" y="124"/>
                  <a:pt x="1" y="129"/>
                </a:cubicBezTo>
                <a:cubicBezTo>
                  <a:pt x="28" y="135"/>
                  <a:pt x="28" y="135"/>
                  <a:pt x="28" y="135"/>
                </a:cubicBezTo>
                <a:cubicBezTo>
                  <a:pt x="30" y="143"/>
                  <a:pt x="33" y="151"/>
                  <a:pt x="37" y="158"/>
                </a:cubicBezTo>
                <a:cubicBezTo>
                  <a:pt x="23" y="181"/>
                  <a:pt x="23" y="181"/>
                  <a:pt x="23" y="181"/>
                </a:cubicBezTo>
                <a:cubicBezTo>
                  <a:pt x="29" y="190"/>
                  <a:pt x="37" y="197"/>
                  <a:pt x="45" y="204"/>
                </a:cubicBezTo>
                <a:cubicBezTo>
                  <a:pt x="68" y="189"/>
                  <a:pt x="68" y="189"/>
                  <a:pt x="68" y="189"/>
                </a:cubicBezTo>
                <a:cubicBezTo>
                  <a:pt x="75" y="193"/>
                  <a:pt x="83" y="197"/>
                  <a:pt x="91" y="199"/>
                </a:cubicBezTo>
                <a:cubicBezTo>
                  <a:pt x="97" y="225"/>
                  <a:pt x="97" y="225"/>
                  <a:pt x="97" y="225"/>
                </a:cubicBezTo>
                <a:cubicBezTo>
                  <a:pt x="102" y="226"/>
                  <a:pt x="108" y="226"/>
                  <a:pt x="113" y="226"/>
                </a:cubicBezTo>
                <a:cubicBezTo>
                  <a:pt x="118" y="226"/>
                  <a:pt x="124" y="226"/>
                  <a:pt x="129" y="225"/>
                </a:cubicBezTo>
                <a:cubicBezTo>
                  <a:pt x="135" y="199"/>
                  <a:pt x="135" y="199"/>
                  <a:pt x="135" y="199"/>
                </a:cubicBezTo>
                <a:cubicBezTo>
                  <a:pt x="143" y="197"/>
                  <a:pt x="151" y="193"/>
                  <a:pt x="158" y="189"/>
                </a:cubicBezTo>
                <a:cubicBezTo>
                  <a:pt x="181" y="204"/>
                  <a:pt x="181" y="204"/>
                  <a:pt x="181" y="204"/>
                </a:cubicBezTo>
                <a:cubicBezTo>
                  <a:pt x="189" y="197"/>
                  <a:pt x="197" y="190"/>
                  <a:pt x="203" y="181"/>
                </a:cubicBezTo>
                <a:cubicBezTo>
                  <a:pt x="189" y="158"/>
                  <a:pt x="189" y="158"/>
                  <a:pt x="189" y="158"/>
                </a:cubicBezTo>
                <a:cubicBezTo>
                  <a:pt x="193" y="151"/>
                  <a:pt x="196" y="143"/>
                  <a:pt x="198" y="135"/>
                </a:cubicBezTo>
                <a:cubicBezTo>
                  <a:pt x="225" y="129"/>
                  <a:pt x="225" y="129"/>
                  <a:pt x="225" y="129"/>
                </a:cubicBez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ea typeface="+mn-ea"/>
              <a:cs typeface="+mn-cs"/>
            </a:endParaRPr>
          </a:p>
        </p:txBody>
      </p:sp>
      <p:sp>
        <p:nvSpPr>
          <p:cNvPr id="126" name="Freeform 267">
            <a:extLst>
              <a:ext uri="{FF2B5EF4-FFF2-40B4-BE49-F238E27FC236}">
                <a16:creationId xmlns:a16="http://schemas.microsoft.com/office/drawing/2014/main" id="{FDF87E46-01E1-4E05-8C85-062607674B48}"/>
              </a:ext>
            </a:extLst>
          </p:cNvPr>
          <p:cNvSpPr>
            <a:spLocks noEditPoints="1"/>
          </p:cNvSpPr>
          <p:nvPr/>
        </p:nvSpPr>
        <p:spPr bwMode="auto">
          <a:xfrm>
            <a:off x="1350543" y="2862927"/>
            <a:ext cx="104864" cy="104864"/>
          </a:xfrm>
          <a:custGeom>
            <a:avLst/>
            <a:gdLst>
              <a:gd name="T0" fmla="*/ 41 w 82"/>
              <a:gd name="T1" fmla="*/ 17 h 82"/>
              <a:gd name="T2" fmla="*/ 17 w 82"/>
              <a:gd name="T3" fmla="*/ 41 h 82"/>
              <a:gd name="T4" fmla="*/ 41 w 82"/>
              <a:gd name="T5" fmla="*/ 65 h 82"/>
              <a:gd name="T6" fmla="*/ 65 w 82"/>
              <a:gd name="T7" fmla="*/ 41 h 82"/>
              <a:gd name="T8" fmla="*/ 41 w 82"/>
              <a:gd name="T9" fmla="*/ 17 h 82"/>
              <a:gd name="T10" fmla="*/ 41 w 82"/>
              <a:gd name="T11" fmla="*/ 82 h 82"/>
              <a:gd name="T12" fmla="*/ 0 w 82"/>
              <a:gd name="T13" fmla="*/ 41 h 82"/>
              <a:gd name="T14" fmla="*/ 41 w 82"/>
              <a:gd name="T15" fmla="*/ 0 h 82"/>
              <a:gd name="T16" fmla="*/ 82 w 82"/>
              <a:gd name="T17" fmla="*/ 41 h 82"/>
              <a:gd name="T18" fmla="*/ 41 w 82"/>
              <a:gd name="T19"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82">
                <a:moveTo>
                  <a:pt x="41" y="17"/>
                </a:moveTo>
                <a:cubicBezTo>
                  <a:pt x="28" y="17"/>
                  <a:pt x="17" y="28"/>
                  <a:pt x="17" y="41"/>
                </a:cubicBezTo>
                <a:cubicBezTo>
                  <a:pt x="17" y="54"/>
                  <a:pt x="28" y="65"/>
                  <a:pt x="41" y="65"/>
                </a:cubicBezTo>
                <a:cubicBezTo>
                  <a:pt x="54" y="65"/>
                  <a:pt x="65" y="54"/>
                  <a:pt x="65" y="41"/>
                </a:cubicBezTo>
                <a:cubicBezTo>
                  <a:pt x="65" y="28"/>
                  <a:pt x="54" y="17"/>
                  <a:pt x="41" y="17"/>
                </a:cubicBezTo>
                <a:close/>
                <a:moveTo>
                  <a:pt x="41" y="82"/>
                </a:moveTo>
                <a:cubicBezTo>
                  <a:pt x="18" y="82"/>
                  <a:pt x="0" y="64"/>
                  <a:pt x="0" y="41"/>
                </a:cubicBezTo>
                <a:cubicBezTo>
                  <a:pt x="0" y="19"/>
                  <a:pt x="18" y="0"/>
                  <a:pt x="41" y="0"/>
                </a:cubicBezTo>
                <a:cubicBezTo>
                  <a:pt x="64" y="0"/>
                  <a:pt x="82" y="19"/>
                  <a:pt x="82" y="41"/>
                </a:cubicBezTo>
                <a:cubicBezTo>
                  <a:pt x="82" y="64"/>
                  <a:pt x="64" y="82"/>
                  <a:pt x="41" y="82"/>
                </a:cubicBez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ea typeface="+mn-ea"/>
              <a:cs typeface="+mn-cs"/>
            </a:endParaRPr>
          </a:p>
        </p:txBody>
      </p:sp>
      <p:sp>
        <p:nvSpPr>
          <p:cNvPr id="133" name="Rounded Rectangle 203">
            <a:extLst>
              <a:ext uri="{FF2B5EF4-FFF2-40B4-BE49-F238E27FC236}">
                <a16:creationId xmlns:a16="http://schemas.microsoft.com/office/drawing/2014/main" id="{97FEC1F5-61F2-4794-8F99-3BAAFCD5AAFC}"/>
              </a:ext>
            </a:extLst>
          </p:cNvPr>
          <p:cNvSpPr/>
          <p:nvPr/>
        </p:nvSpPr>
        <p:spPr>
          <a:xfrm>
            <a:off x="1399339" y="2206398"/>
            <a:ext cx="6606368" cy="375822"/>
          </a:xfrm>
          <a:prstGeom prst="roundRect">
            <a:avLst>
              <a:gd name="adj" fmla="val 9525"/>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a:t>Section 2: Data Classification</a:t>
            </a:r>
          </a:p>
        </p:txBody>
      </p:sp>
      <p:sp>
        <p:nvSpPr>
          <p:cNvPr id="134" name="Oval 133">
            <a:extLst>
              <a:ext uri="{FF2B5EF4-FFF2-40B4-BE49-F238E27FC236}">
                <a16:creationId xmlns:a16="http://schemas.microsoft.com/office/drawing/2014/main" id="{00B8E261-2037-4EEF-ABC5-9C99589A938B}"/>
              </a:ext>
            </a:extLst>
          </p:cNvPr>
          <p:cNvSpPr/>
          <p:nvPr/>
        </p:nvSpPr>
        <p:spPr>
          <a:xfrm>
            <a:off x="1202537" y="2190673"/>
            <a:ext cx="411480" cy="407271"/>
          </a:xfrm>
          <a:prstGeom prst="ellipse">
            <a:avLst/>
          </a:prstGeom>
          <a:solidFill>
            <a:srgbClr val="DCDDD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ea typeface="+mn-ea"/>
              <a:cs typeface="+mn-cs"/>
            </a:endParaRPr>
          </a:p>
        </p:txBody>
      </p:sp>
      <p:grpSp>
        <p:nvGrpSpPr>
          <p:cNvPr id="129" name="Group 128">
            <a:extLst>
              <a:ext uri="{FF2B5EF4-FFF2-40B4-BE49-F238E27FC236}">
                <a16:creationId xmlns:a16="http://schemas.microsoft.com/office/drawing/2014/main" id="{DF844C1E-CA6B-4F2D-91D2-2E0AB4A443D9}"/>
              </a:ext>
            </a:extLst>
          </p:cNvPr>
          <p:cNvGrpSpPr/>
          <p:nvPr/>
        </p:nvGrpSpPr>
        <p:grpSpPr>
          <a:xfrm>
            <a:off x="1281505" y="2252080"/>
            <a:ext cx="277814" cy="277815"/>
            <a:chOff x="-440769" y="3793896"/>
            <a:chExt cx="182880" cy="182880"/>
          </a:xfrm>
        </p:grpSpPr>
        <p:sp>
          <p:nvSpPr>
            <p:cNvPr id="130" name="Freeform 40">
              <a:extLst>
                <a:ext uri="{FF2B5EF4-FFF2-40B4-BE49-F238E27FC236}">
                  <a16:creationId xmlns:a16="http://schemas.microsoft.com/office/drawing/2014/main" id="{0F4CDF78-FC3E-437E-828A-F3117EE94DB3}"/>
                </a:ext>
              </a:extLst>
            </p:cNvPr>
            <p:cNvSpPr>
              <a:spLocks noEditPoints="1"/>
            </p:cNvSpPr>
            <p:nvPr/>
          </p:nvSpPr>
          <p:spPr bwMode="auto">
            <a:xfrm>
              <a:off x="-395165" y="3793896"/>
              <a:ext cx="137276" cy="137160"/>
            </a:xfrm>
            <a:custGeom>
              <a:avLst/>
              <a:gdLst>
                <a:gd name="T0" fmla="*/ 164 w 200"/>
                <a:gd name="T1" fmla="*/ 36 h 200"/>
                <a:gd name="T2" fmla="*/ 35 w 200"/>
                <a:gd name="T3" fmla="*/ 36 h 200"/>
                <a:gd name="T4" fmla="*/ 23 w 200"/>
                <a:gd name="T5" fmla="*/ 150 h 200"/>
                <a:gd name="T6" fmla="*/ 26 w 200"/>
                <a:gd name="T7" fmla="*/ 174 h 200"/>
                <a:gd name="T8" fmla="*/ 50 w 200"/>
                <a:gd name="T9" fmla="*/ 177 h 200"/>
                <a:gd name="T10" fmla="*/ 164 w 200"/>
                <a:gd name="T11" fmla="*/ 165 h 200"/>
                <a:gd name="T12" fmla="*/ 164 w 200"/>
                <a:gd name="T13" fmla="*/ 36 h 200"/>
                <a:gd name="T14" fmla="*/ 52 w 200"/>
                <a:gd name="T15" fmla="*/ 148 h 200"/>
                <a:gd name="T16" fmla="*/ 52 w 200"/>
                <a:gd name="T17" fmla="*/ 54 h 200"/>
                <a:gd name="T18" fmla="*/ 146 w 200"/>
                <a:gd name="T19" fmla="*/ 54 h 200"/>
                <a:gd name="T20" fmla="*/ 146 w 200"/>
                <a:gd name="T21" fmla="*/ 148 h 200"/>
                <a:gd name="T22" fmla="*/ 52 w 200"/>
                <a:gd name="T23" fmla="*/ 14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200">
                  <a:moveTo>
                    <a:pt x="164" y="36"/>
                  </a:moveTo>
                  <a:cubicBezTo>
                    <a:pt x="128" y="0"/>
                    <a:pt x="70" y="0"/>
                    <a:pt x="35" y="36"/>
                  </a:cubicBezTo>
                  <a:cubicBezTo>
                    <a:pt x="4" y="67"/>
                    <a:pt x="0" y="115"/>
                    <a:pt x="23" y="150"/>
                  </a:cubicBezTo>
                  <a:cubicBezTo>
                    <a:pt x="18" y="157"/>
                    <a:pt x="19" y="167"/>
                    <a:pt x="26" y="174"/>
                  </a:cubicBezTo>
                  <a:cubicBezTo>
                    <a:pt x="33" y="181"/>
                    <a:pt x="43" y="182"/>
                    <a:pt x="50" y="177"/>
                  </a:cubicBezTo>
                  <a:cubicBezTo>
                    <a:pt x="85" y="200"/>
                    <a:pt x="133" y="196"/>
                    <a:pt x="164" y="165"/>
                  </a:cubicBezTo>
                  <a:cubicBezTo>
                    <a:pt x="200" y="130"/>
                    <a:pt x="200" y="72"/>
                    <a:pt x="164" y="36"/>
                  </a:cubicBezTo>
                  <a:close/>
                  <a:moveTo>
                    <a:pt x="52" y="148"/>
                  </a:moveTo>
                  <a:cubicBezTo>
                    <a:pt x="26" y="122"/>
                    <a:pt x="26" y="79"/>
                    <a:pt x="52" y="54"/>
                  </a:cubicBezTo>
                  <a:cubicBezTo>
                    <a:pt x="78" y="28"/>
                    <a:pt x="121" y="28"/>
                    <a:pt x="146" y="54"/>
                  </a:cubicBezTo>
                  <a:cubicBezTo>
                    <a:pt x="172" y="79"/>
                    <a:pt x="172" y="122"/>
                    <a:pt x="146" y="148"/>
                  </a:cubicBezTo>
                  <a:cubicBezTo>
                    <a:pt x="121" y="174"/>
                    <a:pt x="78" y="174"/>
                    <a:pt x="52" y="148"/>
                  </a:cubicBezTo>
                  <a:close/>
                </a:path>
              </a:pathLst>
            </a:custGeom>
            <a:solidFill>
              <a:schemeClr val="tx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ea typeface="+mn-ea"/>
                <a:cs typeface="+mn-cs"/>
              </a:endParaRPr>
            </a:p>
          </p:txBody>
        </p:sp>
        <p:sp>
          <p:nvSpPr>
            <p:cNvPr id="131" name="Freeform 41">
              <a:extLst>
                <a:ext uri="{FF2B5EF4-FFF2-40B4-BE49-F238E27FC236}">
                  <a16:creationId xmlns:a16="http://schemas.microsoft.com/office/drawing/2014/main" id="{41698DBF-FAB7-4AB6-84BA-AEEFAB4D336B}"/>
                </a:ext>
              </a:extLst>
            </p:cNvPr>
            <p:cNvSpPr>
              <a:spLocks/>
            </p:cNvSpPr>
            <p:nvPr/>
          </p:nvSpPr>
          <p:spPr bwMode="auto">
            <a:xfrm>
              <a:off x="-440769" y="3907638"/>
              <a:ext cx="68871" cy="69138"/>
            </a:xfrm>
            <a:custGeom>
              <a:avLst/>
              <a:gdLst>
                <a:gd name="T0" fmla="*/ 91 w 100"/>
                <a:gd name="T1" fmla="*/ 9 h 100"/>
                <a:gd name="T2" fmla="*/ 23 w 100"/>
                <a:gd name="T3" fmla="*/ 43 h 100"/>
                <a:gd name="T4" fmla="*/ 9 w 100"/>
                <a:gd name="T5" fmla="*/ 91 h 100"/>
                <a:gd name="T6" fmla="*/ 57 w 100"/>
                <a:gd name="T7" fmla="*/ 77 h 100"/>
                <a:gd name="T8" fmla="*/ 91 w 100"/>
                <a:gd name="T9" fmla="*/ 9 h 100"/>
              </a:gdLst>
              <a:ahLst/>
              <a:cxnLst>
                <a:cxn ang="0">
                  <a:pos x="T0" y="T1"/>
                </a:cxn>
                <a:cxn ang="0">
                  <a:pos x="T2" y="T3"/>
                </a:cxn>
                <a:cxn ang="0">
                  <a:pos x="T4" y="T5"/>
                </a:cxn>
                <a:cxn ang="0">
                  <a:pos x="T6" y="T7"/>
                </a:cxn>
                <a:cxn ang="0">
                  <a:pos x="T8" y="T9"/>
                </a:cxn>
              </a:cxnLst>
              <a:rect l="0" t="0" r="r" b="b"/>
              <a:pathLst>
                <a:path w="100" h="100">
                  <a:moveTo>
                    <a:pt x="91" y="9"/>
                  </a:moveTo>
                  <a:cubicBezTo>
                    <a:pt x="81" y="0"/>
                    <a:pt x="45" y="20"/>
                    <a:pt x="23" y="43"/>
                  </a:cubicBezTo>
                  <a:cubicBezTo>
                    <a:pt x="0" y="65"/>
                    <a:pt x="0" y="81"/>
                    <a:pt x="9" y="91"/>
                  </a:cubicBezTo>
                  <a:cubicBezTo>
                    <a:pt x="19" y="100"/>
                    <a:pt x="35" y="100"/>
                    <a:pt x="57" y="77"/>
                  </a:cubicBezTo>
                  <a:cubicBezTo>
                    <a:pt x="80" y="55"/>
                    <a:pt x="100" y="19"/>
                    <a:pt x="91" y="9"/>
                  </a:cubicBezTo>
                  <a:close/>
                </a:path>
              </a:pathLst>
            </a:custGeom>
            <a:solidFill>
              <a:schemeClr val="tx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ea typeface="+mn-ea"/>
                <a:cs typeface="+mn-cs"/>
              </a:endParaRPr>
            </a:p>
          </p:txBody>
        </p:sp>
        <p:sp>
          <p:nvSpPr>
            <p:cNvPr id="132" name="Freeform 42">
              <a:extLst>
                <a:ext uri="{FF2B5EF4-FFF2-40B4-BE49-F238E27FC236}">
                  <a16:creationId xmlns:a16="http://schemas.microsoft.com/office/drawing/2014/main" id="{45BB4C9D-06F0-41F5-86CB-B16CBE7287EF}"/>
                </a:ext>
              </a:extLst>
            </p:cNvPr>
            <p:cNvSpPr>
              <a:spLocks/>
            </p:cNvSpPr>
            <p:nvPr/>
          </p:nvSpPr>
          <p:spPr bwMode="auto">
            <a:xfrm>
              <a:off x="-317270" y="3857024"/>
              <a:ext cx="22802" cy="41817"/>
            </a:xfrm>
            <a:custGeom>
              <a:avLst/>
              <a:gdLst>
                <a:gd name="T0" fmla="*/ 26 w 33"/>
                <a:gd name="T1" fmla="*/ 3 h 61"/>
                <a:gd name="T2" fmla="*/ 6 w 33"/>
                <a:gd name="T3" fmla="*/ 27 h 61"/>
                <a:gd name="T4" fmla="*/ 6 w 33"/>
                <a:gd name="T5" fmla="*/ 58 h 61"/>
                <a:gd name="T6" fmla="*/ 27 w 33"/>
                <a:gd name="T7" fmla="*/ 34 h 61"/>
                <a:gd name="T8" fmla="*/ 26 w 33"/>
                <a:gd name="T9" fmla="*/ 3 h 61"/>
              </a:gdLst>
              <a:ahLst/>
              <a:cxnLst>
                <a:cxn ang="0">
                  <a:pos x="T0" y="T1"/>
                </a:cxn>
                <a:cxn ang="0">
                  <a:pos x="T2" y="T3"/>
                </a:cxn>
                <a:cxn ang="0">
                  <a:pos x="T4" y="T5"/>
                </a:cxn>
                <a:cxn ang="0">
                  <a:pos x="T6" y="T7"/>
                </a:cxn>
                <a:cxn ang="0">
                  <a:pos x="T8" y="T9"/>
                </a:cxn>
              </a:cxnLst>
              <a:rect l="0" t="0" r="r" b="b"/>
              <a:pathLst>
                <a:path w="33" h="61">
                  <a:moveTo>
                    <a:pt x="26" y="3"/>
                  </a:moveTo>
                  <a:cubicBezTo>
                    <a:pt x="20" y="0"/>
                    <a:pt x="11" y="11"/>
                    <a:pt x="6" y="27"/>
                  </a:cubicBezTo>
                  <a:cubicBezTo>
                    <a:pt x="0" y="42"/>
                    <a:pt x="0" y="56"/>
                    <a:pt x="6" y="58"/>
                  </a:cubicBezTo>
                  <a:cubicBezTo>
                    <a:pt x="12" y="61"/>
                    <a:pt x="22" y="50"/>
                    <a:pt x="27" y="34"/>
                  </a:cubicBezTo>
                  <a:cubicBezTo>
                    <a:pt x="33" y="19"/>
                    <a:pt x="32" y="5"/>
                    <a:pt x="26" y="3"/>
                  </a:cubicBezTo>
                  <a:close/>
                </a:path>
              </a:pathLst>
            </a:custGeom>
            <a:solidFill>
              <a:schemeClr val="tx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ea typeface="+mn-ea"/>
                <a:cs typeface="+mn-cs"/>
              </a:endParaRPr>
            </a:p>
          </p:txBody>
        </p:sp>
      </p:grpSp>
      <p:sp>
        <p:nvSpPr>
          <p:cNvPr id="136" name="Rounded Rectangle 203">
            <a:extLst>
              <a:ext uri="{FF2B5EF4-FFF2-40B4-BE49-F238E27FC236}">
                <a16:creationId xmlns:a16="http://schemas.microsoft.com/office/drawing/2014/main" id="{D662A7DC-8B0C-40F3-B542-F28CA5F31B7A}"/>
              </a:ext>
            </a:extLst>
          </p:cNvPr>
          <p:cNvSpPr/>
          <p:nvPr/>
        </p:nvSpPr>
        <p:spPr>
          <a:xfrm>
            <a:off x="1399339" y="1698723"/>
            <a:ext cx="6606368" cy="375822"/>
          </a:xfrm>
          <a:prstGeom prst="roundRect">
            <a:avLst>
              <a:gd name="adj" fmla="val 9525"/>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a:t>Section 1: Research Study Conditions</a:t>
            </a:r>
          </a:p>
        </p:txBody>
      </p:sp>
      <p:sp>
        <p:nvSpPr>
          <p:cNvPr id="137" name="Oval 136">
            <a:extLst>
              <a:ext uri="{FF2B5EF4-FFF2-40B4-BE49-F238E27FC236}">
                <a16:creationId xmlns:a16="http://schemas.microsoft.com/office/drawing/2014/main" id="{ADFB0E79-5D0E-422E-B805-DF842A4CF556}"/>
              </a:ext>
            </a:extLst>
          </p:cNvPr>
          <p:cNvSpPr/>
          <p:nvPr/>
        </p:nvSpPr>
        <p:spPr>
          <a:xfrm>
            <a:off x="1202537" y="1682998"/>
            <a:ext cx="407272" cy="407271"/>
          </a:xfrm>
          <a:prstGeom prst="ellipse">
            <a:avLst/>
          </a:prstGeom>
          <a:solidFill>
            <a:srgbClr val="DCDDD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ea typeface="+mn-ea"/>
              <a:cs typeface="+mn-cs"/>
            </a:endParaRPr>
          </a:p>
        </p:txBody>
      </p:sp>
      <p:grpSp>
        <p:nvGrpSpPr>
          <p:cNvPr id="138" name="Group 137">
            <a:extLst>
              <a:ext uri="{FF2B5EF4-FFF2-40B4-BE49-F238E27FC236}">
                <a16:creationId xmlns:a16="http://schemas.microsoft.com/office/drawing/2014/main" id="{2E6A18FE-8C68-4FA0-B85B-D23B732C0B90}"/>
              </a:ext>
            </a:extLst>
          </p:cNvPr>
          <p:cNvGrpSpPr/>
          <p:nvPr/>
        </p:nvGrpSpPr>
        <p:grpSpPr>
          <a:xfrm>
            <a:off x="1293829" y="1768121"/>
            <a:ext cx="256439" cy="237025"/>
            <a:chOff x="-340315" y="3852215"/>
            <a:chExt cx="204198" cy="188739"/>
          </a:xfrm>
        </p:grpSpPr>
        <p:sp>
          <p:nvSpPr>
            <p:cNvPr id="139" name="Freeform 214">
              <a:extLst>
                <a:ext uri="{FF2B5EF4-FFF2-40B4-BE49-F238E27FC236}">
                  <a16:creationId xmlns:a16="http://schemas.microsoft.com/office/drawing/2014/main" id="{E01A3EF2-19A2-4A47-BFB2-6822317FAA82}"/>
                </a:ext>
              </a:extLst>
            </p:cNvPr>
            <p:cNvSpPr>
              <a:spLocks/>
            </p:cNvSpPr>
            <p:nvPr/>
          </p:nvSpPr>
          <p:spPr bwMode="auto">
            <a:xfrm>
              <a:off x="-340315" y="3885303"/>
              <a:ext cx="138817" cy="62912"/>
            </a:xfrm>
            <a:custGeom>
              <a:avLst/>
              <a:gdLst>
                <a:gd name="T0" fmla="*/ 137 w 145"/>
                <a:gd name="T1" fmla="*/ 47 h 67"/>
                <a:gd name="T2" fmla="*/ 145 w 145"/>
                <a:gd name="T3" fmla="*/ 30 h 67"/>
                <a:gd name="T4" fmla="*/ 145 w 145"/>
                <a:gd name="T5" fmla="*/ 0 h 67"/>
                <a:gd name="T6" fmla="*/ 144 w 145"/>
                <a:gd name="T7" fmla="*/ 0 h 67"/>
                <a:gd name="T8" fmla="*/ 72 w 145"/>
                <a:gd name="T9" fmla="*/ 35 h 67"/>
                <a:gd name="T10" fmla="*/ 1 w 145"/>
                <a:gd name="T11" fmla="*/ 0 h 67"/>
                <a:gd name="T12" fmla="*/ 0 w 145"/>
                <a:gd name="T13" fmla="*/ 0 h 67"/>
                <a:gd name="T14" fmla="*/ 0 w 145"/>
                <a:gd name="T15" fmla="*/ 30 h 67"/>
                <a:gd name="T16" fmla="*/ 72 w 145"/>
                <a:gd name="T17" fmla="*/ 67 h 67"/>
                <a:gd name="T18" fmla="*/ 114 w 145"/>
                <a:gd name="T19" fmla="*/ 61 h 67"/>
                <a:gd name="T20" fmla="*/ 137 w 145"/>
                <a:gd name="T21" fmla="*/ 4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5" h="67">
                  <a:moveTo>
                    <a:pt x="137" y="47"/>
                  </a:moveTo>
                  <a:cubicBezTo>
                    <a:pt x="142" y="42"/>
                    <a:pt x="145" y="36"/>
                    <a:pt x="145" y="30"/>
                  </a:cubicBezTo>
                  <a:cubicBezTo>
                    <a:pt x="145" y="0"/>
                    <a:pt x="145" y="0"/>
                    <a:pt x="145" y="0"/>
                  </a:cubicBezTo>
                  <a:cubicBezTo>
                    <a:pt x="144" y="0"/>
                    <a:pt x="144" y="0"/>
                    <a:pt x="144" y="0"/>
                  </a:cubicBezTo>
                  <a:cubicBezTo>
                    <a:pt x="141" y="20"/>
                    <a:pt x="110" y="35"/>
                    <a:pt x="72" y="35"/>
                  </a:cubicBezTo>
                  <a:cubicBezTo>
                    <a:pt x="35" y="35"/>
                    <a:pt x="4" y="20"/>
                    <a:pt x="1" y="0"/>
                  </a:cubicBezTo>
                  <a:cubicBezTo>
                    <a:pt x="0" y="0"/>
                    <a:pt x="0" y="0"/>
                    <a:pt x="0" y="0"/>
                  </a:cubicBezTo>
                  <a:cubicBezTo>
                    <a:pt x="0" y="30"/>
                    <a:pt x="0" y="30"/>
                    <a:pt x="0" y="30"/>
                  </a:cubicBezTo>
                  <a:cubicBezTo>
                    <a:pt x="0" y="50"/>
                    <a:pt x="33" y="67"/>
                    <a:pt x="72" y="67"/>
                  </a:cubicBezTo>
                  <a:cubicBezTo>
                    <a:pt x="88" y="67"/>
                    <a:pt x="102" y="65"/>
                    <a:pt x="114" y="61"/>
                  </a:cubicBezTo>
                  <a:cubicBezTo>
                    <a:pt x="120" y="55"/>
                    <a:pt x="128" y="50"/>
                    <a:pt x="137" y="47"/>
                  </a:cubicBez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ea typeface="+mn-ea"/>
                <a:cs typeface="+mn-cs"/>
              </a:endParaRPr>
            </a:p>
          </p:txBody>
        </p:sp>
        <p:sp>
          <p:nvSpPr>
            <p:cNvPr id="140" name="Freeform 215">
              <a:extLst>
                <a:ext uri="{FF2B5EF4-FFF2-40B4-BE49-F238E27FC236}">
                  <a16:creationId xmlns:a16="http://schemas.microsoft.com/office/drawing/2014/main" id="{3E236CB1-79FA-43BD-88BD-2685C38C007F}"/>
                </a:ext>
              </a:extLst>
            </p:cNvPr>
            <p:cNvSpPr>
              <a:spLocks/>
            </p:cNvSpPr>
            <p:nvPr/>
          </p:nvSpPr>
          <p:spPr bwMode="auto">
            <a:xfrm>
              <a:off x="-340315" y="3977574"/>
              <a:ext cx="108495" cy="63378"/>
            </a:xfrm>
            <a:custGeom>
              <a:avLst/>
              <a:gdLst>
                <a:gd name="T0" fmla="*/ 95 w 113"/>
                <a:gd name="T1" fmla="*/ 33 h 67"/>
                <a:gd name="T2" fmla="*/ 72 w 113"/>
                <a:gd name="T3" fmla="*/ 35 h 67"/>
                <a:gd name="T4" fmla="*/ 1 w 113"/>
                <a:gd name="T5" fmla="*/ 0 h 67"/>
                <a:gd name="T6" fmla="*/ 0 w 113"/>
                <a:gd name="T7" fmla="*/ 0 h 67"/>
                <a:gd name="T8" fmla="*/ 0 w 113"/>
                <a:gd name="T9" fmla="*/ 29 h 67"/>
                <a:gd name="T10" fmla="*/ 72 w 113"/>
                <a:gd name="T11" fmla="*/ 67 h 67"/>
                <a:gd name="T12" fmla="*/ 113 w 113"/>
                <a:gd name="T13" fmla="*/ 61 h 67"/>
                <a:gd name="T14" fmla="*/ 95 w 113"/>
                <a:gd name="T15" fmla="*/ 33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67">
                  <a:moveTo>
                    <a:pt x="95" y="33"/>
                  </a:moveTo>
                  <a:cubicBezTo>
                    <a:pt x="88" y="34"/>
                    <a:pt x="80" y="35"/>
                    <a:pt x="72" y="35"/>
                  </a:cubicBezTo>
                  <a:cubicBezTo>
                    <a:pt x="35" y="35"/>
                    <a:pt x="4" y="20"/>
                    <a:pt x="1" y="0"/>
                  </a:cubicBezTo>
                  <a:cubicBezTo>
                    <a:pt x="0" y="0"/>
                    <a:pt x="0" y="0"/>
                    <a:pt x="0" y="0"/>
                  </a:cubicBezTo>
                  <a:cubicBezTo>
                    <a:pt x="0" y="29"/>
                    <a:pt x="0" y="29"/>
                    <a:pt x="0" y="29"/>
                  </a:cubicBezTo>
                  <a:cubicBezTo>
                    <a:pt x="0" y="50"/>
                    <a:pt x="33" y="67"/>
                    <a:pt x="72" y="67"/>
                  </a:cubicBezTo>
                  <a:cubicBezTo>
                    <a:pt x="87" y="67"/>
                    <a:pt x="101" y="65"/>
                    <a:pt x="113" y="61"/>
                  </a:cubicBezTo>
                  <a:cubicBezTo>
                    <a:pt x="105" y="53"/>
                    <a:pt x="99" y="44"/>
                    <a:pt x="95" y="33"/>
                  </a:cubicBez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ea typeface="+mn-ea"/>
                <a:cs typeface="+mn-cs"/>
              </a:endParaRPr>
            </a:p>
          </p:txBody>
        </p:sp>
        <p:sp>
          <p:nvSpPr>
            <p:cNvPr id="141" name="Oval 216">
              <a:extLst>
                <a:ext uri="{FF2B5EF4-FFF2-40B4-BE49-F238E27FC236}">
                  <a16:creationId xmlns:a16="http://schemas.microsoft.com/office/drawing/2014/main" id="{EA5180F8-CA3B-49FF-9F37-02C459D36297}"/>
                </a:ext>
              </a:extLst>
            </p:cNvPr>
            <p:cNvSpPr>
              <a:spLocks noChangeArrowheads="1"/>
            </p:cNvSpPr>
            <p:nvPr/>
          </p:nvSpPr>
          <p:spPr bwMode="auto">
            <a:xfrm>
              <a:off x="-330839" y="3852215"/>
              <a:ext cx="119866" cy="55922"/>
            </a:xfrm>
            <a:prstGeom prst="ellipse">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ea typeface="+mn-ea"/>
                <a:cs typeface="+mn-cs"/>
              </a:endParaRPr>
            </a:p>
          </p:txBody>
        </p:sp>
        <p:sp>
          <p:nvSpPr>
            <p:cNvPr id="142" name="Freeform 217">
              <a:extLst>
                <a:ext uri="{FF2B5EF4-FFF2-40B4-BE49-F238E27FC236}">
                  <a16:creationId xmlns:a16="http://schemas.microsoft.com/office/drawing/2014/main" id="{3DFB1048-F084-4D7D-99B9-74E8FCEC8C39}"/>
                </a:ext>
              </a:extLst>
            </p:cNvPr>
            <p:cNvSpPr>
              <a:spLocks noEditPoints="1"/>
            </p:cNvSpPr>
            <p:nvPr/>
          </p:nvSpPr>
          <p:spPr bwMode="auto">
            <a:xfrm>
              <a:off x="-240348" y="3937033"/>
              <a:ext cx="104231" cy="103921"/>
            </a:xfrm>
            <a:custGeom>
              <a:avLst/>
              <a:gdLst>
                <a:gd name="T0" fmla="*/ 54 w 109"/>
                <a:gd name="T1" fmla="*/ 9 h 110"/>
                <a:gd name="T2" fmla="*/ 9 w 109"/>
                <a:gd name="T3" fmla="*/ 55 h 110"/>
                <a:gd name="T4" fmla="*/ 54 w 109"/>
                <a:gd name="T5" fmla="*/ 101 h 110"/>
                <a:gd name="T6" fmla="*/ 100 w 109"/>
                <a:gd name="T7" fmla="*/ 55 h 110"/>
                <a:gd name="T8" fmla="*/ 54 w 109"/>
                <a:gd name="T9" fmla="*/ 9 h 110"/>
                <a:gd name="T10" fmla="*/ 54 w 109"/>
                <a:gd name="T11" fmla="*/ 110 h 110"/>
                <a:gd name="T12" fmla="*/ 0 w 109"/>
                <a:gd name="T13" fmla="*/ 55 h 110"/>
                <a:gd name="T14" fmla="*/ 54 w 109"/>
                <a:gd name="T15" fmla="*/ 0 h 110"/>
                <a:gd name="T16" fmla="*/ 109 w 109"/>
                <a:gd name="T17" fmla="*/ 55 h 110"/>
                <a:gd name="T18" fmla="*/ 54 w 109"/>
                <a:gd name="T19"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10">
                  <a:moveTo>
                    <a:pt x="54" y="9"/>
                  </a:moveTo>
                  <a:cubicBezTo>
                    <a:pt x="29" y="9"/>
                    <a:pt x="9" y="30"/>
                    <a:pt x="9" y="55"/>
                  </a:cubicBezTo>
                  <a:cubicBezTo>
                    <a:pt x="9" y="80"/>
                    <a:pt x="29" y="101"/>
                    <a:pt x="54" y="101"/>
                  </a:cubicBezTo>
                  <a:cubicBezTo>
                    <a:pt x="80" y="101"/>
                    <a:pt x="100" y="80"/>
                    <a:pt x="100" y="55"/>
                  </a:cubicBezTo>
                  <a:cubicBezTo>
                    <a:pt x="100" y="30"/>
                    <a:pt x="80" y="9"/>
                    <a:pt x="54" y="9"/>
                  </a:cubicBezTo>
                  <a:close/>
                  <a:moveTo>
                    <a:pt x="54" y="110"/>
                  </a:moveTo>
                  <a:cubicBezTo>
                    <a:pt x="24" y="110"/>
                    <a:pt x="0" y="85"/>
                    <a:pt x="0" y="55"/>
                  </a:cubicBezTo>
                  <a:cubicBezTo>
                    <a:pt x="0" y="25"/>
                    <a:pt x="24" y="0"/>
                    <a:pt x="54" y="0"/>
                  </a:cubicBezTo>
                  <a:cubicBezTo>
                    <a:pt x="85" y="0"/>
                    <a:pt x="109" y="25"/>
                    <a:pt x="109" y="55"/>
                  </a:cubicBezTo>
                  <a:cubicBezTo>
                    <a:pt x="109" y="85"/>
                    <a:pt x="85" y="110"/>
                    <a:pt x="54" y="110"/>
                  </a:cubicBez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ea typeface="+mn-ea"/>
                <a:cs typeface="+mn-cs"/>
              </a:endParaRPr>
            </a:p>
          </p:txBody>
        </p:sp>
        <p:sp>
          <p:nvSpPr>
            <p:cNvPr id="143" name="Freeform 218">
              <a:extLst>
                <a:ext uri="{FF2B5EF4-FFF2-40B4-BE49-F238E27FC236}">
                  <a16:creationId xmlns:a16="http://schemas.microsoft.com/office/drawing/2014/main" id="{A5238614-2810-48FE-A33E-3322C67C89AF}"/>
                </a:ext>
              </a:extLst>
            </p:cNvPr>
            <p:cNvSpPr>
              <a:spLocks/>
            </p:cNvSpPr>
            <p:nvPr/>
          </p:nvSpPr>
          <p:spPr bwMode="auto">
            <a:xfrm>
              <a:off x="-340315" y="3931439"/>
              <a:ext cx="93808" cy="63378"/>
            </a:xfrm>
            <a:custGeom>
              <a:avLst/>
              <a:gdLst>
                <a:gd name="T0" fmla="*/ 92 w 98"/>
                <a:gd name="T1" fmla="*/ 61 h 67"/>
                <a:gd name="T2" fmla="*/ 98 w 98"/>
                <a:gd name="T3" fmla="*/ 32 h 67"/>
                <a:gd name="T4" fmla="*/ 72 w 98"/>
                <a:gd name="T5" fmla="*/ 35 h 67"/>
                <a:gd name="T6" fmla="*/ 1 w 98"/>
                <a:gd name="T7" fmla="*/ 0 h 67"/>
                <a:gd name="T8" fmla="*/ 0 w 98"/>
                <a:gd name="T9" fmla="*/ 0 h 67"/>
                <a:gd name="T10" fmla="*/ 0 w 98"/>
                <a:gd name="T11" fmla="*/ 30 h 67"/>
                <a:gd name="T12" fmla="*/ 72 w 98"/>
                <a:gd name="T13" fmla="*/ 67 h 67"/>
                <a:gd name="T14" fmla="*/ 92 w 98"/>
                <a:gd name="T15" fmla="*/ 66 h 67"/>
                <a:gd name="T16" fmla="*/ 92 w 98"/>
                <a:gd name="T17" fmla="*/ 6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67">
                  <a:moveTo>
                    <a:pt x="92" y="61"/>
                  </a:moveTo>
                  <a:cubicBezTo>
                    <a:pt x="92" y="51"/>
                    <a:pt x="94" y="41"/>
                    <a:pt x="98" y="32"/>
                  </a:cubicBezTo>
                  <a:cubicBezTo>
                    <a:pt x="90" y="34"/>
                    <a:pt x="82" y="35"/>
                    <a:pt x="72" y="35"/>
                  </a:cubicBezTo>
                  <a:cubicBezTo>
                    <a:pt x="35" y="35"/>
                    <a:pt x="4" y="20"/>
                    <a:pt x="1" y="0"/>
                  </a:cubicBezTo>
                  <a:cubicBezTo>
                    <a:pt x="0" y="0"/>
                    <a:pt x="0" y="0"/>
                    <a:pt x="0" y="0"/>
                  </a:cubicBezTo>
                  <a:cubicBezTo>
                    <a:pt x="0" y="30"/>
                    <a:pt x="0" y="30"/>
                    <a:pt x="0" y="30"/>
                  </a:cubicBezTo>
                  <a:cubicBezTo>
                    <a:pt x="0" y="50"/>
                    <a:pt x="33" y="67"/>
                    <a:pt x="72" y="67"/>
                  </a:cubicBezTo>
                  <a:cubicBezTo>
                    <a:pt x="79" y="67"/>
                    <a:pt x="86" y="67"/>
                    <a:pt x="92" y="66"/>
                  </a:cubicBezTo>
                  <a:cubicBezTo>
                    <a:pt x="92" y="64"/>
                    <a:pt x="92" y="63"/>
                    <a:pt x="92" y="61"/>
                  </a:cubicBez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ea typeface="+mn-ea"/>
                <a:cs typeface="+mn-cs"/>
              </a:endParaRPr>
            </a:p>
          </p:txBody>
        </p:sp>
        <p:sp>
          <p:nvSpPr>
            <p:cNvPr id="144" name="Freeform 219">
              <a:extLst>
                <a:ext uri="{FF2B5EF4-FFF2-40B4-BE49-F238E27FC236}">
                  <a16:creationId xmlns:a16="http://schemas.microsoft.com/office/drawing/2014/main" id="{4F9A4E2A-78A7-4B07-A039-1A2DB625696E}"/>
                </a:ext>
              </a:extLst>
            </p:cNvPr>
            <p:cNvSpPr>
              <a:spLocks/>
            </p:cNvSpPr>
            <p:nvPr/>
          </p:nvSpPr>
          <p:spPr bwMode="auto">
            <a:xfrm>
              <a:off x="-225188" y="3961733"/>
              <a:ext cx="70119" cy="56388"/>
            </a:xfrm>
            <a:custGeom>
              <a:avLst/>
              <a:gdLst>
                <a:gd name="T0" fmla="*/ 42 w 148"/>
                <a:gd name="T1" fmla="*/ 121 h 121"/>
                <a:gd name="T2" fmla="*/ 0 w 148"/>
                <a:gd name="T3" fmla="*/ 81 h 121"/>
                <a:gd name="T4" fmla="*/ 18 w 148"/>
                <a:gd name="T5" fmla="*/ 62 h 121"/>
                <a:gd name="T6" fmla="*/ 42 w 148"/>
                <a:gd name="T7" fmla="*/ 87 h 121"/>
                <a:gd name="T8" fmla="*/ 131 w 148"/>
                <a:gd name="T9" fmla="*/ 0 h 121"/>
                <a:gd name="T10" fmla="*/ 148 w 148"/>
                <a:gd name="T11" fmla="*/ 18 h 121"/>
                <a:gd name="T12" fmla="*/ 42 w 148"/>
                <a:gd name="T13" fmla="*/ 121 h 121"/>
                <a:gd name="T14" fmla="*/ 42 w 148"/>
                <a:gd name="T15" fmla="*/ 121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121">
                  <a:moveTo>
                    <a:pt x="42" y="121"/>
                  </a:moveTo>
                  <a:lnTo>
                    <a:pt x="0" y="81"/>
                  </a:lnTo>
                  <a:lnTo>
                    <a:pt x="18" y="62"/>
                  </a:lnTo>
                  <a:lnTo>
                    <a:pt x="42" y="87"/>
                  </a:lnTo>
                  <a:lnTo>
                    <a:pt x="131" y="0"/>
                  </a:lnTo>
                  <a:lnTo>
                    <a:pt x="148" y="18"/>
                  </a:lnTo>
                  <a:lnTo>
                    <a:pt x="42" y="121"/>
                  </a:lnTo>
                  <a:lnTo>
                    <a:pt x="42" y="121"/>
                  </a:ln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ea typeface="+mn-ea"/>
                <a:cs typeface="+mn-cs"/>
              </a:endParaRPr>
            </a:p>
          </p:txBody>
        </p:sp>
      </p:grpSp>
      <p:sp>
        <p:nvSpPr>
          <p:cNvPr id="145" name="Rounded Rectangle 203">
            <a:extLst>
              <a:ext uri="{FF2B5EF4-FFF2-40B4-BE49-F238E27FC236}">
                <a16:creationId xmlns:a16="http://schemas.microsoft.com/office/drawing/2014/main" id="{7DD47C3C-7405-451B-97E4-EA2492134B80}"/>
              </a:ext>
            </a:extLst>
          </p:cNvPr>
          <p:cNvSpPr/>
          <p:nvPr/>
        </p:nvSpPr>
        <p:spPr>
          <a:xfrm>
            <a:off x="1404169" y="5828018"/>
            <a:ext cx="6597590" cy="375822"/>
          </a:xfrm>
          <a:prstGeom prst="roundRect">
            <a:avLst>
              <a:gd name="adj" fmla="val 9525"/>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a:t>Section 9: Data Sharing with External Entities and External Information Systems</a:t>
            </a:r>
          </a:p>
        </p:txBody>
      </p:sp>
      <p:sp>
        <p:nvSpPr>
          <p:cNvPr id="146" name="Oval 145">
            <a:extLst>
              <a:ext uri="{FF2B5EF4-FFF2-40B4-BE49-F238E27FC236}">
                <a16:creationId xmlns:a16="http://schemas.microsoft.com/office/drawing/2014/main" id="{B532803A-8CBE-4805-8C28-329F2B4E5474}"/>
              </a:ext>
            </a:extLst>
          </p:cNvPr>
          <p:cNvSpPr/>
          <p:nvPr/>
        </p:nvSpPr>
        <p:spPr>
          <a:xfrm>
            <a:off x="1227455" y="5786291"/>
            <a:ext cx="407272" cy="407271"/>
          </a:xfrm>
          <a:prstGeom prst="ellipse">
            <a:avLst/>
          </a:prstGeom>
          <a:solidFill>
            <a:srgbClr val="DCDDD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147" name="Oval 146">
            <a:extLst>
              <a:ext uri="{FF2B5EF4-FFF2-40B4-BE49-F238E27FC236}">
                <a16:creationId xmlns:a16="http://schemas.microsoft.com/office/drawing/2014/main" id="{C848ECE0-3210-4176-BCAF-1E3A14D93FA0}"/>
              </a:ext>
            </a:extLst>
          </p:cNvPr>
          <p:cNvSpPr/>
          <p:nvPr/>
        </p:nvSpPr>
        <p:spPr>
          <a:xfrm>
            <a:off x="1227455" y="5773868"/>
            <a:ext cx="433859" cy="407271"/>
          </a:xfrm>
          <a:prstGeom prst="ellipse">
            <a:avLst/>
          </a:prstGeom>
          <a:solidFill>
            <a:srgbClr val="DCDDDE"/>
          </a:solidFill>
          <a:ln>
            <a:solidFill>
              <a:srgbClr val="D6DCE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148" name="Freeform 183">
            <a:extLst>
              <a:ext uri="{FF2B5EF4-FFF2-40B4-BE49-F238E27FC236}">
                <a16:creationId xmlns:a16="http://schemas.microsoft.com/office/drawing/2014/main" id="{238455D6-7CE3-4C34-8347-4FC5BB43FA6A}"/>
              </a:ext>
            </a:extLst>
          </p:cNvPr>
          <p:cNvSpPr>
            <a:spLocks noEditPoints="1"/>
          </p:cNvSpPr>
          <p:nvPr/>
        </p:nvSpPr>
        <p:spPr bwMode="auto">
          <a:xfrm>
            <a:off x="1297093" y="5878455"/>
            <a:ext cx="290592" cy="205862"/>
          </a:xfrm>
          <a:custGeom>
            <a:avLst/>
            <a:gdLst>
              <a:gd name="T0" fmla="*/ 200 w 217"/>
              <a:gd name="T1" fmla="*/ 161 h 178"/>
              <a:gd name="T2" fmla="*/ 18 w 217"/>
              <a:gd name="T3" fmla="*/ 161 h 178"/>
              <a:gd name="T4" fmla="*/ 18 w 217"/>
              <a:gd name="T5" fmla="*/ 37 h 178"/>
              <a:gd name="T6" fmla="*/ 200 w 217"/>
              <a:gd name="T7" fmla="*/ 37 h 178"/>
              <a:gd name="T8" fmla="*/ 200 w 217"/>
              <a:gd name="T9" fmla="*/ 161 h 178"/>
              <a:gd name="T10" fmla="*/ 24 w 217"/>
              <a:gd name="T11" fmla="*/ 15 h 178"/>
              <a:gd name="T12" fmla="*/ 31 w 217"/>
              <a:gd name="T13" fmla="*/ 22 h 178"/>
              <a:gd name="T14" fmla="*/ 24 w 217"/>
              <a:gd name="T15" fmla="*/ 29 h 178"/>
              <a:gd name="T16" fmla="*/ 17 w 217"/>
              <a:gd name="T17" fmla="*/ 22 h 178"/>
              <a:gd name="T18" fmla="*/ 24 w 217"/>
              <a:gd name="T19" fmla="*/ 15 h 178"/>
              <a:gd name="T20" fmla="*/ 49 w 217"/>
              <a:gd name="T21" fmla="*/ 15 h 178"/>
              <a:gd name="T22" fmla="*/ 56 w 217"/>
              <a:gd name="T23" fmla="*/ 22 h 178"/>
              <a:gd name="T24" fmla="*/ 49 w 217"/>
              <a:gd name="T25" fmla="*/ 29 h 178"/>
              <a:gd name="T26" fmla="*/ 42 w 217"/>
              <a:gd name="T27" fmla="*/ 22 h 178"/>
              <a:gd name="T28" fmla="*/ 49 w 217"/>
              <a:gd name="T29" fmla="*/ 15 h 178"/>
              <a:gd name="T30" fmla="*/ 74 w 217"/>
              <a:gd name="T31" fmla="*/ 15 h 178"/>
              <a:gd name="T32" fmla="*/ 81 w 217"/>
              <a:gd name="T33" fmla="*/ 22 h 178"/>
              <a:gd name="T34" fmla="*/ 74 w 217"/>
              <a:gd name="T35" fmla="*/ 29 h 178"/>
              <a:gd name="T36" fmla="*/ 66 w 217"/>
              <a:gd name="T37" fmla="*/ 22 h 178"/>
              <a:gd name="T38" fmla="*/ 74 w 217"/>
              <a:gd name="T39" fmla="*/ 15 h 178"/>
              <a:gd name="T40" fmla="*/ 202 w 217"/>
              <a:gd name="T41" fmla="*/ 0 h 178"/>
              <a:gd name="T42" fmla="*/ 16 w 217"/>
              <a:gd name="T43" fmla="*/ 0 h 178"/>
              <a:gd name="T44" fmla="*/ 0 w 217"/>
              <a:gd name="T45" fmla="*/ 16 h 178"/>
              <a:gd name="T46" fmla="*/ 0 w 217"/>
              <a:gd name="T47" fmla="*/ 163 h 178"/>
              <a:gd name="T48" fmla="*/ 16 w 217"/>
              <a:gd name="T49" fmla="*/ 178 h 178"/>
              <a:gd name="T50" fmla="*/ 202 w 217"/>
              <a:gd name="T51" fmla="*/ 178 h 178"/>
              <a:gd name="T52" fmla="*/ 217 w 217"/>
              <a:gd name="T53" fmla="*/ 163 h 178"/>
              <a:gd name="T54" fmla="*/ 217 w 217"/>
              <a:gd name="T55" fmla="*/ 16 h 178"/>
              <a:gd name="T56" fmla="*/ 202 w 217"/>
              <a:gd name="T57"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7" h="178">
                <a:moveTo>
                  <a:pt x="200" y="161"/>
                </a:moveTo>
                <a:cubicBezTo>
                  <a:pt x="18" y="161"/>
                  <a:pt x="18" y="161"/>
                  <a:pt x="18" y="161"/>
                </a:cubicBezTo>
                <a:cubicBezTo>
                  <a:pt x="18" y="37"/>
                  <a:pt x="18" y="37"/>
                  <a:pt x="18" y="37"/>
                </a:cubicBezTo>
                <a:cubicBezTo>
                  <a:pt x="200" y="37"/>
                  <a:pt x="200" y="37"/>
                  <a:pt x="200" y="37"/>
                </a:cubicBezTo>
                <a:cubicBezTo>
                  <a:pt x="200" y="161"/>
                  <a:pt x="200" y="161"/>
                  <a:pt x="200" y="161"/>
                </a:cubicBezTo>
                <a:close/>
                <a:moveTo>
                  <a:pt x="24" y="15"/>
                </a:moveTo>
                <a:cubicBezTo>
                  <a:pt x="28" y="15"/>
                  <a:pt x="31" y="18"/>
                  <a:pt x="31" y="22"/>
                </a:cubicBezTo>
                <a:cubicBezTo>
                  <a:pt x="31" y="26"/>
                  <a:pt x="28" y="29"/>
                  <a:pt x="24" y="29"/>
                </a:cubicBezTo>
                <a:cubicBezTo>
                  <a:pt x="20" y="29"/>
                  <a:pt x="17" y="26"/>
                  <a:pt x="17" y="22"/>
                </a:cubicBezTo>
                <a:cubicBezTo>
                  <a:pt x="17" y="18"/>
                  <a:pt x="20" y="15"/>
                  <a:pt x="24" y="15"/>
                </a:cubicBezTo>
                <a:close/>
                <a:moveTo>
                  <a:pt x="49" y="15"/>
                </a:moveTo>
                <a:cubicBezTo>
                  <a:pt x="53" y="15"/>
                  <a:pt x="56" y="18"/>
                  <a:pt x="56" y="22"/>
                </a:cubicBezTo>
                <a:cubicBezTo>
                  <a:pt x="56" y="26"/>
                  <a:pt x="53" y="29"/>
                  <a:pt x="49" y="29"/>
                </a:cubicBezTo>
                <a:cubicBezTo>
                  <a:pt x="45" y="29"/>
                  <a:pt x="42" y="26"/>
                  <a:pt x="42" y="22"/>
                </a:cubicBezTo>
                <a:cubicBezTo>
                  <a:pt x="42" y="18"/>
                  <a:pt x="45" y="15"/>
                  <a:pt x="49" y="15"/>
                </a:cubicBezTo>
                <a:close/>
                <a:moveTo>
                  <a:pt x="74" y="15"/>
                </a:moveTo>
                <a:cubicBezTo>
                  <a:pt x="78" y="15"/>
                  <a:pt x="81" y="18"/>
                  <a:pt x="81" y="22"/>
                </a:cubicBezTo>
                <a:cubicBezTo>
                  <a:pt x="81" y="26"/>
                  <a:pt x="78" y="29"/>
                  <a:pt x="74" y="29"/>
                </a:cubicBezTo>
                <a:cubicBezTo>
                  <a:pt x="70" y="29"/>
                  <a:pt x="66" y="26"/>
                  <a:pt x="66" y="22"/>
                </a:cubicBezTo>
                <a:cubicBezTo>
                  <a:pt x="66" y="18"/>
                  <a:pt x="70" y="15"/>
                  <a:pt x="74" y="15"/>
                </a:cubicBezTo>
                <a:close/>
                <a:moveTo>
                  <a:pt x="202" y="0"/>
                </a:moveTo>
                <a:cubicBezTo>
                  <a:pt x="16" y="0"/>
                  <a:pt x="16" y="0"/>
                  <a:pt x="16" y="0"/>
                </a:cubicBezTo>
                <a:cubicBezTo>
                  <a:pt x="7" y="0"/>
                  <a:pt x="0" y="7"/>
                  <a:pt x="0" y="16"/>
                </a:cubicBezTo>
                <a:cubicBezTo>
                  <a:pt x="0" y="163"/>
                  <a:pt x="0" y="163"/>
                  <a:pt x="0" y="163"/>
                </a:cubicBezTo>
                <a:cubicBezTo>
                  <a:pt x="0" y="171"/>
                  <a:pt x="7" y="178"/>
                  <a:pt x="16" y="178"/>
                </a:cubicBezTo>
                <a:cubicBezTo>
                  <a:pt x="202" y="178"/>
                  <a:pt x="202" y="178"/>
                  <a:pt x="202" y="178"/>
                </a:cubicBezTo>
                <a:cubicBezTo>
                  <a:pt x="210" y="178"/>
                  <a:pt x="217" y="171"/>
                  <a:pt x="217" y="163"/>
                </a:cubicBezTo>
                <a:cubicBezTo>
                  <a:pt x="217" y="16"/>
                  <a:pt x="217" y="16"/>
                  <a:pt x="217" y="16"/>
                </a:cubicBezTo>
                <a:cubicBezTo>
                  <a:pt x="217" y="7"/>
                  <a:pt x="210" y="0"/>
                  <a:pt x="202" y="0"/>
                </a:cubicBez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ea typeface="+mn-ea"/>
              <a:cs typeface="+mn-cs"/>
            </a:endParaRPr>
          </a:p>
        </p:txBody>
      </p:sp>
      <p:sp>
        <p:nvSpPr>
          <p:cNvPr id="149" name="Freeform 184">
            <a:extLst>
              <a:ext uri="{FF2B5EF4-FFF2-40B4-BE49-F238E27FC236}">
                <a16:creationId xmlns:a16="http://schemas.microsoft.com/office/drawing/2014/main" id="{E006F954-D5C5-4E8F-9F60-21A82B7EBC24}"/>
              </a:ext>
            </a:extLst>
          </p:cNvPr>
          <p:cNvSpPr>
            <a:spLocks/>
          </p:cNvSpPr>
          <p:nvPr/>
        </p:nvSpPr>
        <p:spPr bwMode="auto">
          <a:xfrm>
            <a:off x="1368961" y="5959394"/>
            <a:ext cx="74138" cy="99500"/>
          </a:xfrm>
          <a:custGeom>
            <a:avLst/>
            <a:gdLst>
              <a:gd name="T0" fmla="*/ 45 w 112"/>
              <a:gd name="T1" fmla="*/ 101 h 174"/>
              <a:gd name="T2" fmla="*/ 85 w 112"/>
              <a:gd name="T3" fmla="*/ 174 h 174"/>
              <a:gd name="T4" fmla="*/ 104 w 112"/>
              <a:gd name="T5" fmla="*/ 164 h 174"/>
              <a:gd name="T6" fmla="*/ 63 w 112"/>
              <a:gd name="T7" fmla="*/ 91 h 174"/>
              <a:gd name="T8" fmla="*/ 112 w 112"/>
              <a:gd name="T9" fmla="*/ 83 h 174"/>
              <a:gd name="T10" fmla="*/ 0 w 112"/>
              <a:gd name="T11" fmla="*/ 0 h 174"/>
              <a:gd name="T12" fmla="*/ 13 w 112"/>
              <a:gd name="T13" fmla="*/ 140 h 174"/>
              <a:gd name="T14" fmla="*/ 45 w 112"/>
              <a:gd name="T15" fmla="*/ 101 h 174"/>
              <a:gd name="T16" fmla="*/ 45 w 112"/>
              <a:gd name="T17" fmla="*/ 10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174">
                <a:moveTo>
                  <a:pt x="45" y="101"/>
                </a:moveTo>
                <a:lnTo>
                  <a:pt x="85" y="174"/>
                </a:lnTo>
                <a:lnTo>
                  <a:pt x="104" y="164"/>
                </a:lnTo>
                <a:lnTo>
                  <a:pt x="63" y="91"/>
                </a:lnTo>
                <a:lnTo>
                  <a:pt x="112" y="83"/>
                </a:lnTo>
                <a:lnTo>
                  <a:pt x="0" y="0"/>
                </a:lnTo>
                <a:lnTo>
                  <a:pt x="13" y="140"/>
                </a:lnTo>
                <a:lnTo>
                  <a:pt x="45" y="101"/>
                </a:lnTo>
                <a:lnTo>
                  <a:pt x="45" y="101"/>
                </a:ln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ea typeface="+mn-ea"/>
              <a:cs typeface="+mn-cs"/>
            </a:endParaRPr>
          </a:p>
        </p:txBody>
      </p:sp>
      <p:sp>
        <p:nvSpPr>
          <p:cNvPr id="150" name="Rounded Rectangle 203">
            <a:extLst>
              <a:ext uri="{FF2B5EF4-FFF2-40B4-BE49-F238E27FC236}">
                <a16:creationId xmlns:a16="http://schemas.microsoft.com/office/drawing/2014/main" id="{E80888A3-499B-407E-9128-BCBF6AD80C5E}"/>
              </a:ext>
            </a:extLst>
          </p:cNvPr>
          <p:cNvSpPr/>
          <p:nvPr/>
        </p:nvSpPr>
        <p:spPr>
          <a:xfrm>
            <a:off x="1399339" y="3240033"/>
            <a:ext cx="6597590" cy="375822"/>
          </a:xfrm>
          <a:prstGeom prst="roundRect">
            <a:avLst>
              <a:gd name="adj" fmla="val 9525"/>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a:t>Section 4: Data Access &amp; Storage</a:t>
            </a:r>
          </a:p>
        </p:txBody>
      </p:sp>
      <p:sp>
        <p:nvSpPr>
          <p:cNvPr id="152" name="Oval 151">
            <a:extLst>
              <a:ext uri="{FF2B5EF4-FFF2-40B4-BE49-F238E27FC236}">
                <a16:creationId xmlns:a16="http://schemas.microsoft.com/office/drawing/2014/main" id="{0AE92F59-561B-414A-94C5-BB0649AC198C}"/>
              </a:ext>
            </a:extLst>
          </p:cNvPr>
          <p:cNvSpPr/>
          <p:nvPr/>
        </p:nvSpPr>
        <p:spPr>
          <a:xfrm>
            <a:off x="1224188" y="3227994"/>
            <a:ext cx="410539" cy="407411"/>
          </a:xfrm>
          <a:prstGeom prst="ellipse">
            <a:avLst/>
          </a:prstGeom>
          <a:solidFill>
            <a:srgbClr val="DCDDDE"/>
          </a:solidFill>
          <a:ln>
            <a:solidFill>
              <a:srgbClr val="D6DCE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153" name="Freeform 33">
            <a:extLst>
              <a:ext uri="{FF2B5EF4-FFF2-40B4-BE49-F238E27FC236}">
                <a16:creationId xmlns:a16="http://schemas.microsoft.com/office/drawing/2014/main" id="{11ED0502-8A21-4054-BAD3-5FE28ADF5240}"/>
              </a:ext>
            </a:extLst>
          </p:cNvPr>
          <p:cNvSpPr>
            <a:spLocks/>
          </p:cNvSpPr>
          <p:nvPr/>
        </p:nvSpPr>
        <p:spPr bwMode="auto">
          <a:xfrm>
            <a:off x="1363749" y="3519965"/>
            <a:ext cx="175218" cy="96666"/>
          </a:xfrm>
          <a:custGeom>
            <a:avLst/>
            <a:gdLst>
              <a:gd name="T0" fmla="*/ 106 w 108"/>
              <a:gd name="T1" fmla="*/ 8 h 63"/>
              <a:gd name="T2" fmla="*/ 96 w 108"/>
              <a:gd name="T3" fmla="*/ 1 h 63"/>
              <a:gd name="T4" fmla="*/ 93 w 108"/>
              <a:gd name="T5" fmla="*/ 0 h 63"/>
              <a:gd name="T6" fmla="*/ 90 w 108"/>
              <a:gd name="T7" fmla="*/ 1 h 63"/>
              <a:gd name="T8" fmla="*/ 90 w 108"/>
              <a:gd name="T9" fmla="*/ 2 h 63"/>
              <a:gd name="T10" fmla="*/ 89 w 108"/>
              <a:gd name="T11" fmla="*/ 3 h 63"/>
              <a:gd name="T12" fmla="*/ 87 w 108"/>
              <a:gd name="T13" fmla="*/ 5 h 63"/>
              <a:gd name="T14" fmla="*/ 87 w 108"/>
              <a:gd name="T15" fmla="*/ 5 h 63"/>
              <a:gd name="T16" fmla="*/ 86 w 108"/>
              <a:gd name="T17" fmla="*/ 6 h 63"/>
              <a:gd name="T18" fmla="*/ 85 w 108"/>
              <a:gd name="T19" fmla="*/ 8 h 63"/>
              <a:gd name="T20" fmla="*/ 83 w 108"/>
              <a:gd name="T21" fmla="*/ 9 h 63"/>
              <a:gd name="T22" fmla="*/ 74 w 108"/>
              <a:gd name="T23" fmla="*/ 16 h 63"/>
              <a:gd name="T24" fmla="*/ 62 w 108"/>
              <a:gd name="T25" fmla="*/ 22 h 63"/>
              <a:gd name="T26" fmla="*/ 50 w 108"/>
              <a:gd name="T27" fmla="*/ 26 h 63"/>
              <a:gd name="T28" fmla="*/ 38 w 108"/>
              <a:gd name="T29" fmla="*/ 26 h 63"/>
              <a:gd name="T30" fmla="*/ 38 w 108"/>
              <a:gd name="T31" fmla="*/ 26 h 63"/>
              <a:gd name="T32" fmla="*/ 38 w 108"/>
              <a:gd name="T33" fmla="*/ 15 h 63"/>
              <a:gd name="T34" fmla="*/ 37 w 108"/>
              <a:gd name="T35" fmla="*/ 12 h 63"/>
              <a:gd name="T36" fmla="*/ 35 w 108"/>
              <a:gd name="T37" fmla="*/ 12 h 63"/>
              <a:gd name="T38" fmla="*/ 34 w 108"/>
              <a:gd name="T39" fmla="*/ 13 h 63"/>
              <a:gd name="T40" fmla="*/ 31 w 108"/>
              <a:gd name="T41" fmla="*/ 15 h 63"/>
              <a:gd name="T42" fmla="*/ 21 w 108"/>
              <a:gd name="T43" fmla="*/ 21 h 63"/>
              <a:gd name="T44" fmla="*/ 9 w 108"/>
              <a:gd name="T45" fmla="*/ 24 h 63"/>
              <a:gd name="T46" fmla="*/ 5 w 108"/>
              <a:gd name="T47" fmla="*/ 25 h 63"/>
              <a:gd name="T48" fmla="*/ 4 w 108"/>
              <a:gd name="T49" fmla="*/ 25 h 63"/>
              <a:gd name="T50" fmla="*/ 4 w 108"/>
              <a:gd name="T51" fmla="*/ 25 h 63"/>
              <a:gd name="T52" fmla="*/ 1 w 108"/>
              <a:gd name="T53" fmla="*/ 30 h 63"/>
              <a:gd name="T54" fmla="*/ 1 w 108"/>
              <a:gd name="T55" fmla="*/ 31 h 63"/>
              <a:gd name="T56" fmla="*/ 2 w 108"/>
              <a:gd name="T57" fmla="*/ 32 h 63"/>
              <a:gd name="T58" fmla="*/ 4 w 108"/>
              <a:gd name="T59" fmla="*/ 36 h 63"/>
              <a:gd name="T60" fmla="*/ 13 w 108"/>
              <a:gd name="T61" fmla="*/ 47 h 63"/>
              <a:gd name="T62" fmla="*/ 25 w 108"/>
              <a:gd name="T63" fmla="*/ 58 h 63"/>
              <a:gd name="T64" fmla="*/ 30 w 108"/>
              <a:gd name="T65" fmla="*/ 61 h 63"/>
              <a:gd name="T66" fmla="*/ 32 w 108"/>
              <a:gd name="T67" fmla="*/ 62 h 63"/>
              <a:gd name="T68" fmla="*/ 35 w 108"/>
              <a:gd name="T69" fmla="*/ 62 h 63"/>
              <a:gd name="T70" fmla="*/ 37 w 108"/>
              <a:gd name="T71" fmla="*/ 59 h 63"/>
              <a:gd name="T72" fmla="*/ 37 w 108"/>
              <a:gd name="T73" fmla="*/ 48 h 63"/>
              <a:gd name="T74" fmla="*/ 38 w 108"/>
              <a:gd name="T75" fmla="*/ 48 h 63"/>
              <a:gd name="T76" fmla="*/ 53 w 108"/>
              <a:gd name="T77" fmla="*/ 47 h 63"/>
              <a:gd name="T78" fmla="*/ 70 w 108"/>
              <a:gd name="T79" fmla="*/ 42 h 63"/>
              <a:gd name="T80" fmla="*/ 85 w 108"/>
              <a:gd name="T81" fmla="*/ 34 h 63"/>
              <a:gd name="T82" fmla="*/ 97 w 108"/>
              <a:gd name="T83" fmla="*/ 25 h 63"/>
              <a:gd name="T84" fmla="*/ 100 w 108"/>
              <a:gd name="T85" fmla="*/ 23 h 63"/>
              <a:gd name="T86" fmla="*/ 102 w 108"/>
              <a:gd name="T87" fmla="*/ 21 h 63"/>
              <a:gd name="T88" fmla="*/ 103 w 108"/>
              <a:gd name="T89" fmla="*/ 20 h 63"/>
              <a:gd name="T90" fmla="*/ 104 w 108"/>
              <a:gd name="T91" fmla="*/ 19 h 63"/>
              <a:gd name="T92" fmla="*/ 105 w 108"/>
              <a:gd name="T93" fmla="*/ 17 h 63"/>
              <a:gd name="T94" fmla="*/ 107 w 108"/>
              <a:gd name="T95" fmla="*/ 15 h 63"/>
              <a:gd name="T96" fmla="*/ 107 w 108"/>
              <a:gd name="T97" fmla="*/ 14 h 63"/>
              <a:gd name="T98" fmla="*/ 108 w 108"/>
              <a:gd name="T99" fmla="*/ 10 h 63"/>
              <a:gd name="T100" fmla="*/ 106 w 108"/>
              <a:gd name="T101" fmla="*/ 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8" h="63">
                <a:moveTo>
                  <a:pt x="106" y="8"/>
                </a:moveTo>
                <a:cubicBezTo>
                  <a:pt x="96" y="1"/>
                  <a:pt x="96" y="1"/>
                  <a:pt x="96" y="1"/>
                </a:cubicBezTo>
                <a:cubicBezTo>
                  <a:pt x="95" y="0"/>
                  <a:pt x="94" y="0"/>
                  <a:pt x="93" y="0"/>
                </a:cubicBezTo>
                <a:cubicBezTo>
                  <a:pt x="92" y="0"/>
                  <a:pt x="91" y="0"/>
                  <a:pt x="90" y="1"/>
                </a:cubicBezTo>
                <a:cubicBezTo>
                  <a:pt x="90" y="1"/>
                  <a:pt x="90" y="1"/>
                  <a:pt x="90" y="2"/>
                </a:cubicBezTo>
                <a:cubicBezTo>
                  <a:pt x="90" y="2"/>
                  <a:pt x="89" y="3"/>
                  <a:pt x="89" y="3"/>
                </a:cubicBezTo>
                <a:cubicBezTo>
                  <a:pt x="88" y="4"/>
                  <a:pt x="88" y="4"/>
                  <a:pt x="87" y="5"/>
                </a:cubicBezTo>
                <a:cubicBezTo>
                  <a:pt x="87" y="5"/>
                  <a:pt x="87" y="5"/>
                  <a:pt x="87" y="5"/>
                </a:cubicBezTo>
                <a:cubicBezTo>
                  <a:pt x="87" y="5"/>
                  <a:pt x="86" y="6"/>
                  <a:pt x="86" y="6"/>
                </a:cubicBezTo>
                <a:cubicBezTo>
                  <a:pt x="86" y="6"/>
                  <a:pt x="85" y="7"/>
                  <a:pt x="85" y="8"/>
                </a:cubicBezTo>
                <a:cubicBezTo>
                  <a:pt x="84" y="8"/>
                  <a:pt x="84" y="9"/>
                  <a:pt x="83" y="9"/>
                </a:cubicBezTo>
                <a:cubicBezTo>
                  <a:pt x="80" y="11"/>
                  <a:pt x="77" y="14"/>
                  <a:pt x="74" y="16"/>
                </a:cubicBezTo>
                <a:cubicBezTo>
                  <a:pt x="70" y="18"/>
                  <a:pt x="66" y="21"/>
                  <a:pt x="62" y="22"/>
                </a:cubicBezTo>
                <a:cubicBezTo>
                  <a:pt x="58" y="24"/>
                  <a:pt x="54" y="25"/>
                  <a:pt x="50" y="26"/>
                </a:cubicBezTo>
                <a:cubicBezTo>
                  <a:pt x="45" y="26"/>
                  <a:pt x="42" y="26"/>
                  <a:pt x="38" y="26"/>
                </a:cubicBezTo>
                <a:cubicBezTo>
                  <a:pt x="38" y="26"/>
                  <a:pt x="38" y="26"/>
                  <a:pt x="38" y="26"/>
                </a:cubicBezTo>
                <a:cubicBezTo>
                  <a:pt x="38" y="15"/>
                  <a:pt x="38" y="15"/>
                  <a:pt x="38" y="15"/>
                </a:cubicBezTo>
                <a:cubicBezTo>
                  <a:pt x="38" y="14"/>
                  <a:pt x="37" y="13"/>
                  <a:pt x="37" y="12"/>
                </a:cubicBezTo>
                <a:cubicBezTo>
                  <a:pt x="36" y="12"/>
                  <a:pt x="36" y="11"/>
                  <a:pt x="35" y="12"/>
                </a:cubicBezTo>
                <a:cubicBezTo>
                  <a:pt x="35" y="12"/>
                  <a:pt x="35" y="12"/>
                  <a:pt x="34" y="13"/>
                </a:cubicBezTo>
                <a:cubicBezTo>
                  <a:pt x="33" y="13"/>
                  <a:pt x="33" y="14"/>
                  <a:pt x="31" y="15"/>
                </a:cubicBezTo>
                <a:cubicBezTo>
                  <a:pt x="29" y="17"/>
                  <a:pt x="25" y="19"/>
                  <a:pt x="21" y="21"/>
                </a:cubicBezTo>
                <a:cubicBezTo>
                  <a:pt x="17" y="22"/>
                  <a:pt x="13" y="24"/>
                  <a:pt x="9" y="24"/>
                </a:cubicBezTo>
                <a:cubicBezTo>
                  <a:pt x="8" y="25"/>
                  <a:pt x="6" y="25"/>
                  <a:pt x="5" y="25"/>
                </a:cubicBezTo>
                <a:cubicBezTo>
                  <a:pt x="5" y="25"/>
                  <a:pt x="4" y="25"/>
                  <a:pt x="4" y="25"/>
                </a:cubicBezTo>
                <a:cubicBezTo>
                  <a:pt x="4" y="25"/>
                  <a:pt x="4" y="25"/>
                  <a:pt x="4" y="25"/>
                </a:cubicBezTo>
                <a:cubicBezTo>
                  <a:pt x="2" y="26"/>
                  <a:pt x="0" y="28"/>
                  <a:pt x="1" y="30"/>
                </a:cubicBezTo>
                <a:cubicBezTo>
                  <a:pt x="1" y="30"/>
                  <a:pt x="1" y="30"/>
                  <a:pt x="1" y="31"/>
                </a:cubicBezTo>
                <a:cubicBezTo>
                  <a:pt x="1" y="31"/>
                  <a:pt x="1" y="31"/>
                  <a:pt x="2" y="32"/>
                </a:cubicBezTo>
                <a:cubicBezTo>
                  <a:pt x="2" y="33"/>
                  <a:pt x="3" y="34"/>
                  <a:pt x="4" y="36"/>
                </a:cubicBezTo>
                <a:cubicBezTo>
                  <a:pt x="6" y="39"/>
                  <a:pt x="9" y="43"/>
                  <a:pt x="13" y="47"/>
                </a:cubicBezTo>
                <a:cubicBezTo>
                  <a:pt x="17" y="51"/>
                  <a:pt x="22" y="55"/>
                  <a:pt x="25" y="58"/>
                </a:cubicBezTo>
                <a:cubicBezTo>
                  <a:pt x="27" y="59"/>
                  <a:pt x="29" y="60"/>
                  <a:pt x="30" y="61"/>
                </a:cubicBezTo>
                <a:cubicBezTo>
                  <a:pt x="31" y="62"/>
                  <a:pt x="32" y="62"/>
                  <a:pt x="32" y="62"/>
                </a:cubicBezTo>
                <a:cubicBezTo>
                  <a:pt x="33" y="63"/>
                  <a:pt x="34" y="63"/>
                  <a:pt x="35" y="62"/>
                </a:cubicBezTo>
                <a:cubicBezTo>
                  <a:pt x="36" y="62"/>
                  <a:pt x="37" y="61"/>
                  <a:pt x="37" y="59"/>
                </a:cubicBezTo>
                <a:cubicBezTo>
                  <a:pt x="37" y="48"/>
                  <a:pt x="37" y="48"/>
                  <a:pt x="37" y="48"/>
                </a:cubicBezTo>
                <a:cubicBezTo>
                  <a:pt x="37" y="48"/>
                  <a:pt x="38" y="48"/>
                  <a:pt x="38" y="48"/>
                </a:cubicBezTo>
                <a:cubicBezTo>
                  <a:pt x="42" y="48"/>
                  <a:pt x="48" y="48"/>
                  <a:pt x="53" y="47"/>
                </a:cubicBezTo>
                <a:cubicBezTo>
                  <a:pt x="59" y="46"/>
                  <a:pt x="64" y="44"/>
                  <a:pt x="70" y="42"/>
                </a:cubicBezTo>
                <a:cubicBezTo>
                  <a:pt x="75" y="40"/>
                  <a:pt x="81" y="37"/>
                  <a:pt x="85" y="34"/>
                </a:cubicBezTo>
                <a:cubicBezTo>
                  <a:pt x="90" y="31"/>
                  <a:pt x="94" y="28"/>
                  <a:pt x="97" y="25"/>
                </a:cubicBezTo>
                <a:cubicBezTo>
                  <a:pt x="98" y="24"/>
                  <a:pt x="99" y="23"/>
                  <a:pt x="100" y="23"/>
                </a:cubicBezTo>
                <a:cubicBezTo>
                  <a:pt x="101" y="22"/>
                  <a:pt x="101" y="21"/>
                  <a:pt x="102" y="21"/>
                </a:cubicBezTo>
                <a:cubicBezTo>
                  <a:pt x="102" y="20"/>
                  <a:pt x="102" y="20"/>
                  <a:pt x="103" y="20"/>
                </a:cubicBezTo>
                <a:cubicBezTo>
                  <a:pt x="103" y="19"/>
                  <a:pt x="103" y="19"/>
                  <a:pt x="104" y="19"/>
                </a:cubicBezTo>
                <a:cubicBezTo>
                  <a:pt x="104" y="18"/>
                  <a:pt x="104" y="18"/>
                  <a:pt x="105" y="17"/>
                </a:cubicBezTo>
                <a:cubicBezTo>
                  <a:pt x="106" y="16"/>
                  <a:pt x="106" y="15"/>
                  <a:pt x="107" y="15"/>
                </a:cubicBezTo>
                <a:cubicBezTo>
                  <a:pt x="107" y="14"/>
                  <a:pt x="107" y="14"/>
                  <a:pt x="107" y="14"/>
                </a:cubicBezTo>
                <a:cubicBezTo>
                  <a:pt x="108" y="13"/>
                  <a:pt x="108" y="12"/>
                  <a:pt x="108" y="10"/>
                </a:cubicBezTo>
                <a:cubicBezTo>
                  <a:pt x="108" y="9"/>
                  <a:pt x="107" y="8"/>
                  <a:pt x="106" y="8"/>
                </a:cubicBez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ea typeface="+mn-ea"/>
              <a:cs typeface="+mn-cs"/>
            </a:endParaRPr>
          </a:p>
        </p:txBody>
      </p:sp>
      <p:sp>
        <p:nvSpPr>
          <p:cNvPr id="154" name="Freeform 34">
            <a:extLst>
              <a:ext uri="{FF2B5EF4-FFF2-40B4-BE49-F238E27FC236}">
                <a16:creationId xmlns:a16="http://schemas.microsoft.com/office/drawing/2014/main" id="{735CF6B3-5360-4842-9BA9-856ED7B29C7E}"/>
              </a:ext>
            </a:extLst>
          </p:cNvPr>
          <p:cNvSpPr>
            <a:spLocks/>
          </p:cNvSpPr>
          <p:nvPr/>
        </p:nvSpPr>
        <p:spPr bwMode="auto">
          <a:xfrm>
            <a:off x="1286407" y="3330621"/>
            <a:ext cx="80765" cy="159595"/>
          </a:xfrm>
          <a:custGeom>
            <a:avLst/>
            <a:gdLst>
              <a:gd name="T0" fmla="*/ 47 w 50"/>
              <a:gd name="T1" fmla="*/ 11 h 104"/>
              <a:gd name="T2" fmla="*/ 49 w 50"/>
              <a:gd name="T3" fmla="*/ 7 h 104"/>
              <a:gd name="T4" fmla="*/ 49 w 50"/>
              <a:gd name="T5" fmla="*/ 6 h 104"/>
              <a:gd name="T6" fmla="*/ 49 w 50"/>
              <a:gd name="T7" fmla="*/ 5 h 104"/>
              <a:gd name="T8" fmla="*/ 47 w 50"/>
              <a:gd name="T9" fmla="*/ 0 h 104"/>
              <a:gd name="T10" fmla="*/ 46 w 50"/>
              <a:gd name="T11" fmla="*/ 0 h 104"/>
              <a:gd name="T12" fmla="*/ 45 w 50"/>
              <a:gd name="T13" fmla="*/ 0 h 104"/>
              <a:gd name="T14" fmla="*/ 40 w 50"/>
              <a:gd name="T15" fmla="*/ 0 h 104"/>
              <a:gd name="T16" fmla="*/ 25 w 50"/>
              <a:gd name="T17" fmla="*/ 3 h 104"/>
              <a:gd name="T18" fmla="*/ 17 w 50"/>
              <a:gd name="T19" fmla="*/ 5 h 104"/>
              <a:gd name="T20" fmla="*/ 10 w 50"/>
              <a:gd name="T21" fmla="*/ 8 h 104"/>
              <a:gd name="T22" fmla="*/ 6 w 50"/>
              <a:gd name="T23" fmla="*/ 10 h 104"/>
              <a:gd name="T24" fmla="*/ 4 w 50"/>
              <a:gd name="T25" fmla="*/ 11 h 104"/>
              <a:gd name="T26" fmla="*/ 3 w 50"/>
              <a:gd name="T27" fmla="*/ 17 h 104"/>
              <a:gd name="T28" fmla="*/ 13 w 50"/>
              <a:gd name="T29" fmla="*/ 23 h 104"/>
              <a:gd name="T30" fmla="*/ 13 w 50"/>
              <a:gd name="T31" fmla="*/ 24 h 104"/>
              <a:gd name="T32" fmla="*/ 6 w 50"/>
              <a:gd name="T33" fmla="*/ 37 h 104"/>
              <a:gd name="T34" fmla="*/ 2 w 50"/>
              <a:gd name="T35" fmla="*/ 54 h 104"/>
              <a:gd name="T36" fmla="*/ 1 w 50"/>
              <a:gd name="T37" fmla="*/ 72 h 104"/>
              <a:gd name="T38" fmla="*/ 3 w 50"/>
              <a:gd name="T39" fmla="*/ 87 h 104"/>
              <a:gd name="T40" fmla="*/ 6 w 50"/>
              <a:gd name="T41" fmla="*/ 97 h 104"/>
              <a:gd name="T42" fmla="*/ 7 w 50"/>
              <a:gd name="T43" fmla="*/ 101 h 104"/>
              <a:gd name="T44" fmla="*/ 13 w 50"/>
              <a:gd name="T45" fmla="*/ 103 h 104"/>
              <a:gd name="T46" fmla="*/ 24 w 50"/>
              <a:gd name="T47" fmla="*/ 98 h 104"/>
              <a:gd name="T48" fmla="*/ 27 w 50"/>
              <a:gd name="T49" fmla="*/ 93 h 104"/>
              <a:gd name="T50" fmla="*/ 26 w 50"/>
              <a:gd name="T51" fmla="*/ 90 h 104"/>
              <a:gd name="T52" fmla="*/ 24 w 50"/>
              <a:gd name="T53" fmla="*/ 82 h 104"/>
              <a:gd name="T54" fmla="*/ 22 w 50"/>
              <a:gd name="T55" fmla="*/ 71 h 104"/>
              <a:gd name="T56" fmla="*/ 23 w 50"/>
              <a:gd name="T57" fmla="*/ 57 h 104"/>
              <a:gd name="T58" fmla="*/ 26 w 50"/>
              <a:gd name="T59" fmla="*/ 45 h 104"/>
              <a:gd name="T60" fmla="*/ 31 w 50"/>
              <a:gd name="T61" fmla="*/ 34 h 104"/>
              <a:gd name="T62" fmla="*/ 31 w 50"/>
              <a:gd name="T63" fmla="*/ 34 h 104"/>
              <a:gd name="T64" fmla="*/ 41 w 50"/>
              <a:gd name="T65" fmla="*/ 40 h 104"/>
              <a:gd name="T66" fmla="*/ 44 w 50"/>
              <a:gd name="T67" fmla="*/ 41 h 104"/>
              <a:gd name="T68" fmla="*/ 45 w 50"/>
              <a:gd name="T69" fmla="*/ 39 h 104"/>
              <a:gd name="T70" fmla="*/ 45 w 50"/>
              <a:gd name="T71" fmla="*/ 38 h 104"/>
              <a:gd name="T72" fmla="*/ 44 w 50"/>
              <a:gd name="T73" fmla="*/ 34 h 104"/>
              <a:gd name="T74" fmla="*/ 44 w 50"/>
              <a:gd name="T75" fmla="*/ 29 h 104"/>
              <a:gd name="T76" fmla="*/ 45 w 50"/>
              <a:gd name="T77" fmla="*/ 23 h 104"/>
              <a:gd name="T78" fmla="*/ 47 w 50"/>
              <a:gd name="T79" fmla="*/ 1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0" h="104">
                <a:moveTo>
                  <a:pt x="47" y="11"/>
                </a:moveTo>
                <a:cubicBezTo>
                  <a:pt x="48" y="9"/>
                  <a:pt x="48" y="8"/>
                  <a:pt x="49" y="7"/>
                </a:cubicBezTo>
                <a:cubicBezTo>
                  <a:pt x="49" y="6"/>
                  <a:pt x="49" y="6"/>
                  <a:pt x="49" y="6"/>
                </a:cubicBezTo>
                <a:cubicBezTo>
                  <a:pt x="49" y="5"/>
                  <a:pt x="49" y="5"/>
                  <a:pt x="49" y="5"/>
                </a:cubicBezTo>
                <a:cubicBezTo>
                  <a:pt x="50" y="3"/>
                  <a:pt x="49" y="1"/>
                  <a:pt x="47" y="0"/>
                </a:cubicBezTo>
                <a:cubicBezTo>
                  <a:pt x="47" y="0"/>
                  <a:pt x="46" y="0"/>
                  <a:pt x="46" y="0"/>
                </a:cubicBezTo>
                <a:cubicBezTo>
                  <a:pt x="46" y="0"/>
                  <a:pt x="45" y="0"/>
                  <a:pt x="45" y="0"/>
                </a:cubicBezTo>
                <a:cubicBezTo>
                  <a:pt x="44" y="0"/>
                  <a:pt x="42" y="0"/>
                  <a:pt x="40" y="0"/>
                </a:cubicBezTo>
                <a:cubicBezTo>
                  <a:pt x="36" y="1"/>
                  <a:pt x="31" y="1"/>
                  <a:pt x="25" y="3"/>
                </a:cubicBezTo>
                <a:cubicBezTo>
                  <a:pt x="23" y="3"/>
                  <a:pt x="20" y="4"/>
                  <a:pt x="17" y="5"/>
                </a:cubicBezTo>
                <a:cubicBezTo>
                  <a:pt x="15" y="6"/>
                  <a:pt x="12" y="7"/>
                  <a:pt x="10" y="8"/>
                </a:cubicBezTo>
                <a:cubicBezTo>
                  <a:pt x="8" y="9"/>
                  <a:pt x="7" y="9"/>
                  <a:pt x="6" y="10"/>
                </a:cubicBezTo>
                <a:cubicBezTo>
                  <a:pt x="4" y="11"/>
                  <a:pt x="4" y="11"/>
                  <a:pt x="4" y="11"/>
                </a:cubicBezTo>
                <a:cubicBezTo>
                  <a:pt x="1" y="12"/>
                  <a:pt x="1" y="16"/>
                  <a:pt x="3" y="17"/>
                </a:cubicBezTo>
                <a:cubicBezTo>
                  <a:pt x="13" y="23"/>
                  <a:pt x="13" y="23"/>
                  <a:pt x="13" y="23"/>
                </a:cubicBezTo>
                <a:cubicBezTo>
                  <a:pt x="13" y="23"/>
                  <a:pt x="13" y="23"/>
                  <a:pt x="13" y="24"/>
                </a:cubicBezTo>
                <a:cubicBezTo>
                  <a:pt x="10" y="27"/>
                  <a:pt x="8" y="32"/>
                  <a:pt x="6" y="37"/>
                </a:cubicBezTo>
                <a:cubicBezTo>
                  <a:pt x="4" y="43"/>
                  <a:pt x="3" y="48"/>
                  <a:pt x="2" y="54"/>
                </a:cubicBezTo>
                <a:cubicBezTo>
                  <a:pt x="1" y="60"/>
                  <a:pt x="0" y="66"/>
                  <a:pt x="1" y="72"/>
                </a:cubicBezTo>
                <a:cubicBezTo>
                  <a:pt x="1" y="77"/>
                  <a:pt x="2" y="82"/>
                  <a:pt x="3" y="87"/>
                </a:cubicBezTo>
                <a:cubicBezTo>
                  <a:pt x="4" y="91"/>
                  <a:pt x="5" y="95"/>
                  <a:pt x="6" y="97"/>
                </a:cubicBezTo>
                <a:cubicBezTo>
                  <a:pt x="7" y="99"/>
                  <a:pt x="7" y="101"/>
                  <a:pt x="7" y="101"/>
                </a:cubicBezTo>
                <a:cubicBezTo>
                  <a:pt x="8" y="103"/>
                  <a:pt x="11" y="104"/>
                  <a:pt x="13" y="103"/>
                </a:cubicBezTo>
                <a:cubicBezTo>
                  <a:pt x="24" y="98"/>
                  <a:pt x="24" y="98"/>
                  <a:pt x="24" y="98"/>
                </a:cubicBezTo>
                <a:cubicBezTo>
                  <a:pt x="26" y="97"/>
                  <a:pt x="28" y="94"/>
                  <a:pt x="27" y="93"/>
                </a:cubicBezTo>
                <a:cubicBezTo>
                  <a:pt x="27" y="93"/>
                  <a:pt x="27" y="92"/>
                  <a:pt x="26" y="90"/>
                </a:cubicBezTo>
                <a:cubicBezTo>
                  <a:pt x="25" y="88"/>
                  <a:pt x="24" y="85"/>
                  <a:pt x="24" y="82"/>
                </a:cubicBezTo>
                <a:cubicBezTo>
                  <a:pt x="23" y="79"/>
                  <a:pt x="22" y="75"/>
                  <a:pt x="22" y="71"/>
                </a:cubicBezTo>
                <a:cubicBezTo>
                  <a:pt x="22" y="66"/>
                  <a:pt x="22" y="62"/>
                  <a:pt x="23" y="57"/>
                </a:cubicBezTo>
                <a:cubicBezTo>
                  <a:pt x="23" y="53"/>
                  <a:pt x="25" y="49"/>
                  <a:pt x="26" y="45"/>
                </a:cubicBezTo>
                <a:cubicBezTo>
                  <a:pt x="28" y="41"/>
                  <a:pt x="29" y="37"/>
                  <a:pt x="31" y="34"/>
                </a:cubicBezTo>
                <a:cubicBezTo>
                  <a:pt x="31" y="34"/>
                  <a:pt x="31" y="34"/>
                  <a:pt x="31" y="34"/>
                </a:cubicBezTo>
                <a:cubicBezTo>
                  <a:pt x="41" y="40"/>
                  <a:pt x="41" y="40"/>
                  <a:pt x="41" y="40"/>
                </a:cubicBezTo>
                <a:cubicBezTo>
                  <a:pt x="42" y="41"/>
                  <a:pt x="43" y="41"/>
                  <a:pt x="44" y="41"/>
                </a:cubicBezTo>
                <a:cubicBezTo>
                  <a:pt x="45" y="41"/>
                  <a:pt x="45" y="40"/>
                  <a:pt x="45" y="39"/>
                </a:cubicBezTo>
                <a:cubicBezTo>
                  <a:pt x="45" y="39"/>
                  <a:pt x="45" y="39"/>
                  <a:pt x="45" y="38"/>
                </a:cubicBezTo>
                <a:cubicBezTo>
                  <a:pt x="45" y="37"/>
                  <a:pt x="44" y="36"/>
                  <a:pt x="44" y="34"/>
                </a:cubicBezTo>
                <a:cubicBezTo>
                  <a:pt x="44" y="33"/>
                  <a:pt x="44" y="31"/>
                  <a:pt x="44" y="29"/>
                </a:cubicBezTo>
                <a:cubicBezTo>
                  <a:pt x="44" y="27"/>
                  <a:pt x="44" y="25"/>
                  <a:pt x="45" y="23"/>
                </a:cubicBezTo>
                <a:cubicBezTo>
                  <a:pt x="45" y="18"/>
                  <a:pt x="46" y="14"/>
                  <a:pt x="47" y="11"/>
                </a:cubicBez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ea typeface="+mn-ea"/>
              <a:cs typeface="+mn-cs"/>
            </a:endParaRPr>
          </a:p>
        </p:txBody>
      </p:sp>
      <p:sp>
        <p:nvSpPr>
          <p:cNvPr id="155" name="Freeform 35">
            <a:extLst>
              <a:ext uri="{FF2B5EF4-FFF2-40B4-BE49-F238E27FC236}">
                <a16:creationId xmlns:a16="http://schemas.microsoft.com/office/drawing/2014/main" id="{2C302213-51EF-49B8-857E-393BA30A7EE5}"/>
              </a:ext>
            </a:extLst>
          </p:cNvPr>
          <p:cNvSpPr>
            <a:spLocks/>
          </p:cNvSpPr>
          <p:nvPr/>
        </p:nvSpPr>
        <p:spPr bwMode="auto">
          <a:xfrm>
            <a:off x="1435616" y="3302725"/>
            <a:ext cx="138942" cy="132347"/>
          </a:xfrm>
          <a:custGeom>
            <a:avLst/>
            <a:gdLst>
              <a:gd name="T0" fmla="*/ 81 w 86"/>
              <a:gd name="T1" fmla="*/ 38 h 86"/>
              <a:gd name="T2" fmla="*/ 70 w 86"/>
              <a:gd name="T3" fmla="*/ 44 h 86"/>
              <a:gd name="T4" fmla="*/ 70 w 86"/>
              <a:gd name="T5" fmla="*/ 43 h 86"/>
              <a:gd name="T6" fmla="*/ 62 w 86"/>
              <a:gd name="T7" fmla="*/ 31 h 86"/>
              <a:gd name="T8" fmla="*/ 49 w 86"/>
              <a:gd name="T9" fmla="*/ 18 h 86"/>
              <a:gd name="T10" fmla="*/ 35 w 86"/>
              <a:gd name="T11" fmla="*/ 9 h 86"/>
              <a:gd name="T12" fmla="*/ 20 w 86"/>
              <a:gd name="T13" fmla="*/ 3 h 86"/>
              <a:gd name="T14" fmla="*/ 15 w 86"/>
              <a:gd name="T15" fmla="*/ 2 h 86"/>
              <a:gd name="T16" fmla="*/ 12 w 86"/>
              <a:gd name="T17" fmla="*/ 1 h 86"/>
              <a:gd name="T18" fmla="*/ 10 w 86"/>
              <a:gd name="T19" fmla="*/ 1 h 86"/>
              <a:gd name="T20" fmla="*/ 7 w 86"/>
              <a:gd name="T21" fmla="*/ 0 h 86"/>
              <a:gd name="T22" fmla="*/ 6 w 86"/>
              <a:gd name="T23" fmla="*/ 0 h 86"/>
              <a:gd name="T24" fmla="*/ 1 w 86"/>
              <a:gd name="T25" fmla="*/ 4 h 86"/>
              <a:gd name="T26" fmla="*/ 0 w 86"/>
              <a:gd name="T27" fmla="*/ 16 h 86"/>
              <a:gd name="T28" fmla="*/ 3 w 86"/>
              <a:gd name="T29" fmla="*/ 21 h 86"/>
              <a:gd name="T30" fmla="*/ 4 w 86"/>
              <a:gd name="T31" fmla="*/ 21 h 86"/>
              <a:gd name="T32" fmla="*/ 6 w 86"/>
              <a:gd name="T33" fmla="*/ 22 h 86"/>
              <a:gd name="T34" fmla="*/ 8 w 86"/>
              <a:gd name="T35" fmla="*/ 22 h 86"/>
              <a:gd name="T36" fmla="*/ 10 w 86"/>
              <a:gd name="T37" fmla="*/ 22 h 86"/>
              <a:gd name="T38" fmla="*/ 14 w 86"/>
              <a:gd name="T39" fmla="*/ 24 h 86"/>
              <a:gd name="T40" fmla="*/ 25 w 86"/>
              <a:gd name="T41" fmla="*/ 28 h 86"/>
              <a:gd name="T42" fmla="*/ 36 w 86"/>
              <a:gd name="T43" fmla="*/ 35 h 86"/>
              <a:gd name="T44" fmla="*/ 45 w 86"/>
              <a:gd name="T45" fmla="*/ 44 h 86"/>
              <a:gd name="T46" fmla="*/ 51 w 86"/>
              <a:gd name="T47" fmla="*/ 54 h 86"/>
              <a:gd name="T48" fmla="*/ 52 w 86"/>
              <a:gd name="T49" fmla="*/ 54 h 86"/>
              <a:gd name="T50" fmla="*/ 42 w 86"/>
              <a:gd name="T51" fmla="*/ 60 h 86"/>
              <a:gd name="T52" fmla="*/ 40 w 86"/>
              <a:gd name="T53" fmla="*/ 64 h 86"/>
              <a:gd name="T54" fmla="*/ 41 w 86"/>
              <a:gd name="T55" fmla="*/ 64 h 86"/>
              <a:gd name="T56" fmla="*/ 42 w 86"/>
              <a:gd name="T57" fmla="*/ 64 h 86"/>
              <a:gd name="T58" fmla="*/ 45 w 86"/>
              <a:gd name="T59" fmla="*/ 65 h 86"/>
              <a:gd name="T60" fmla="*/ 55 w 86"/>
              <a:gd name="T61" fmla="*/ 71 h 86"/>
              <a:gd name="T62" fmla="*/ 57 w 86"/>
              <a:gd name="T63" fmla="*/ 73 h 86"/>
              <a:gd name="T64" fmla="*/ 60 w 86"/>
              <a:gd name="T65" fmla="*/ 75 h 86"/>
              <a:gd name="T66" fmla="*/ 62 w 86"/>
              <a:gd name="T67" fmla="*/ 78 h 86"/>
              <a:gd name="T68" fmla="*/ 63 w 86"/>
              <a:gd name="T69" fmla="*/ 79 h 86"/>
              <a:gd name="T70" fmla="*/ 64 w 86"/>
              <a:gd name="T71" fmla="*/ 80 h 86"/>
              <a:gd name="T72" fmla="*/ 67 w 86"/>
              <a:gd name="T73" fmla="*/ 83 h 86"/>
              <a:gd name="T74" fmla="*/ 68 w 86"/>
              <a:gd name="T75" fmla="*/ 84 h 86"/>
              <a:gd name="T76" fmla="*/ 73 w 86"/>
              <a:gd name="T77" fmla="*/ 84 h 86"/>
              <a:gd name="T78" fmla="*/ 74 w 86"/>
              <a:gd name="T79" fmla="*/ 83 h 86"/>
              <a:gd name="T80" fmla="*/ 76 w 86"/>
              <a:gd name="T81" fmla="*/ 79 h 86"/>
              <a:gd name="T82" fmla="*/ 77 w 86"/>
              <a:gd name="T83" fmla="*/ 77 h 86"/>
              <a:gd name="T84" fmla="*/ 78 w 86"/>
              <a:gd name="T85" fmla="*/ 76 h 86"/>
              <a:gd name="T86" fmla="*/ 79 w 86"/>
              <a:gd name="T87" fmla="*/ 72 h 86"/>
              <a:gd name="T88" fmla="*/ 81 w 86"/>
              <a:gd name="T89" fmla="*/ 69 h 86"/>
              <a:gd name="T90" fmla="*/ 82 w 86"/>
              <a:gd name="T91" fmla="*/ 65 h 86"/>
              <a:gd name="T92" fmla="*/ 85 w 86"/>
              <a:gd name="T93" fmla="*/ 49 h 86"/>
              <a:gd name="T94" fmla="*/ 85 w 86"/>
              <a:gd name="T95" fmla="*/ 44 h 86"/>
              <a:gd name="T96" fmla="*/ 85 w 86"/>
              <a:gd name="T97" fmla="*/ 42 h 86"/>
              <a:gd name="T98" fmla="*/ 81 w 86"/>
              <a:gd name="T99" fmla="*/ 3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6" h="86">
                <a:moveTo>
                  <a:pt x="81" y="38"/>
                </a:moveTo>
                <a:cubicBezTo>
                  <a:pt x="70" y="44"/>
                  <a:pt x="70" y="44"/>
                  <a:pt x="70" y="44"/>
                </a:cubicBezTo>
                <a:cubicBezTo>
                  <a:pt x="70" y="44"/>
                  <a:pt x="70" y="44"/>
                  <a:pt x="70" y="43"/>
                </a:cubicBezTo>
                <a:cubicBezTo>
                  <a:pt x="68" y="39"/>
                  <a:pt x="65" y="35"/>
                  <a:pt x="62" y="31"/>
                </a:cubicBezTo>
                <a:cubicBezTo>
                  <a:pt x="58" y="26"/>
                  <a:pt x="54" y="22"/>
                  <a:pt x="49" y="18"/>
                </a:cubicBezTo>
                <a:cubicBezTo>
                  <a:pt x="44" y="15"/>
                  <a:pt x="39" y="12"/>
                  <a:pt x="35" y="9"/>
                </a:cubicBezTo>
                <a:cubicBezTo>
                  <a:pt x="30" y="6"/>
                  <a:pt x="25" y="4"/>
                  <a:pt x="20" y="3"/>
                </a:cubicBezTo>
                <a:cubicBezTo>
                  <a:pt x="18" y="3"/>
                  <a:pt x="16" y="2"/>
                  <a:pt x="15" y="2"/>
                </a:cubicBezTo>
                <a:cubicBezTo>
                  <a:pt x="14" y="1"/>
                  <a:pt x="13" y="1"/>
                  <a:pt x="12" y="1"/>
                </a:cubicBezTo>
                <a:cubicBezTo>
                  <a:pt x="11" y="1"/>
                  <a:pt x="11" y="1"/>
                  <a:pt x="10" y="1"/>
                </a:cubicBezTo>
                <a:cubicBezTo>
                  <a:pt x="9" y="0"/>
                  <a:pt x="8" y="0"/>
                  <a:pt x="7" y="0"/>
                </a:cubicBezTo>
                <a:cubicBezTo>
                  <a:pt x="6" y="0"/>
                  <a:pt x="6" y="0"/>
                  <a:pt x="6" y="0"/>
                </a:cubicBezTo>
                <a:cubicBezTo>
                  <a:pt x="3" y="0"/>
                  <a:pt x="1" y="2"/>
                  <a:pt x="1" y="4"/>
                </a:cubicBezTo>
                <a:cubicBezTo>
                  <a:pt x="0" y="16"/>
                  <a:pt x="0" y="16"/>
                  <a:pt x="0" y="16"/>
                </a:cubicBezTo>
                <a:cubicBezTo>
                  <a:pt x="0" y="19"/>
                  <a:pt x="1" y="21"/>
                  <a:pt x="3" y="21"/>
                </a:cubicBezTo>
                <a:cubicBezTo>
                  <a:pt x="3" y="21"/>
                  <a:pt x="3" y="21"/>
                  <a:pt x="4" y="21"/>
                </a:cubicBezTo>
                <a:cubicBezTo>
                  <a:pt x="5" y="21"/>
                  <a:pt x="5" y="22"/>
                  <a:pt x="6" y="22"/>
                </a:cubicBezTo>
                <a:cubicBezTo>
                  <a:pt x="7" y="22"/>
                  <a:pt x="7" y="22"/>
                  <a:pt x="8" y="22"/>
                </a:cubicBezTo>
                <a:cubicBezTo>
                  <a:pt x="8" y="22"/>
                  <a:pt x="9" y="22"/>
                  <a:pt x="10" y="22"/>
                </a:cubicBezTo>
                <a:cubicBezTo>
                  <a:pt x="11" y="23"/>
                  <a:pt x="12" y="23"/>
                  <a:pt x="14" y="24"/>
                </a:cubicBezTo>
                <a:cubicBezTo>
                  <a:pt x="17" y="25"/>
                  <a:pt x="21" y="26"/>
                  <a:pt x="25" y="28"/>
                </a:cubicBezTo>
                <a:cubicBezTo>
                  <a:pt x="28" y="30"/>
                  <a:pt x="32" y="32"/>
                  <a:pt x="36" y="35"/>
                </a:cubicBezTo>
                <a:cubicBezTo>
                  <a:pt x="39" y="38"/>
                  <a:pt x="42" y="41"/>
                  <a:pt x="45" y="44"/>
                </a:cubicBezTo>
                <a:cubicBezTo>
                  <a:pt x="48" y="48"/>
                  <a:pt x="50" y="51"/>
                  <a:pt x="51" y="54"/>
                </a:cubicBezTo>
                <a:cubicBezTo>
                  <a:pt x="52" y="54"/>
                  <a:pt x="52" y="54"/>
                  <a:pt x="52" y="54"/>
                </a:cubicBezTo>
                <a:cubicBezTo>
                  <a:pt x="42" y="60"/>
                  <a:pt x="42" y="60"/>
                  <a:pt x="42" y="60"/>
                </a:cubicBezTo>
                <a:cubicBezTo>
                  <a:pt x="39" y="61"/>
                  <a:pt x="39" y="63"/>
                  <a:pt x="40" y="64"/>
                </a:cubicBezTo>
                <a:cubicBezTo>
                  <a:pt x="40" y="64"/>
                  <a:pt x="41" y="64"/>
                  <a:pt x="41" y="64"/>
                </a:cubicBezTo>
                <a:cubicBezTo>
                  <a:pt x="41" y="64"/>
                  <a:pt x="41" y="64"/>
                  <a:pt x="42" y="64"/>
                </a:cubicBezTo>
                <a:cubicBezTo>
                  <a:pt x="42" y="64"/>
                  <a:pt x="44" y="65"/>
                  <a:pt x="45" y="65"/>
                </a:cubicBezTo>
                <a:cubicBezTo>
                  <a:pt x="48" y="67"/>
                  <a:pt x="51" y="69"/>
                  <a:pt x="55" y="71"/>
                </a:cubicBezTo>
                <a:cubicBezTo>
                  <a:pt x="56" y="72"/>
                  <a:pt x="57" y="73"/>
                  <a:pt x="57" y="73"/>
                </a:cubicBezTo>
                <a:cubicBezTo>
                  <a:pt x="58" y="74"/>
                  <a:pt x="59" y="75"/>
                  <a:pt x="60" y="75"/>
                </a:cubicBezTo>
                <a:cubicBezTo>
                  <a:pt x="61" y="76"/>
                  <a:pt x="61" y="77"/>
                  <a:pt x="62" y="78"/>
                </a:cubicBezTo>
                <a:cubicBezTo>
                  <a:pt x="62" y="78"/>
                  <a:pt x="63" y="78"/>
                  <a:pt x="63" y="79"/>
                </a:cubicBezTo>
                <a:cubicBezTo>
                  <a:pt x="63" y="79"/>
                  <a:pt x="64" y="79"/>
                  <a:pt x="64" y="80"/>
                </a:cubicBezTo>
                <a:cubicBezTo>
                  <a:pt x="65" y="81"/>
                  <a:pt x="66" y="82"/>
                  <a:pt x="67" y="83"/>
                </a:cubicBezTo>
                <a:cubicBezTo>
                  <a:pt x="67" y="84"/>
                  <a:pt x="68" y="84"/>
                  <a:pt x="68" y="84"/>
                </a:cubicBezTo>
                <a:cubicBezTo>
                  <a:pt x="69" y="86"/>
                  <a:pt x="72" y="86"/>
                  <a:pt x="73" y="84"/>
                </a:cubicBezTo>
                <a:cubicBezTo>
                  <a:pt x="73" y="84"/>
                  <a:pt x="74" y="84"/>
                  <a:pt x="74" y="83"/>
                </a:cubicBezTo>
                <a:cubicBezTo>
                  <a:pt x="75" y="82"/>
                  <a:pt x="75" y="80"/>
                  <a:pt x="76" y="79"/>
                </a:cubicBezTo>
                <a:cubicBezTo>
                  <a:pt x="77" y="78"/>
                  <a:pt x="77" y="78"/>
                  <a:pt x="77" y="77"/>
                </a:cubicBezTo>
                <a:cubicBezTo>
                  <a:pt x="77" y="77"/>
                  <a:pt x="78" y="76"/>
                  <a:pt x="78" y="76"/>
                </a:cubicBezTo>
                <a:cubicBezTo>
                  <a:pt x="78" y="75"/>
                  <a:pt x="79" y="74"/>
                  <a:pt x="79" y="72"/>
                </a:cubicBezTo>
                <a:cubicBezTo>
                  <a:pt x="80" y="71"/>
                  <a:pt x="80" y="70"/>
                  <a:pt x="81" y="69"/>
                </a:cubicBezTo>
                <a:cubicBezTo>
                  <a:pt x="81" y="67"/>
                  <a:pt x="82" y="66"/>
                  <a:pt x="82" y="65"/>
                </a:cubicBezTo>
                <a:cubicBezTo>
                  <a:pt x="84" y="60"/>
                  <a:pt x="85" y="54"/>
                  <a:pt x="85" y="49"/>
                </a:cubicBezTo>
                <a:cubicBezTo>
                  <a:pt x="85" y="47"/>
                  <a:pt x="85" y="45"/>
                  <a:pt x="85" y="44"/>
                </a:cubicBezTo>
                <a:cubicBezTo>
                  <a:pt x="85" y="43"/>
                  <a:pt x="85" y="42"/>
                  <a:pt x="85" y="42"/>
                </a:cubicBezTo>
                <a:cubicBezTo>
                  <a:pt x="86" y="39"/>
                  <a:pt x="83" y="37"/>
                  <a:pt x="81" y="38"/>
                </a:cubicBez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1356941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47">
            <a:extLst>
              <a:ext uri="{FF2B5EF4-FFF2-40B4-BE49-F238E27FC236}">
                <a16:creationId xmlns:a16="http://schemas.microsoft.com/office/drawing/2014/main" id="{055F70C1-1750-4574-A30A-995A7FFB0EB8}"/>
              </a:ext>
            </a:extLst>
          </p:cNvPr>
          <p:cNvSpPr/>
          <p:nvPr/>
        </p:nvSpPr>
        <p:spPr>
          <a:xfrm>
            <a:off x="449581" y="2041634"/>
            <a:ext cx="8404093" cy="1723706"/>
          </a:xfrm>
          <a:prstGeom prst="rect">
            <a:avLst/>
          </a:prstGeom>
          <a:gradFill>
            <a:gsLst>
              <a:gs pos="100000">
                <a:srgbClr val="EDF2F5"/>
              </a:gs>
              <a:gs pos="0">
                <a:schemeClr val="bg1"/>
              </a:gs>
            </a:gsLst>
            <a:lin ang="8100000" scaled="1"/>
          </a:gradFill>
          <a:ln w="9525" cap="flat" cmpd="sng" algn="ctr">
            <a:solidFill>
              <a:schemeClr val="accent1">
                <a:lumMod val="20000"/>
                <a:lumOff val="80000"/>
              </a:schemeClr>
            </a:solidFill>
            <a:prstDash val="solid"/>
            <a:miter lim="800000"/>
          </a:ln>
          <a:effectLst>
            <a:outerShdw blurRad="50800" dist="38100" dir="2700000" algn="tl" rotWithShape="0">
              <a:srgbClr val="1F5493">
                <a:alpha val="40000"/>
              </a:srgbClr>
            </a:outerShdw>
          </a:effectLst>
        </p:spPr>
        <p:txBody>
          <a:bodyPr lIns="91440" tIns="0" rIns="91440" bIns="137160" rtlCol="0" anchor="b" anchorCtr="0"/>
          <a:lstStyle/>
          <a:p>
            <a:pPr algn="ctr">
              <a:lnSpc>
                <a:spcPct val="80000"/>
              </a:lnSpc>
            </a:pPr>
            <a:endParaRPr lang="en-US" sz="1200"/>
          </a:p>
        </p:txBody>
      </p:sp>
      <p:sp>
        <p:nvSpPr>
          <p:cNvPr id="3" name="Content Placeholder 2">
            <a:extLst>
              <a:ext uri="{FF2B5EF4-FFF2-40B4-BE49-F238E27FC236}">
                <a16:creationId xmlns:a16="http://schemas.microsoft.com/office/drawing/2014/main" id="{8EACCB37-F856-4219-9F82-CEE0F3C92E6F}"/>
              </a:ext>
            </a:extLst>
          </p:cNvPr>
          <p:cNvSpPr>
            <a:spLocks noGrp="1"/>
          </p:cNvSpPr>
          <p:nvPr>
            <p:ph idx="1"/>
          </p:nvPr>
        </p:nvSpPr>
        <p:spPr>
          <a:xfrm>
            <a:off x="781050" y="1353312"/>
            <a:ext cx="7741156" cy="4489704"/>
          </a:xfrm>
        </p:spPr>
        <p:txBody>
          <a:bodyPr vert="horz" lIns="68580" tIns="34290" rIns="68580" bIns="34290" rtlCol="0" anchor="t">
            <a:normAutofit/>
          </a:bodyPr>
          <a:lstStyle/>
          <a:p>
            <a:pPr marL="0" indent="0">
              <a:buNone/>
            </a:pPr>
            <a:r>
              <a:rPr lang="en-US" sz="1600" b="1"/>
              <a:t>Please answer the following questions, if any are answered "</a:t>
            </a:r>
            <a:r>
              <a:rPr lang="en-US" sz="1600" b="1" i="1"/>
              <a:t>Yes</a:t>
            </a:r>
            <a:r>
              <a:rPr lang="en-US" sz="1600" b="1"/>
              <a:t>" the study will require an ISSO review.</a:t>
            </a:r>
          </a:p>
          <a:p>
            <a:pPr marL="0" indent="0">
              <a:buNone/>
            </a:pPr>
            <a:endParaRPr lang="en-US" sz="1600">
              <a:ea typeface="+mn-lt"/>
              <a:cs typeface="+mn-lt"/>
            </a:endParaRPr>
          </a:p>
          <a:p>
            <a:pPr marL="0" indent="0">
              <a:buNone/>
            </a:pPr>
            <a:r>
              <a:rPr lang="en-US" sz="1600"/>
              <a:t>1. Will any VA sensitive Information (VASI) be accessed, stored, generated or transmitted during the research study?</a:t>
            </a:r>
            <a:br>
              <a:rPr lang="en-US" sz="1600"/>
            </a:br>
            <a:r>
              <a:rPr lang="en-US" sz="1600"/>
              <a:t>2. Will the research study use any VA mobile devices and/or mobile applications?</a:t>
            </a:r>
            <a:br>
              <a:rPr lang="en-US" sz="1600"/>
            </a:br>
            <a:r>
              <a:rPr lang="en-US" sz="1600"/>
              <a:t>3. Will any research study data be transmitted or transferred to an external entity?</a:t>
            </a:r>
            <a:br>
              <a:rPr lang="en-US" sz="1600"/>
            </a:br>
            <a:r>
              <a:rPr lang="en-US" sz="1600"/>
              <a:t>4. Will the research study use any external information systems or devices?</a:t>
            </a:r>
          </a:p>
          <a:p>
            <a:pPr marL="0" indent="0">
              <a:buNone/>
            </a:pPr>
            <a:endParaRPr lang="en-US" sz="1600">
              <a:cs typeface="Calibri"/>
            </a:endParaRPr>
          </a:p>
        </p:txBody>
      </p:sp>
      <p:sp>
        <p:nvSpPr>
          <p:cNvPr id="8" name="Footer Placeholder 6">
            <a:extLst>
              <a:ext uri="{FF2B5EF4-FFF2-40B4-BE49-F238E27FC236}">
                <a16:creationId xmlns:a16="http://schemas.microsoft.com/office/drawing/2014/main" id="{D7FA41B8-08BD-42B7-A24B-40FE30901227}"/>
              </a:ext>
            </a:extLst>
          </p:cNvPr>
          <p:cNvSpPr>
            <a:spLocks noGrp="1"/>
          </p:cNvSpPr>
          <p:nvPr>
            <p:ph type="ftr" sz="quarter" idx="3"/>
          </p:nvPr>
        </p:nvSpPr>
        <p:spPr>
          <a:xfrm>
            <a:off x="626364" y="6163042"/>
            <a:ext cx="5648787" cy="365125"/>
          </a:xfrm>
        </p:spPr>
        <p:txBody>
          <a:bodyPr/>
          <a:lstStyle/>
          <a:p>
            <a:r>
              <a:rPr lang="en-US"/>
              <a:t>FOR INTERNAL USE ONLY		Office of Information and Technology</a:t>
            </a:r>
          </a:p>
        </p:txBody>
      </p:sp>
      <p:sp>
        <p:nvSpPr>
          <p:cNvPr id="9" name="Slide Number Placeholder 5">
            <a:extLst>
              <a:ext uri="{FF2B5EF4-FFF2-40B4-BE49-F238E27FC236}">
                <a16:creationId xmlns:a16="http://schemas.microsoft.com/office/drawing/2014/main" id="{34EF8C89-1852-4FBA-8A96-9FB857614315}"/>
              </a:ext>
            </a:extLst>
          </p:cNvPr>
          <p:cNvSpPr txBox="1">
            <a:spLocks/>
          </p:cNvSpPr>
          <p:nvPr/>
        </p:nvSpPr>
        <p:spPr>
          <a:xfrm>
            <a:off x="6457950" y="6163042"/>
            <a:ext cx="2057400" cy="365125"/>
          </a:xfrm>
          <a:prstGeom prst="rect">
            <a:avLst/>
          </a:prstGeom>
        </p:spPr>
        <p:txBody>
          <a:bodyPr vert="horz" lIns="91440" tIns="45720" rIns="91440" bIns="45720" rtlCol="0" anchor="ctr"/>
          <a:lstStyle>
            <a:defPPr>
              <a:defRPr lang="en-US"/>
            </a:defPPr>
            <a:lvl1pPr algn="r">
              <a:defRPr sz="1200">
                <a:solidFill>
                  <a:schemeClr val="tx1">
                    <a:tint val="75000"/>
                  </a:schemeClr>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73346A-FCA4-684E-8D18-26E8324063ED}" type="slidenum">
              <a:rPr lang="en-US"/>
              <a:pPr/>
              <a:t>17</a:t>
            </a:fld>
            <a:endParaRPr lang="en-US"/>
          </a:p>
        </p:txBody>
      </p:sp>
      <p:sp>
        <p:nvSpPr>
          <p:cNvPr id="10" name="Title 1">
            <a:extLst>
              <a:ext uri="{FF2B5EF4-FFF2-40B4-BE49-F238E27FC236}">
                <a16:creationId xmlns:a16="http://schemas.microsoft.com/office/drawing/2014/main" id="{546827D4-848A-4B84-A46B-B93F25D9FBBC}"/>
              </a:ext>
            </a:extLst>
          </p:cNvPr>
          <p:cNvSpPr txBox="1">
            <a:spLocks/>
          </p:cNvSpPr>
          <p:nvPr/>
        </p:nvSpPr>
        <p:spPr>
          <a:xfrm>
            <a:off x="781050" y="527304"/>
            <a:ext cx="7886700"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pPr algn="ctr"/>
            <a:r>
              <a:rPr lang="en-US"/>
              <a:t>Section 1 – Research Study Conditions</a:t>
            </a:r>
          </a:p>
        </p:txBody>
      </p:sp>
    </p:spTree>
    <p:extLst>
      <p:ext uri="{BB962C8B-B14F-4D97-AF65-F5344CB8AC3E}">
        <p14:creationId xmlns:p14="http://schemas.microsoft.com/office/powerpoint/2010/main" val="2201244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5F1FE699-1E6E-4640-882B-BC582092587B}"/>
              </a:ext>
            </a:extLst>
          </p:cNvPr>
          <p:cNvSpPr/>
          <p:nvPr/>
        </p:nvSpPr>
        <p:spPr>
          <a:xfrm>
            <a:off x="781051" y="1965309"/>
            <a:ext cx="7886700" cy="1265205"/>
          </a:xfrm>
          <a:prstGeom prst="roundRect">
            <a:avLst/>
          </a:prstGeom>
          <a:solidFill>
            <a:srgbClr val="ECF3FA"/>
          </a:solidFill>
          <a:ln>
            <a:solidFill>
              <a:srgbClr val="ECF3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r>
              <a:rPr lang="en-US" sz="1350"/>
            </a:br>
            <a:endParaRPr lang="en-US" sz="1350">
              <a:solidFill>
                <a:prstClr val="white"/>
              </a:solidFill>
              <a:latin typeface="Calibri" panose="020F0502020204030204"/>
            </a:endParaRPr>
          </a:p>
        </p:txBody>
      </p:sp>
      <p:sp>
        <p:nvSpPr>
          <p:cNvPr id="28" name="Rectangle 27">
            <a:extLst>
              <a:ext uri="{FF2B5EF4-FFF2-40B4-BE49-F238E27FC236}">
                <a16:creationId xmlns:a16="http://schemas.microsoft.com/office/drawing/2014/main" id="{E01478C1-1306-4B3D-8683-ACB0390A429A}"/>
              </a:ext>
            </a:extLst>
          </p:cNvPr>
          <p:cNvSpPr/>
          <p:nvPr/>
        </p:nvSpPr>
        <p:spPr>
          <a:xfrm>
            <a:off x="940905" y="2006684"/>
            <a:ext cx="7726844" cy="1146468"/>
          </a:xfrm>
          <a:prstGeom prst="rect">
            <a:avLst/>
          </a:prstGeom>
          <a:noFill/>
        </p:spPr>
        <p:txBody>
          <a:bodyPr wrap="square" lIns="68580" tIns="34290" rIns="68580" bIns="34290" anchor="t">
            <a:spAutoFit/>
          </a:bodyPr>
          <a:lstStyle/>
          <a:p>
            <a:pPr>
              <a:defRPr/>
            </a:pPr>
            <a:r>
              <a:rPr lang="en-US" sz="1400" b="1"/>
              <a:t>RESEARCH STUDY CONDITION #3 SCENARIO</a:t>
            </a:r>
            <a:r>
              <a:rPr lang="en-US" sz="1400"/>
              <a:t>:  The Tampa VAMC is participating in a collaborative research study with the University of South Florida. Each VA research subject has executed a HIPAA authorization for the disclosure of a copy of their data to the  University of South Florida.  The VA will disclose a copy of the de-identified research data to the collaborator using an encrypted CD/DVD. How should this question be answered? </a:t>
            </a:r>
            <a:endParaRPr lang="en-US" sz="2000"/>
          </a:p>
        </p:txBody>
      </p:sp>
      <p:sp>
        <p:nvSpPr>
          <p:cNvPr id="37" name="Rectangle 36">
            <a:extLst>
              <a:ext uri="{FF2B5EF4-FFF2-40B4-BE49-F238E27FC236}">
                <a16:creationId xmlns:a16="http://schemas.microsoft.com/office/drawing/2014/main" id="{C817C69C-443B-414A-AB95-44BBCE5657F0}"/>
              </a:ext>
            </a:extLst>
          </p:cNvPr>
          <p:cNvSpPr/>
          <p:nvPr/>
        </p:nvSpPr>
        <p:spPr>
          <a:xfrm>
            <a:off x="826707" y="4935070"/>
            <a:ext cx="7841042" cy="284693"/>
          </a:xfrm>
          <a:prstGeom prst="rect">
            <a:avLst/>
          </a:prstGeom>
          <a:ln w="57150">
            <a:solidFill>
              <a:schemeClr val="accent4">
                <a:lumMod val="60000"/>
                <a:lumOff val="40000"/>
              </a:schemeClr>
            </a:solidFill>
          </a:ln>
        </p:spPr>
        <p:txBody>
          <a:bodyPr wrap="square" lIns="68580" tIns="34290" rIns="68580" bIns="34290" anchor="ctr">
            <a:spAutoFit/>
          </a:bodyPr>
          <a:lstStyle/>
          <a:p>
            <a:pPr>
              <a:spcAft>
                <a:spcPts val="900"/>
              </a:spcAft>
            </a:pPr>
            <a:r>
              <a:rPr lang="en-US" sz="1400"/>
              <a:t>Yes, VA research data is being transferred to the University of Florida using an encrypted CD/DVD.</a:t>
            </a:r>
            <a:endParaRPr lang="en-US" sz="1400">
              <a:solidFill>
                <a:prstClr val="black"/>
              </a:solidFill>
            </a:endParaRPr>
          </a:p>
        </p:txBody>
      </p:sp>
      <p:sp>
        <p:nvSpPr>
          <p:cNvPr id="18" name="Rectangle: Rounded Corners 17">
            <a:extLst>
              <a:ext uri="{FF2B5EF4-FFF2-40B4-BE49-F238E27FC236}">
                <a16:creationId xmlns:a16="http://schemas.microsoft.com/office/drawing/2014/main" id="{DF27C670-F16F-4E22-AD9E-FD662F091107}"/>
              </a:ext>
            </a:extLst>
          </p:cNvPr>
          <p:cNvSpPr/>
          <p:nvPr/>
        </p:nvSpPr>
        <p:spPr>
          <a:xfrm>
            <a:off x="826707" y="1195408"/>
            <a:ext cx="7841043" cy="669414"/>
          </a:xfrm>
          <a:prstGeom prst="roundRect">
            <a:avLst/>
          </a:prstGeom>
          <a:solidFill>
            <a:srgbClr val="F5F5F5"/>
          </a:solidFill>
          <a:ln>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b="1">
                <a:solidFill>
                  <a:schemeClr val="tx1"/>
                </a:solidFill>
              </a:rPr>
              <a:t>Research Study Condition #3:  </a:t>
            </a:r>
            <a:r>
              <a:rPr lang="en-US" sz="1400">
                <a:solidFill>
                  <a:schemeClr val="tx1"/>
                </a:solidFill>
              </a:rPr>
              <a:t>Will any research study data be transmitted or transferred to an external entity?</a:t>
            </a:r>
          </a:p>
        </p:txBody>
      </p:sp>
      <p:sp>
        <p:nvSpPr>
          <p:cNvPr id="22" name="Footer Placeholder 6">
            <a:extLst>
              <a:ext uri="{FF2B5EF4-FFF2-40B4-BE49-F238E27FC236}">
                <a16:creationId xmlns:a16="http://schemas.microsoft.com/office/drawing/2014/main" id="{8F3AEBA8-5A0A-4D53-8755-55043A54463A}"/>
              </a:ext>
            </a:extLst>
          </p:cNvPr>
          <p:cNvSpPr>
            <a:spLocks noGrp="1"/>
          </p:cNvSpPr>
          <p:nvPr>
            <p:ph type="ftr" sz="quarter" idx="3"/>
          </p:nvPr>
        </p:nvSpPr>
        <p:spPr>
          <a:xfrm>
            <a:off x="626364" y="6163042"/>
            <a:ext cx="5648787" cy="365125"/>
          </a:xfrm>
        </p:spPr>
        <p:txBody>
          <a:bodyPr/>
          <a:lstStyle/>
          <a:p>
            <a:r>
              <a:rPr lang="en-US"/>
              <a:t>FOR INTERNAL USE ONLY		Office of Information and Technology</a:t>
            </a:r>
          </a:p>
        </p:txBody>
      </p:sp>
      <p:sp>
        <p:nvSpPr>
          <p:cNvPr id="23" name="Slide Number Placeholder 5">
            <a:extLst>
              <a:ext uri="{FF2B5EF4-FFF2-40B4-BE49-F238E27FC236}">
                <a16:creationId xmlns:a16="http://schemas.microsoft.com/office/drawing/2014/main" id="{2AF97AB6-4356-485F-80BC-95E991227324}"/>
              </a:ext>
            </a:extLst>
          </p:cNvPr>
          <p:cNvSpPr txBox="1">
            <a:spLocks/>
          </p:cNvSpPr>
          <p:nvPr/>
        </p:nvSpPr>
        <p:spPr>
          <a:xfrm>
            <a:off x="6457950" y="6163042"/>
            <a:ext cx="2057400" cy="365125"/>
          </a:xfrm>
          <a:prstGeom prst="rect">
            <a:avLst/>
          </a:prstGeom>
        </p:spPr>
        <p:txBody>
          <a:bodyPr vert="horz" lIns="91440" tIns="45720" rIns="91440" bIns="45720" rtlCol="0" anchor="ctr"/>
          <a:lstStyle>
            <a:defPPr>
              <a:defRPr lang="en-US"/>
            </a:defPPr>
            <a:lvl1pPr algn="r">
              <a:defRPr sz="1200">
                <a:solidFill>
                  <a:schemeClr val="tx1">
                    <a:tint val="75000"/>
                  </a:schemeClr>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73346A-FCA4-684E-8D18-26E8324063ED}" type="slidenum">
              <a:rPr lang="en-US"/>
              <a:pPr/>
              <a:t>18</a:t>
            </a:fld>
            <a:endParaRPr lang="en-US"/>
          </a:p>
        </p:txBody>
      </p:sp>
      <p:sp>
        <p:nvSpPr>
          <p:cNvPr id="24" name="Title 1">
            <a:extLst>
              <a:ext uri="{FF2B5EF4-FFF2-40B4-BE49-F238E27FC236}">
                <a16:creationId xmlns:a16="http://schemas.microsoft.com/office/drawing/2014/main" id="{213B6A9D-EC53-4CB6-9DD7-F9FF9205C3DD}"/>
              </a:ext>
            </a:extLst>
          </p:cNvPr>
          <p:cNvSpPr txBox="1">
            <a:spLocks/>
          </p:cNvSpPr>
          <p:nvPr/>
        </p:nvSpPr>
        <p:spPr>
          <a:xfrm>
            <a:off x="781050" y="527304"/>
            <a:ext cx="7886700"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pPr algn="ctr" defTabSz="685800">
              <a:defRPr/>
            </a:pPr>
            <a:r>
              <a:rPr lang="en-US"/>
              <a:t>Training Scenario #1</a:t>
            </a:r>
          </a:p>
        </p:txBody>
      </p:sp>
      <p:grpSp>
        <p:nvGrpSpPr>
          <p:cNvPr id="27" name="Group 26">
            <a:extLst>
              <a:ext uri="{FF2B5EF4-FFF2-40B4-BE49-F238E27FC236}">
                <a16:creationId xmlns:a16="http://schemas.microsoft.com/office/drawing/2014/main" id="{DC09C780-4BAF-44DB-BEED-F5F029A59C3D}"/>
              </a:ext>
              <a:ext uri="{C183D7F6-B498-43B3-948B-1728B52AA6E4}">
                <adec:decorative xmlns:adec="http://schemas.microsoft.com/office/drawing/2017/decorative" val="1"/>
              </a:ext>
            </a:extLst>
          </p:cNvPr>
          <p:cNvGrpSpPr/>
          <p:nvPr/>
        </p:nvGrpSpPr>
        <p:grpSpPr>
          <a:xfrm>
            <a:off x="3418912" y="3499780"/>
            <a:ext cx="2241385" cy="1144164"/>
            <a:chOff x="2659545" y="2834084"/>
            <a:chExt cx="3671009" cy="1873947"/>
          </a:xfrm>
        </p:grpSpPr>
        <p:grpSp>
          <p:nvGrpSpPr>
            <p:cNvPr id="29" name="Group 28">
              <a:extLst>
                <a:ext uri="{FF2B5EF4-FFF2-40B4-BE49-F238E27FC236}">
                  <a16:creationId xmlns:a16="http://schemas.microsoft.com/office/drawing/2014/main" id="{BD94C7D4-4B26-4153-839D-66FFB37721AD}"/>
                </a:ext>
              </a:extLst>
            </p:cNvPr>
            <p:cNvGrpSpPr/>
            <p:nvPr/>
          </p:nvGrpSpPr>
          <p:grpSpPr>
            <a:xfrm>
              <a:off x="2659545" y="2879231"/>
              <a:ext cx="1828800" cy="1828800"/>
              <a:chOff x="768355" y="3783517"/>
              <a:chExt cx="1828800" cy="1828800"/>
            </a:xfrm>
          </p:grpSpPr>
          <p:sp>
            <p:nvSpPr>
              <p:cNvPr id="35" name="Arrow: Right 34">
                <a:extLst>
                  <a:ext uri="{FF2B5EF4-FFF2-40B4-BE49-F238E27FC236}">
                    <a16:creationId xmlns:a16="http://schemas.microsoft.com/office/drawing/2014/main" id="{72EF5FA3-13BC-4028-913C-8903B3A8425C}"/>
                  </a:ext>
                </a:extLst>
              </p:cNvPr>
              <p:cNvSpPr/>
              <p:nvPr/>
            </p:nvSpPr>
            <p:spPr>
              <a:xfrm rot="16200000">
                <a:off x="1446177" y="4244323"/>
                <a:ext cx="457200" cy="457200"/>
              </a:xfrm>
              <a:prstGeom prst="rightArrow">
                <a:avLst/>
              </a:prstGeom>
              <a:solidFill>
                <a:srgbClr val="2F52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artial Circle 35">
                <a:extLst>
                  <a:ext uri="{FF2B5EF4-FFF2-40B4-BE49-F238E27FC236}">
                    <a16:creationId xmlns:a16="http://schemas.microsoft.com/office/drawing/2014/main" id="{78390712-345A-466B-A8F9-870609E8D918}"/>
                  </a:ext>
                </a:extLst>
              </p:cNvPr>
              <p:cNvSpPr/>
              <p:nvPr/>
            </p:nvSpPr>
            <p:spPr>
              <a:xfrm rot="176956">
                <a:off x="768355" y="3783517"/>
                <a:ext cx="1828800" cy="1828800"/>
              </a:xfrm>
              <a:prstGeom prst="pie">
                <a:avLst>
                  <a:gd name="adj1" fmla="val 21428258"/>
                  <a:gd name="adj2" fmla="val 10583992"/>
                </a:avLst>
              </a:prstGeom>
              <a:solidFill>
                <a:srgbClr val="2F528F"/>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8" name="Graphic 37" descr="Questions">
                <a:extLst>
                  <a:ext uri="{FF2B5EF4-FFF2-40B4-BE49-F238E27FC236}">
                    <a16:creationId xmlns:a16="http://schemas.microsoft.com/office/drawing/2014/main" id="{81B9FD33-62CD-42AB-88A4-68898C7683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54737" y="4795413"/>
                <a:ext cx="640080" cy="640080"/>
              </a:xfrm>
              <a:prstGeom prst="rect">
                <a:avLst/>
              </a:prstGeom>
            </p:spPr>
          </p:pic>
        </p:grpSp>
        <p:grpSp>
          <p:nvGrpSpPr>
            <p:cNvPr id="30" name="Group 29">
              <a:extLst>
                <a:ext uri="{FF2B5EF4-FFF2-40B4-BE49-F238E27FC236}">
                  <a16:creationId xmlns:a16="http://schemas.microsoft.com/office/drawing/2014/main" id="{DB22094E-EBAC-4686-BD80-B57318F7AE49}"/>
                </a:ext>
              </a:extLst>
            </p:cNvPr>
            <p:cNvGrpSpPr/>
            <p:nvPr/>
          </p:nvGrpSpPr>
          <p:grpSpPr>
            <a:xfrm>
              <a:off x="4501754" y="2834084"/>
              <a:ext cx="1828800" cy="1828800"/>
              <a:chOff x="7850829" y="2007239"/>
              <a:chExt cx="1828800" cy="1828800"/>
            </a:xfrm>
          </p:grpSpPr>
          <p:grpSp>
            <p:nvGrpSpPr>
              <p:cNvPr id="31" name="Group 30">
                <a:extLst>
                  <a:ext uri="{FF2B5EF4-FFF2-40B4-BE49-F238E27FC236}">
                    <a16:creationId xmlns:a16="http://schemas.microsoft.com/office/drawing/2014/main" id="{88A8C596-BD99-44EA-9A99-870A68A079B3}"/>
                  </a:ext>
                </a:extLst>
              </p:cNvPr>
              <p:cNvGrpSpPr/>
              <p:nvPr/>
            </p:nvGrpSpPr>
            <p:grpSpPr>
              <a:xfrm rot="10800000">
                <a:off x="7850829" y="2007239"/>
                <a:ext cx="1828800" cy="1828800"/>
                <a:chOff x="768355" y="3783517"/>
                <a:chExt cx="1828800" cy="1828800"/>
              </a:xfrm>
            </p:grpSpPr>
            <p:sp>
              <p:nvSpPr>
                <p:cNvPr id="33" name="Arrow: Right 32">
                  <a:extLst>
                    <a:ext uri="{FF2B5EF4-FFF2-40B4-BE49-F238E27FC236}">
                      <a16:creationId xmlns:a16="http://schemas.microsoft.com/office/drawing/2014/main" id="{F41DA024-301A-4F1D-8A1A-F34DD9464A63}"/>
                    </a:ext>
                  </a:extLst>
                </p:cNvPr>
                <p:cNvSpPr/>
                <p:nvPr/>
              </p:nvSpPr>
              <p:spPr>
                <a:xfrm rot="16200000">
                  <a:off x="1446177" y="4244323"/>
                  <a:ext cx="457200" cy="457200"/>
                </a:xfrm>
                <a:prstGeom prst="rightArrow">
                  <a:avLst/>
                </a:prstGeom>
                <a:solidFill>
                  <a:srgbClr val="102E50"/>
                </a:solidFill>
                <a:ln>
                  <a:solidFill>
                    <a:srgbClr val="102E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31F9DAF9-271A-45AE-9640-25873FF8334B}"/>
                    </a:ext>
                  </a:extLst>
                </p:cNvPr>
                <p:cNvSpPr/>
                <p:nvPr/>
              </p:nvSpPr>
              <p:spPr>
                <a:xfrm rot="176956">
                  <a:off x="768355" y="3783517"/>
                  <a:ext cx="1828800" cy="1828800"/>
                </a:xfrm>
                <a:prstGeom prst="pie">
                  <a:avLst>
                    <a:gd name="adj1" fmla="val 21428258"/>
                    <a:gd name="adj2" fmla="val 10583992"/>
                  </a:avLst>
                </a:prstGeom>
                <a:solidFill>
                  <a:srgbClr val="102E50"/>
                </a:solidFill>
                <a:ln>
                  <a:solidFill>
                    <a:srgbClr val="102E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2" name="Graphic 31" descr="Thought bubble">
                <a:extLst>
                  <a:ext uri="{FF2B5EF4-FFF2-40B4-BE49-F238E27FC236}">
                    <a16:creationId xmlns:a16="http://schemas.microsoft.com/office/drawing/2014/main" id="{98897D9E-D336-4460-BFB8-460033D2475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61727" y="2072869"/>
                <a:ext cx="822960" cy="822960"/>
              </a:xfrm>
              <a:prstGeom prst="rect">
                <a:avLst/>
              </a:prstGeom>
            </p:spPr>
          </p:pic>
        </p:grpSp>
      </p:grpSp>
    </p:spTree>
    <p:extLst>
      <p:ext uri="{BB962C8B-B14F-4D97-AF65-F5344CB8AC3E}">
        <p14:creationId xmlns:p14="http://schemas.microsoft.com/office/powerpoint/2010/main" val="139960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p:bldP spid="3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5F1FE699-1E6E-4640-882B-BC582092587B}"/>
              </a:ext>
            </a:extLst>
          </p:cNvPr>
          <p:cNvSpPr/>
          <p:nvPr/>
        </p:nvSpPr>
        <p:spPr>
          <a:xfrm>
            <a:off x="781051" y="1965309"/>
            <a:ext cx="7886700" cy="1265205"/>
          </a:xfrm>
          <a:prstGeom prst="roundRect">
            <a:avLst/>
          </a:prstGeom>
          <a:solidFill>
            <a:srgbClr val="ECF3FA"/>
          </a:solidFill>
          <a:ln>
            <a:solidFill>
              <a:srgbClr val="ECF3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r>
              <a:rPr lang="en-US" sz="1350"/>
            </a:br>
            <a:endParaRPr lang="en-US" sz="1350">
              <a:solidFill>
                <a:prstClr val="white"/>
              </a:solidFill>
              <a:latin typeface="Calibri" panose="020F0502020204030204"/>
            </a:endParaRPr>
          </a:p>
        </p:txBody>
      </p:sp>
      <p:sp>
        <p:nvSpPr>
          <p:cNvPr id="28" name="Rectangle 27">
            <a:extLst>
              <a:ext uri="{FF2B5EF4-FFF2-40B4-BE49-F238E27FC236}">
                <a16:creationId xmlns:a16="http://schemas.microsoft.com/office/drawing/2014/main" id="{E01478C1-1306-4B3D-8683-ACB0390A429A}"/>
              </a:ext>
            </a:extLst>
          </p:cNvPr>
          <p:cNvSpPr/>
          <p:nvPr/>
        </p:nvSpPr>
        <p:spPr>
          <a:xfrm>
            <a:off x="940905" y="2205464"/>
            <a:ext cx="7574445" cy="931024"/>
          </a:xfrm>
          <a:prstGeom prst="rect">
            <a:avLst/>
          </a:prstGeom>
          <a:noFill/>
        </p:spPr>
        <p:txBody>
          <a:bodyPr wrap="square" lIns="68580" tIns="34290" rIns="68580" bIns="34290" anchor="t">
            <a:spAutoFit/>
          </a:bodyPr>
          <a:lstStyle/>
          <a:p>
            <a:pPr>
              <a:defRPr/>
            </a:pPr>
            <a:r>
              <a:rPr lang="en-US" sz="1400" b="1"/>
              <a:t>RESEARCH STUDY CONDITON #4 SCENARIO</a:t>
            </a:r>
            <a:r>
              <a:rPr lang="en-US" sz="1400"/>
              <a:t>: The Atlanta VAMC will be conducting a VA only TBI study.  The study plans to use a research scientific computing device owned by their affiliate university and the device is connected to the affiliate university LAN extension located within the Atlanta VAMC.   How should this question be answered?     </a:t>
            </a:r>
          </a:p>
        </p:txBody>
      </p:sp>
      <p:sp>
        <p:nvSpPr>
          <p:cNvPr id="37" name="Rectangle 36">
            <a:extLst>
              <a:ext uri="{FF2B5EF4-FFF2-40B4-BE49-F238E27FC236}">
                <a16:creationId xmlns:a16="http://schemas.microsoft.com/office/drawing/2014/main" id="{C817C69C-443B-414A-AB95-44BBCE5657F0}"/>
              </a:ext>
            </a:extLst>
          </p:cNvPr>
          <p:cNvSpPr/>
          <p:nvPr/>
        </p:nvSpPr>
        <p:spPr>
          <a:xfrm>
            <a:off x="826707" y="4827349"/>
            <a:ext cx="7841042" cy="500137"/>
          </a:xfrm>
          <a:prstGeom prst="rect">
            <a:avLst/>
          </a:prstGeom>
          <a:ln w="57150">
            <a:solidFill>
              <a:schemeClr val="accent4">
                <a:lumMod val="60000"/>
                <a:lumOff val="40000"/>
              </a:schemeClr>
            </a:solidFill>
          </a:ln>
        </p:spPr>
        <p:txBody>
          <a:bodyPr wrap="square" lIns="68580" tIns="34290" rIns="68580" bIns="34290" anchor="ctr">
            <a:spAutoFit/>
          </a:bodyPr>
          <a:lstStyle/>
          <a:p>
            <a:r>
              <a:rPr lang="en-US" sz="1400"/>
              <a:t>Yes,  The affiliate university research scientific computing devices is considered an external information system. </a:t>
            </a:r>
          </a:p>
        </p:txBody>
      </p:sp>
      <p:sp>
        <p:nvSpPr>
          <p:cNvPr id="18" name="Rectangle: Rounded Corners 17">
            <a:extLst>
              <a:ext uri="{FF2B5EF4-FFF2-40B4-BE49-F238E27FC236}">
                <a16:creationId xmlns:a16="http://schemas.microsoft.com/office/drawing/2014/main" id="{DF27C670-F16F-4E22-AD9E-FD662F091107}"/>
              </a:ext>
            </a:extLst>
          </p:cNvPr>
          <p:cNvSpPr/>
          <p:nvPr/>
        </p:nvSpPr>
        <p:spPr>
          <a:xfrm>
            <a:off x="826707" y="1195408"/>
            <a:ext cx="7841043" cy="669414"/>
          </a:xfrm>
          <a:prstGeom prst="roundRect">
            <a:avLst/>
          </a:prstGeom>
          <a:solidFill>
            <a:srgbClr val="F5F5F5"/>
          </a:solidFill>
          <a:ln>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b="1">
                <a:solidFill>
                  <a:schemeClr val="tx1"/>
                </a:solidFill>
              </a:rPr>
              <a:t>Research Study Condition #4:  </a:t>
            </a:r>
            <a:r>
              <a:rPr lang="en-US" sz="1400">
                <a:solidFill>
                  <a:schemeClr val="tx1"/>
                </a:solidFill>
              </a:rPr>
              <a:t>Will the research study use any external information systems or devices?</a:t>
            </a:r>
          </a:p>
        </p:txBody>
      </p:sp>
      <p:sp>
        <p:nvSpPr>
          <p:cNvPr id="22" name="Footer Placeholder 6">
            <a:extLst>
              <a:ext uri="{FF2B5EF4-FFF2-40B4-BE49-F238E27FC236}">
                <a16:creationId xmlns:a16="http://schemas.microsoft.com/office/drawing/2014/main" id="{8F3AEBA8-5A0A-4D53-8755-55043A54463A}"/>
              </a:ext>
            </a:extLst>
          </p:cNvPr>
          <p:cNvSpPr>
            <a:spLocks noGrp="1"/>
          </p:cNvSpPr>
          <p:nvPr>
            <p:ph type="ftr" sz="quarter" idx="3"/>
          </p:nvPr>
        </p:nvSpPr>
        <p:spPr>
          <a:xfrm>
            <a:off x="626364" y="6163042"/>
            <a:ext cx="5648787" cy="365125"/>
          </a:xfrm>
        </p:spPr>
        <p:txBody>
          <a:bodyPr/>
          <a:lstStyle/>
          <a:p>
            <a:r>
              <a:rPr lang="en-US"/>
              <a:t>FOR INTERNAL USE ONLY		Office of Information and Technology</a:t>
            </a:r>
          </a:p>
        </p:txBody>
      </p:sp>
      <p:sp>
        <p:nvSpPr>
          <p:cNvPr id="23" name="Slide Number Placeholder 5">
            <a:extLst>
              <a:ext uri="{FF2B5EF4-FFF2-40B4-BE49-F238E27FC236}">
                <a16:creationId xmlns:a16="http://schemas.microsoft.com/office/drawing/2014/main" id="{2AF97AB6-4356-485F-80BC-95E991227324}"/>
              </a:ext>
            </a:extLst>
          </p:cNvPr>
          <p:cNvSpPr txBox="1">
            <a:spLocks/>
          </p:cNvSpPr>
          <p:nvPr/>
        </p:nvSpPr>
        <p:spPr>
          <a:xfrm>
            <a:off x="6457950" y="6163042"/>
            <a:ext cx="2057400" cy="365125"/>
          </a:xfrm>
          <a:prstGeom prst="rect">
            <a:avLst/>
          </a:prstGeom>
        </p:spPr>
        <p:txBody>
          <a:bodyPr vert="horz" lIns="91440" tIns="45720" rIns="91440" bIns="45720" rtlCol="0" anchor="ctr"/>
          <a:lstStyle>
            <a:defPPr>
              <a:defRPr lang="en-US"/>
            </a:defPPr>
            <a:lvl1pPr algn="r">
              <a:defRPr sz="1200">
                <a:solidFill>
                  <a:schemeClr val="tx1">
                    <a:tint val="75000"/>
                  </a:schemeClr>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73346A-FCA4-684E-8D18-26E8324063ED}" type="slidenum">
              <a:rPr lang="en-US"/>
              <a:pPr/>
              <a:t>19</a:t>
            </a:fld>
            <a:endParaRPr lang="en-US"/>
          </a:p>
        </p:txBody>
      </p:sp>
      <p:sp>
        <p:nvSpPr>
          <p:cNvPr id="24" name="Title 1">
            <a:extLst>
              <a:ext uri="{FF2B5EF4-FFF2-40B4-BE49-F238E27FC236}">
                <a16:creationId xmlns:a16="http://schemas.microsoft.com/office/drawing/2014/main" id="{213B6A9D-EC53-4CB6-9DD7-F9FF9205C3DD}"/>
              </a:ext>
            </a:extLst>
          </p:cNvPr>
          <p:cNvSpPr txBox="1">
            <a:spLocks/>
          </p:cNvSpPr>
          <p:nvPr/>
        </p:nvSpPr>
        <p:spPr>
          <a:xfrm>
            <a:off x="781050" y="527304"/>
            <a:ext cx="7886700"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pPr algn="ctr" defTabSz="685800">
              <a:defRPr/>
            </a:pPr>
            <a:r>
              <a:rPr lang="en-US"/>
              <a:t>Training Scenario #2</a:t>
            </a:r>
          </a:p>
        </p:txBody>
      </p:sp>
      <p:grpSp>
        <p:nvGrpSpPr>
          <p:cNvPr id="27" name="Group 26">
            <a:extLst>
              <a:ext uri="{FF2B5EF4-FFF2-40B4-BE49-F238E27FC236}">
                <a16:creationId xmlns:a16="http://schemas.microsoft.com/office/drawing/2014/main" id="{DC09C780-4BAF-44DB-BEED-F5F029A59C3D}"/>
              </a:ext>
              <a:ext uri="{C183D7F6-B498-43B3-948B-1728B52AA6E4}">
                <adec:decorative xmlns:adec="http://schemas.microsoft.com/office/drawing/2017/decorative" val="1"/>
              </a:ext>
            </a:extLst>
          </p:cNvPr>
          <p:cNvGrpSpPr/>
          <p:nvPr/>
        </p:nvGrpSpPr>
        <p:grpSpPr>
          <a:xfrm>
            <a:off x="3418912" y="3499780"/>
            <a:ext cx="2241385" cy="1144164"/>
            <a:chOff x="2659545" y="2834084"/>
            <a:chExt cx="3671009" cy="1873947"/>
          </a:xfrm>
        </p:grpSpPr>
        <p:grpSp>
          <p:nvGrpSpPr>
            <p:cNvPr id="29" name="Group 28">
              <a:extLst>
                <a:ext uri="{FF2B5EF4-FFF2-40B4-BE49-F238E27FC236}">
                  <a16:creationId xmlns:a16="http://schemas.microsoft.com/office/drawing/2014/main" id="{BD94C7D4-4B26-4153-839D-66FFB37721AD}"/>
                </a:ext>
              </a:extLst>
            </p:cNvPr>
            <p:cNvGrpSpPr/>
            <p:nvPr/>
          </p:nvGrpSpPr>
          <p:grpSpPr>
            <a:xfrm>
              <a:off x="2659545" y="2879231"/>
              <a:ext cx="1828800" cy="1828800"/>
              <a:chOff x="768355" y="3783517"/>
              <a:chExt cx="1828800" cy="1828800"/>
            </a:xfrm>
          </p:grpSpPr>
          <p:sp>
            <p:nvSpPr>
              <p:cNvPr id="35" name="Arrow: Right 34">
                <a:extLst>
                  <a:ext uri="{FF2B5EF4-FFF2-40B4-BE49-F238E27FC236}">
                    <a16:creationId xmlns:a16="http://schemas.microsoft.com/office/drawing/2014/main" id="{72EF5FA3-13BC-4028-913C-8903B3A8425C}"/>
                  </a:ext>
                </a:extLst>
              </p:cNvPr>
              <p:cNvSpPr/>
              <p:nvPr/>
            </p:nvSpPr>
            <p:spPr>
              <a:xfrm rot="16200000">
                <a:off x="1446177" y="4244323"/>
                <a:ext cx="457200" cy="457200"/>
              </a:xfrm>
              <a:prstGeom prst="rightArrow">
                <a:avLst/>
              </a:prstGeom>
              <a:solidFill>
                <a:srgbClr val="2F52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artial Circle 35">
                <a:extLst>
                  <a:ext uri="{FF2B5EF4-FFF2-40B4-BE49-F238E27FC236}">
                    <a16:creationId xmlns:a16="http://schemas.microsoft.com/office/drawing/2014/main" id="{78390712-345A-466B-A8F9-870609E8D918}"/>
                  </a:ext>
                </a:extLst>
              </p:cNvPr>
              <p:cNvSpPr/>
              <p:nvPr/>
            </p:nvSpPr>
            <p:spPr>
              <a:xfrm rot="176956">
                <a:off x="768355" y="3783517"/>
                <a:ext cx="1828800" cy="1828800"/>
              </a:xfrm>
              <a:prstGeom prst="pie">
                <a:avLst>
                  <a:gd name="adj1" fmla="val 21428258"/>
                  <a:gd name="adj2" fmla="val 10583992"/>
                </a:avLst>
              </a:prstGeom>
              <a:solidFill>
                <a:srgbClr val="2F528F"/>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8" name="Graphic 37" descr="Questions">
                <a:extLst>
                  <a:ext uri="{FF2B5EF4-FFF2-40B4-BE49-F238E27FC236}">
                    <a16:creationId xmlns:a16="http://schemas.microsoft.com/office/drawing/2014/main" id="{81B9FD33-62CD-42AB-88A4-68898C7683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54737" y="4795413"/>
                <a:ext cx="640080" cy="640080"/>
              </a:xfrm>
              <a:prstGeom prst="rect">
                <a:avLst/>
              </a:prstGeom>
            </p:spPr>
          </p:pic>
        </p:grpSp>
        <p:grpSp>
          <p:nvGrpSpPr>
            <p:cNvPr id="30" name="Group 29">
              <a:extLst>
                <a:ext uri="{FF2B5EF4-FFF2-40B4-BE49-F238E27FC236}">
                  <a16:creationId xmlns:a16="http://schemas.microsoft.com/office/drawing/2014/main" id="{DB22094E-EBAC-4686-BD80-B57318F7AE49}"/>
                </a:ext>
              </a:extLst>
            </p:cNvPr>
            <p:cNvGrpSpPr/>
            <p:nvPr/>
          </p:nvGrpSpPr>
          <p:grpSpPr>
            <a:xfrm>
              <a:off x="4501754" y="2834084"/>
              <a:ext cx="1828800" cy="1828800"/>
              <a:chOff x="7850829" y="2007239"/>
              <a:chExt cx="1828800" cy="1828800"/>
            </a:xfrm>
          </p:grpSpPr>
          <p:grpSp>
            <p:nvGrpSpPr>
              <p:cNvPr id="31" name="Group 30">
                <a:extLst>
                  <a:ext uri="{FF2B5EF4-FFF2-40B4-BE49-F238E27FC236}">
                    <a16:creationId xmlns:a16="http://schemas.microsoft.com/office/drawing/2014/main" id="{88A8C596-BD99-44EA-9A99-870A68A079B3}"/>
                  </a:ext>
                </a:extLst>
              </p:cNvPr>
              <p:cNvGrpSpPr/>
              <p:nvPr/>
            </p:nvGrpSpPr>
            <p:grpSpPr>
              <a:xfrm rot="10800000">
                <a:off x="7850829" y="2007239"/>
                <a:ext cx="1828800" cy="1828800"/>
                <a:chOff x="768355" y="3783517"/>
                <a:chExt cx="1828800" cy="1828800"/>
              </a:xfrm>
            </p:grpSpPr>
            <p:sp>
              <p:nvSpPr>
                <p:cNvPr id="33" name="Arrow: Right 32">
                  <a:extLst>
                    <a:ext uri="{FF2B5EF4-FFF2-40B4-BE49-F238E27FC236}">
                      <a16:creationId xmlns:a16="http://schemas.microsoft.com/office/drawing/2014/main" id="{F41DA024-301A-4F1D-8A1A-F34DD9464A63}"/>
                    </a:ext>
                  </a:extLst>
                </p:cNvPr>
                <p:cNvSpPr/>
                <p:nvPr/>
              </p:nvSpPr>
              <p:spPr>
                <a:xfrm rot="16200000">
                  <a:off x="1446177" y="4244323"/>
                  <a:ext cx="457200" cy="457200"/>
                </a:xfrm>
                <a:prstGeom prst="rightArrow">
                  <a:avLst/>
                </a:prstGeom>
                <a:solidFill>
                  <a:srgbClr val="102E50"/>
                </a:solidFill>
                <a:ln>
                  <a:solidFill>
                    <a:srgbClr val="102E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31F9DAF9-271A-45AE-9640-25873FF8334B}"/>
                    </a:ext>
                  </a:extLst>
                </p:cNvPr>
                <p:cNvSpPr/>
                <p:nvPr/>
              </p:nvSpPr>
              <p:spPr>
                <a:xfrm rot="176956">
                  <a:off x="768355" y="3783517"/>
                  <a:ext cx="1828800" cy="1828800"/>
                </a:xfrm>
                <a:prstGeom prst="pie">
                  <a:avLst>
                    <a:gd name="adj1" fmla="val 21428258"/>
                    <a:gd name="adj2" fmla="val 10583992"/>
                  </a:avLst>
                </a:prstGeom>
                <a:solidFill>
                  <a:srgbClr val="102E50"/>
                </a:solidFill>
                <a:ln>
                  <a:solidFill>
                    <a:srgbClr val="102E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2" name="Graphic 31" descr="Thought bubble">
                <a:extLst>
                  <a:ext uri="{FF2B5EF4-FFF2-40B4-BE49-F238E27FC236}">
                    <a16:creationId xmlns:a16="http://schemas.microsoft.com/office/drawing/2014/main" id="{98897D9E-D336-4460-BFB8-460033D2475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61727" y="2072869"/>
                <a:ext cx="822960" cy="822960"/>
              </a:xfrm>
              <a:prstGeom prst="rect">
                <a:avLst/>
              </a:prstGeom>
            </p:spPr>
          </p:pic>
        </p:grpSp>
      </p:grpSp>
    </p:spTree>
    <p:extLst>
      <p:ext uri="{BB962C8B-B14F-4D97-AF65-F5344CB8AC3E}">
        <p14:creationId xmlns:p14="http://schemas.microsoft.com/office/powerpoint/2010/main" val="147013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p:bldP spid="37"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FBA27549-B9AD-4154-BEC4-DA5161256ECC}"/>
              </a:ext>
            </a:extLst>
          </p:cNvPr>
          <p:cNvSpPr txBox="1">
            <a:spLocks/>
          </p:cNvSpPr>
          <p:nvPr/>
        </p:nvSpPr>
        <p:spPr>
          <a:xfrm>
            <a:off x="469761" y="1162995"/>
            <a:ext cx="4829253" cy="5143901"/>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00000"/>
              </a:lnSpc>
              <a:spcBef>
                <a:spcPts val="0"/>
              </a:spcBef>
              <a:spcAft>
                <a:spcPts val="800"/>
              </a:spcAft>
              <a:buFont typeface="Arial" panose="020B0604020202020204" pitchFamily="34" charset="0"/>
              <a:buChar char="•"/>
            </a:pPr>
            <a:r>
              <a:rPr lang="en-US" sz="1600"/>
              <a:t>This is a lectured call – attendees’ lines will be </a:t>
            </a:r>
            <a:br>
              <a:rPr lang="en-US" sz="1600"/>
            </a:br>
            <a:r>
              <a:rPr lang="en-US" sz="1600"/>
              <a:t>muted during the presentation</a:t>
            </a:r>
          </a:p>
          <a:p>
            <a:pPr marL="285750" indent="-285750">
              <a:lnSpc>
                <a:spcPct val="100000"/>
              </a:lnSpc>
              <a:spcBef>
                <a:spcPts val="0"/>
              </a:spcBef>
              <a:spcAft>
                <a:spcPts val="800"/>
              </a:spcAft>
              <a:buFont typeface="Arial" panose="020B0604020202020204" pitchFamily="34" charset="0"/>
              <a:buChar char="•"/>
            </a:pPr>
            <a:r>
              <a:rPr lang="en-US" sz="1600"/>
              <a:t>Attendees’ questions will be addressed during</a:t>
            </a:r>
            <a:br>
              <a:rPr lang="en-US" sz="1600"/>
            </a:br>
            <a:r>
              <a:rPr lang="en-US" sz="1600"/>
              <a:t>an open question and answer (Q&amp;A) forum following the presentation</a:t>
            </a:r>
          </a:p>
          <a:p>
            <a:pPr marL="285750" indent="-285750">
              <a:lnSpc>
                <a:spcPct val="100000"/>
              </a:lnSpc>
              <a:spcBef>
                <a:spcPts val="0"/>
              </a:spcBef>
              <a:spcAft>
                <a:spcPts val="800"/>
              </a:spcAft>
              <a:buFont typeface="Arial" panose="020B0604020202020204" pitchFamily="34" charset="0"/>
              <a:buChar char="•"/>
            </a:pPr>
            <a:r>
              <a:rPr lang="en-US" sz="1600"/>
              <a:t>When the lines open for Q&amp;A:</a:t>
            </a:r>
          </a:p>
          <a:p>
            <a:pPr marL="742950" lvl="1" indent="-285750">
              <a:lnSpc>
                <a:spcPct val="100000"/>
              </a:lnSpc>
              <a:spcBef>
                <a:spcPts val="0"/>
              </a:spcBef>
              <a:spcAft>
                <a:spcPts val="800"/>
              </a:spcAft>
              <a:buFont typeface="Arial" panose="020B0604020202020204" pitchFamily="34" charset="0"/>
              <a:buChar char="•"/>
            </a:pPr>
            <a:r>
              <a:rPr lang="en-US" sz="1600"/>
              <a:t>Please be respectful of others and mute your phones unless you are asking a question</a:t>
            </a:r>
          </a:p>
          <a:p>
            <a:pPr marL="742950" lvl="1" indent="-285750">
              <a:lnSpc>
                <a:spcPct val="100000"/>
              </a:lnSpc>
              <a:spcBef>
                <a:spcPts val="0"/>
              </a:spcBef>
              <a:spcAft>
                <a:spcPts val="800"/>
              </a:spcAft>
              <a:buFont typeface="Arial" panose="020B0604020202020204" pitchFamily="34" charset="0"/>
              <a:buChar char="•"/>
            </a:pPr>
            <a:r>
              <a:rPr lang="en-US" sz="1600"/>
              <a:t>Do not place the call on “Hold”, as this may place music into the conference call</a:t>
            </a:r>
          </a:p>
          <a:p>
            <a:pPr marL="285750" indent="-285750">
              <a:lnSpc>
                <a:spcPct val="100000"/>
              </a:lnSpc>
              <a:spcBef>
                <a:spcPts val="0"/>
              </a:spcBef>
              <a:spcAft>
                <a:spcPts val="800"/>
              </a:spcAft>
              <a:buFont typeface="Arial" panose="020B0604020202020204" pitchFamily="34" charset="0"/>
              <a:buChar char="•"/>
            </a:pPr>
            <a:r>
              <a:rPr lang="en-US" sz="1600"/>
              <a:t>Use the Microsoft Teams chat box to submit your question or wait until the Q&amp;A forum following the presentation</a:t>
            </a:r>
          </a:p>
          <a:p>
            <a:pPr marL="742950" lvl="1" indent="-285750">
              <a:lnSpc>
                <a:spcPct val="100000"/>
              </a:lnSpc>
              <a:spcBef>
                <a:spcPts val="0"/>
              </a:spcBef>
              <a:spcAft>
                <a:spcPts val="800"/>
              </a:spcAft>
              <a:buFont typeface="Arial" panose="020B0604020202020204" pitchFamily="34" charset="0"/>
              <a:buChar char="•"/>
            </a:pPr>
            <a:r>
              <a:rPr lang="en-US" sz="1600"/>
              <a:t>Subject Matter Experts (SMEs) will address questions in the order that they are received</a:t>
            </a:r>
          </a:p>
        </p:txBody>
      </p:sp>
      <p:sp>
        <p:nvSpPr>
          <p:cNvPr id="18" name="Footer Placeholder 6">
            <a:extLst>
              <a:ext uri="{FF2B5EF4-FFF2-40B4-BE49-F238E27FC236}">
                <a16:creationId xmlns:a16="http://schemas.microsoft.com/office/drawing/2014/main" id="{645ADCB1-B72B-414F-B7BC-405DDCCA88D8}"/>
              </a:ext>
            </a:extLst>
          </p:cNvPr>
          <p:cNvSpPr>
            <a:spLocks noGrp="1"/>
          </p:cNvSpPr>
          <p:nvPr>
            <p:ph type="ftr" sz="quarter" idx="3"/>
          </p:nvPr>
        </p:nvSpPr>
        <p:spPr>
          <a:xfrm>
            <a:off x="626364" y="6154898"/>
            <a:ext cx="5648787" cy="365125"/>
          </a:xfrm>
        </p:spPr>
        <p:txBody>
          <a:bodyPr/>
          <a:lstStyle/>
          <a:p>
            <a:r>
              <a:rPr lang="en-US"/>
              <a:t>FOR INTERNAL USE ONLY		Office of Information and Technology</a:t>
            </a:r>
          </a:p>
        </p:txBody>
      </p:sp>
      <p:grpSp>
        <p:nvGrpSpPr>
          <p:cNvPr id="19" name="Group 18">
            <a:extLst>
              <a:ext uri="{FF2B5EF4-FFF2-40B4-BE49-F238E27FC236}">
                <a16:creationId xmlns:a16="http://schemas.microsoft.com/office/drawing/2014/main" id="{42193C0D-B7BF-4E8C-BA61-EF5D7E3D3B99}"/>
              </a:ext>
              <a:ext uri="{C183D7F6-B498-43B3-948B-1728B52AA6E4}">
                <adec:decorative xmlns:adec="http://schemas.microsoft.com/office/drawing/2017/decorative" val="1"/>
              </a:ext>
            </a:extLst>
          </p:cNvPr>
          <p:cNvGrpSpPr/>
          <p:nvPr/>
        </p:nvGrpSpPr>
        <p:grpSpPr>
          <a:xfrm>
            <a:off x="5423023" y="1281160"/>
            <a:ext cx="3467100" cy="3335472"/>
            <a:chOff x="5423023" y="1281160"/>
            <a:chExt cx="3467100" cy="3335472"/>
          </a:xfrm>
        </p:grpSpPr>
        <p:pic>
          <p:nvPicPr>
            <p:cNvPr id="20" name="Picture 19">
              <a:extLst>
                <a:ext uri="{FF2B5EF4-FFF2-40B4-BE49-F238E27FC236}">
                  <a16:creationId xmlns:a16="http://schemas.microsoft.com/office/drawing/2014/main" id="{A2812AF5-4027-4949-BC57-75A23D7A4C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23023" y="1281160"/>
              <a:ext cx="3467100" cy="3335472"/>
            </a:xfrm>
            <a:prstGeom prst="rect">
              <a:avLst/>
            </a:prstGeom>
          </p:spPr>
        </p:pic>
        <p:sp>
          <p:nvSpPr>
            <p:cNvPr id="21" name="Rectangle 20">
              <a:extLst>
                <a:ext uri="{FF2B5EF4-FFF2-40B4-BE49-F238E27FC236}">
                  <a16:creationId xmlns:a16="http://schemas.microsoft.com/office/drawing/2014/main" id="{48E9CC01-0541-4C9F-928B-9D40C5444AC3}"/>
                </a:ext>
              </a:extLst>
            </p:cNvPr>
            <p:cNvSpPr/>
            <p:nvPr/>
          </p:nvSpPr>
          <p:spPr>
            <a:xfrm>
              <a:off x="6543375" y="1477744"/>
              <a:ext cx="1262713" cy="543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8">
            <a:extLst>
              <a:ext uri="{FF2B5EF4-FFF2-40B4-BE49-F238E27FC236}">
                <a16:creationId xmlns:a16="http://schemas.microsoft.com/office/drawing/2014/main" id="{0E4A67CF-B652-4DEB-B9D2-900DF2330426}"/>
              </a:ext>
            </a:extLst>
          </p:cNvPr>
          <p:cNvSpPr txBox="1"/>
          <p:nvPr/>
        </p:nvSpPr>
        <p:spPr>
          <a:xfrm>
            <a:off x="6177203" y="680995"/>
            <a:ext cx="1995055"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olidFill>
                  <a:schemeClr val="bg2">
                    <a:lumMod val="50000"/>
                  </a:schemeClr>
                </a:solidFill>
              </a:rPr>
              <a:t>Microsoft Teams</a:t>
            </a:r>
          </a:p>
          <a:p>
            <a:pPr algn="ctr"/>
            <a:r>
              <a:rPr lang="en-US">
                <a:solidFill>
                  <a:schemeClr val="bg2">
                    <a:lumMod val="50000"/>
                  </a:schemeClr>
                </a:solidFill>
              </a:rPr>
              <a:t>is used during today’s training </a:t>
            </a:r>
          </a:p>
          <a:p>
            <a:pPr algn="ctr"/>
            <a:r>
              <a:rPr lang="en-US">
                <a:solidFill>
                  <a:schemeClr val="bg2">
                    <a:lumMod val="50000"/>
                  </a:schemeClr>
                </a:solidFill>
              </a:rPr>
              <a:t>session</a:t>
            </a:r>
          </a:p>
        </p:txBody>
      </p:sp>
      <p:sp>
        <p:nvSpPr>
          <p:cNvPr id="22" name="Slide Number Placeholder 21">
            <a:extLst>
              <a:ext uri="{FF2B5EF4-FFF2-40B4-BE49-F238E27FC236}">
                <a16:creationId xmlns:a16="http://schemas.microsoft.com/office/drawing/2014/main" id="{8440BAFD-BC61-49CF-9174-196844979A0B}"/>
              </a:ext>
            </a:extLst>
          </p:cNvPr>
          <p:cNvSpPr>
            <a:spLocks noGrp="1"/>
          </p:cNvSpPr>
          <p:nvPr>
            <p:ph type="sldNum" sz="quarter" idx="12"/>
          </p:nvPr>
        </p:nvSpPr>
        <p:spPr>
          <a:xfrm>
            <a:off x="6693860" y="6154897"/>
            <a:ext cx="2057400" cy="365125"/>
          </a:xfrm>
        </p:spPr>
        <p:txBody>
          <a:bodyPr/>
          <a:lstStyle/>
          <a:p>
            <a:fld id="{E573346A-FCA4-684E-8D18-26E8324063ED}" type="slidenum">
              <a:rPr lang="en-US" smtClean="0"/>
              <a:t>2</a:t>
            </a:fld>
            <a:endParaRPr lang="en-US"/>
          </a:p>
        </p:txBody>
      </p:sp>
      <p:sp>
        <p:nvSpPr>
          <p:cNvPr id="23" name="Title 1">
            <a:extLst>
              <a:ext uri="{FF2B5EF4-FFF2-40B4-BE49-F238E27FC236}">
                <a16:creationId xmlns:a16="http://schemas.microsoft.com/office/drawing/2014/main" id="{E17FDF45-9053-44ED-986E-1F45288108E2}"/>
              </a:ext>
            </a:extLst>
          </p:cNvPr>
          <p:cNvSpPr>
            <a:spLocks noGrp="1"/>
          </p:cNvSpPr>
          <p:nvPr>
            <p:ph type="title"/>
          </p:nvPr>
        </p:nvSpPr>
        <p:spPr>
          <a:xfrm>
            <a:off x="628650" y="374904"/>
            <a:ext cx="7886700" cy="685800"/>
          </a:xfrm>
        </p:spPr>
        <p:txBody>
          <a:bodyPr/>
          <a:lstStyle/>
          <a:p>
            <a:r>
              <a:rPr lang="en-US"/>
              <a:t>Rules of the Road</a:t>
            </a:r>
          </a:p>
        </p:txBody>
      </p:sp>
    </p:spTree>
    <p:extLst>
      <p:ext uri="{BB962C8B-B14F-4D97-AF65-F5344CB8AC3E}">
        <p14:creationId xmlns:p14="http://schemas.microsoft.com/office/powerpoint/2010/main" val="4074938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07012AB-3A55-4A48-BB53-C4E2515CC9A6}"/>
              </a:ext>
            </a:extLst>
          </p:cNvPr>
          <p:cNvSpPr txBox="1">
            <a:spLocks/>
          </p:cNvSpPr>
          <p:nvPr/>
        </p:nvSpPr>
        <p:spPr>
          <a:xfrm>
            <a:off x="776479" y="334341"/>
            <a:ext cx="7886700"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pPr algn="ctr" defTabSz="685800">
              <a:defRPr/>
            </a:pPr>
            <a:r>
              <a:rPr lang="en-US"/>
              <a:t>Section 2 – Data Classification</a:t>
            </a:r>
          </a:p>
        </p:txBody>
      </p:sp>
      <p:grpSp>
        <p:nvGrpSpPr>
          <p:cNvPr id="9" name="Group 8">
            <a:extLst>
              <a:ext uri="{FF2B5EF4-FFF2-40B4-BE49-F238E27FC236}">
                <a16:creationId xmlns:a16="http://schemas.microsoft.com/office/drawing/2014/main" id="{2BD34D08-1162-4DB5-8A58-08B0803A1562}"/>
              </a:ext>
              <a:ext uri="{C183D7F6-B498-43B3-948B-1728B52AA6E4}">
                <adec:decorative xmlns:adec="http://schemas.microsoft.com/office/drawing/2017/decorative" val="1"/>
              </a:ext>
            </a:extLst>
          </p:cNvPr>
          <p:cNvGrpSpPr/>
          <p:nvPr/>
        </p:nvGrpSpPr>
        <p:grpSpPr>
          <a:xfrm>
            <a:off x="869021" y="1730133"/>
            <a:ext cx="6063702" cy="3181097"/>
            <a:chOff x="463003" y="2187336"/>
            <a:chExt cx="6063702" cy="3181097"/>
          </a:xfrm>
        </p:grpSpPr>
        <p:sp>
          <p:nvSpPr>
            <p:cNvPr id="10" name="Rectangle 9">
              <a:extLst>
                <a:ext uri="{FF2B5EF4-FFF2-40B4-BE49-F238E27FC236}">
                  <a16:creationId xmlns:a16="http://schemas.microsoft.com/office/drawing/2014/main" id="{192B5001-4DD4-489E-A6F1-375EEBA54CAF}"/>
                </a:ext>
              </a:extLst>
            </p:cNvPr>
            <p:cNvSpPr/>
            <p:nvPr/>
          </p:nvSpPr>
          <p:spPr>
            <a:xfrm>
              <a:off x="463003" y="2187336"/>
              <a:ext cx="1920240" cy="557653"/>
            </a:xfrm>
            <a:prstGeom prst="rect">
              <a:avLst/>
            </a:prstGeom>
            <a:solidFill>
              <a:srgbClr val="11CDBB"/>
            </a:solidFill>
            <a:ln>
              <a:solidFill>
                <a:srgbClr val="11CD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8AB2F8A-6016-4909-BD2D-041B0D881E72}"/>
                </a:ext>
              </a:extLst>
            </p:cNvPr>
            <p:cNvSpPr/>
            <p:nvPr/>
          </p:nvSpPr>
          <p:spPr>
            <a:xfrm>
              <a:off x="2520669" y="2187336"/>
              <a:ext cx="1920240" cy="557653"/>
            </a:xfrm>
            <a:prstGeom prst="rect">
              <a:avLst/>
            </a:prstGeom>
            <a:solidFill>
              <a:srgbClr val="39B2CF"/>
            </a:solidFill>
            <a:ln>
              <a:solidFill>
                <a:srgbClr val="39B2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FE74A-CA83-442D-92AC-C25B74A1A763}"/>
                </a:ext>
              </a:extLst>
            </p:cNvPr>
            <p:cNvSpPr/>
            <p:nvPr/>
          </p:nvSpPr>
          <p:spPr>
            <a:xfrm>
              <a:off x="4606465" y="2187336"/>
              <a:ext cx="1920240" cy="557653"/>
            </a:xfrm>
            <a:prstGeom prst="rect">
              <a:avLst/>
            </a:prstGeom>
            <a:solidFill>
              <a:srgbClr val="0AD487"/>
            </a:solidFill>
            <a:ln>
              <a:solidFill>
                <a:srgbClr val="0AD4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00274A4-CEBE-4627-9AF5-D510FD7DAAEF}"/>
                </a:ext>
              </a:extLst>
            </p:cNvPr>
            <p:cNvSpPr/>
            <p:nvPr/>
          </p:nvSpPr>
          <p:spPr>
            <a:xfrm>
              <a:off x="463003" y="2801817"/>
              <a:ext cx="1920240" cy="2566616"/>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7E7D8A0-80B4-4BCC-9C71-12ED1C126557}"/>
                </a:ext>
              </a:extLst>
            </p:cNvPr>
            <p:cNvSpPr/>
            <p:nvPr/>
          </p:nvSpPr>
          <p:spPr>
            <a:xfrm>
              <a:off x="2520669" y="2801817"/>
              <a:ext cx="1920240" cy="2566616"/>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64FC016-6A45-4AA3-9EF2-6E813262E5C5}"/>
                </a:ext>
              </a:extLst>
            </p:cNvPr>
            <p:cNvSpPr/>
            <p:nvPr/>
          </p:nvSpPr>
          <p:spPr>
            <a:xfrm>
              <a:off x="4606465" y="2801817"/>
              <a:ext cx="1920239" cy="2566616"/>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9FF66E04-959C-486C-A10E-00ACCA961E6F}"/>
              </a:ext>
            </a:extLst>
          </p:cNvPr>
          <p:cNvSpPr/>
          <p:nvPr/>
        </p:nvSpPr>
        <p:spPr>
          <a:xfrm>
            <a:off x="869021" y="1845908"/>
            <a:ext cx="1920240" cy="307777"/>
          </a:xfrm>
          <a:prstGeom prst="rect">
            <a:avLst/>
          </a:prstGeom>
        </p:spPr>
        <p:txBody>
          <a:bodyPr wrap="square">
            <a:spAutoFit/>
          </a:bodyPr>
          <a:lstStyle/>
          <a:p>
            <a:pPr algn="ctr"/>
            <a:r>
              <a:rPr lang="en-US" sz="1400" b="1">
                <a:solidFill>
                  <a:schemeClr val="bg1"/>
                </a:solidFill>
              </a:rPr>
              <a:t>Sensitive Data Types</a:t>
            </a:r>
          </a:p>
        </p:txBody>
      </p:sp>
      <p:sp>
        <p:nvSpPr>
          <p:cNvPr id="19" name="Rectangle 18">
            <a:extLst>
              <a:ext uri="{FF2B5EF4-FFF2-40B4-BE49-F238E27FC236}">
                <a16:creationId xmlns:a16="http://schemas.microsoft.com/office/drawing/2014/main" id="{E4467794-5348-4700-9162-7132D6AB75F7}"/>
              </a:ext>
            </a:extLst>
          </p:cNvPr>
          <p:cNvSpPr/>
          <p:nvPr/>
        </p:nvSpPr>
        <p:spPr>
          <a:xfrm>
            <a:off x="3036682" y="2452575"/>
            <a:ext cx="1763197" cy="1938992"/>
          </a:xfrm>
          <a:prstGeom prst="rect">
            <a:avLst/>
          </a:prstGeom>
        </p:spPr>
        <p:txBody>
          <a:bodyPr wrap="square">
            <a:spAutoFit/>
          </a:bodyPr>
          <a:lstStyle/>
          <a:p>
            <a:r>
              <a:rPr lang="en-US" sz="1200"/>
              <a:t>De-Identified Research, Unpublished Research (Basic Animal except for category D &amp; E picture and video, Non-Human Basic Lab), Animal Research (Category B &amp; C), (FISMA Requirement = Moderate FISMA Baseline Impact).</a:t>
            </a:r>
          </a:p>
        </p:txBody>
      </p:sp>
      <p:sp>
        <p:nvSpPr>
          <p:cNvPr id="20" name="Rectangle 19">
            <a:extLst>
              <a:ext uri="{FF2B5EF4-FFF2-40B4-BE49-F238E27FC236}">
                <a16:creationId xmlns:a16="http://schemas.microsoft.com/office/drawing/2014/main" id="{1DC55CDA-67D0-47BA-AE7D-714DBFF0F7E1}"/>
              </a:ext>
            </a:extLst>
          </p:cNvPr>
          <p:cNvSpPr/>
          <p:nvPr/>
        </p:nvSpPr>
        <p:spPr>
          <a:xfrm>
            <a:off x="5059531" y="2452575"/>
            <a:ext cx="1873192" cy="1569660"/>
          </a:xfrm>
          <a:prstGeom prst="rect">
            <a:avLst/>
          </a:prstGeom>
        </p:spPr>
        <p:txBody>
          <a:bodyPr wrap="square">
            <a:spAutoFit/>
          </a:bodyPr>
          <a:lstStyle/>
          <a:p>
            <a:r>
              <a:rPr lang="en-US" sz="1200"/>
              <a:t>Published Research (Aggregate data, submitted for peer review journals and/or presented at conferences, included in grant applications), (FISMA Requirement = Low FISMA Baseline Impact</a:t>
            </a:r>
          </a:p>
        </p:txBody>
      </p:sp>
      <p:sp>
        <p:nvSpPr>
          <p:cNvPr id="21" name="Rectangle 20">
            <a:extLst>
              <a:ext uri="{FF2B5EF4-FFF2-40B4-BE49-F238E27FC236}">
                <a16:creationId xmlns:a16="http://schemas.microsoft.com/office/drawing/2014/main" id="{9E9D74AF-ECEC-4944-8C3E-5B2F21C45BA5}"/>
              </a:ext>
            </a:extLst>
          </p:cNvPr>
          <p:cNvSpPr/>
          <p:nvPr/>
        </p:nvSpPr>
        <p:spPr>
          <a:xfrm>
            <a:off x="934249" y="2452575"/>
            <a:ext cx="1822038" cy="2308324"/>
          </a:xfrm>
          <a:prstGeom prst="rect">
            <a:avLst/>
          </a:prstGeom>
        </p:spPr>
        <p:txBody>
          <a:bodyPr wrap="square">
            <a:spAutoFit/>
          </a:bodyPr>
          <a:lstStyle/>
          <a:p>
            <a:r>
              <a:rPr lang="en-US" sz="1200"/>
              <a:t>Individually Identifiable Information (III), Personally Identifiable Information (PII), Personal Health Information (PHI), Animal Research (Category D &amp; E picture &amp; video), Genomic (Human), Intellectual Property, (FIMSA Requirement = Moderate FISMA Baseline Impact).</a:t>
            </a:r>
            <a:endParaRPr lang="en-US" sz="1200">
              <a:cs typeface="Calibri"/>
            </a:endParaRPr>
          </a:p>
        </p:txBody>
      </p:sp>
      <p:sp>
        <p:nvSpPr>
          <p:cNvPr id="22" name="Rectangle 21">
            <a:extLst>
              <a:ext uri="{FF2B5EF4-FFF2-40B4-BE49-F238E27FC236}">
                <a16:creationId xmlns:a16="http://schemas.microsoft.com/office/drawing/2014/main" id="{D359026A-24C2-4097-BC42-5F5C5BF65E38}"/>
              </a:ext>
            </a:extLst>
          </p:cNvPr>
          <p:cNvSpPr/>
          <p:nvPr/>
        </p:nvSpPr>
        <p:spPr>
          <a:xfrm>
            <a:off x="2926687" y="1749986"/>
            <a:ext cx="1920240" cy="523220"/>
          </a:xfrm>
          <a:prstGeom prst="rect">
            <a:avLst/>
          </a:prstGeom>
        </p:spPr>
        <p:txBody>
          <a:bodyPr wrap="square">
            <a:spAutoFit/>
          </a:bodyPr>
          <a:lstStyle/>
          <a:p>
            <a:pPr marL="0" lvl="1" algn="ctr"/>
            <a:r>
              <a:rPr lang="en-US" sz="1400" b="1">
                <a:solidFill>
                  <a:schemeClr val="bg1"/>
                </a:solidFill>
              </a:rPr>
              <a:t>Non-Sensitive Data Types</a:t>
            </a:r>
          </a:p>
        </p:txBody>
      </p:sp>
      <p:sp>
        <p:nvSpPr>
          <p:cNvPr id="23" name="Rectangle 22">
            <a:extLst>
              <a:ext uri="{FF2B5EF4-FFF2-40B4-BE49-F238E27FC236}">
                <a16:creationId xmlns:a16="http://schemas.microsoft.com/office/drawing/2014/main" id="{5683F28C-0856-4D9E-A654-C0629A7F9859}"/>
              </a:ext>
            </a:extLst>
          </p:cNvPr>
          <p:cNvSpPr/>
          <p:nvPr/>
        </p:nvSpPr>
        <p:spPr>
          <a:xfrm>
            <a:off x="5000971" y="1859891"/>
            <a:ext cx="1920240" cy="307777"/>
          </a:xfrm>
          <a:prstGeom prst="rect">
            <a:avLst/>
          </a:prstGeom>
        </p:spPr>
        <p:txBody>
          <a:bodyPr wrap="square">
            <a:spAutoFit/>
          </a:bodyPr>
          <a:lstStyle/>
          <a:p>
            <a:pPr marL="0" lvl="1" algn="ctr"/>
            <a:r>
              <a:rPr lang="en-US" sz="1400" b="1">
                <a:solidFill>
                  <a:schemeClr val="bg1"/>
                </a:solidFill>
              </a:rPr>
              <a:t>Public Data Types</a:t>
            </a:r>
          </a:p>
        </p:txBody>
      </p:sp>
      <p:sp>
        <p:nvSpPr>
          <p:cNvPr id="24" name="Footer Placeholder 6">
            <a:extLst>
              <a:ext uri="{FF2B5EF4-FFF2-40B4-BE49-F238E27FC236}">
                <a16:creationId xmlns:a16="http://schemas.microsoft.com/office/drawing/2014/main" id="{31ED7618-1076-40AA-82B2-E6B982DC048C}"/>
              </a:ext>
            </a:extLst>
          </p:cNvPr>
          <p:cNvSpPr>
            <a:spLocks noGrp="1"/>
          </p:cNvSpPr>
          <p:nvPr>
            <p:ph type="ftr" sz="quarter" idx="3"/>
          </p:nvPr>
        </p:nvSpPr>
        <p:spPr>
          <a:xfrm>
            <a:off x="626364" y="6163042"/>
            <a:ext cx="5648787" cy="365125"/>
          </a:xfrm>
        </p:spPr>
        <p:txBody>
          <a:bodyPr/>
          <a:lstStyle/>
          <a:p>
            <a:r>
              <a:rPr lang="en-US"/>
              <a:t>FOR INTERNAL USE ONLY		Office of Information and Technology</a:t>
            </a:r>
          </a:p>
        </p:txBody>
      </p:sp>
      <p:sp>
        <p:nvSpPr>
          <p:cNvPr id="25" name="Slide Number Placeholder 5">
            <a:extLst>
              <a:ext uri="{FF2B5EF4-FFF2-40B4-BE49-F238E27FC236}">
                <a16:creationId xmlns:a16="http://schemas.microsoft.com/office/drawing/2014/main" id="{A7F4B86F-F484-4C73-A59A-E1726AAB682F}"/>
              </a:ext>
            </a:extLst>
          </p:cNvPr>
          <p:cNvSpPr txBox="1">
            <a:spLocks/>
          </p:cNvSpPr>
          <p:nvPr/>
        </p:nvSpPr>
        <p:spPr>
          <a:xfrm>
            <a:off x="6457950" y="6163042"/>
            <a:ext cx="2057400" cy="365125"/>
          </a:xfrm>
          <a:prstGeom prst="rect">
            <a:avLst/>
          </a:prstGeom>
        </p:spPr>
        <p:txBody>
          <a:bodyPr vert="horz" lIns="91440" tIns="45720" rIns="91440" bIns="45720" rtlCol="0" anchor="ctr"/>
          <a:lstStyle>
            <a:defPPr>
              <a:defRPr lang="en-US"/>
            </a:defPPr>
            <a:lvl1pPr algn="r">
              <a:defRPr sz="1200">
                <a:solidFill>
                  <a:schemeClr val="tx1">
                    <a:tint val="75000"/>
                  </a:schemeClr>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73346A-FCA4-684E-8D18-26E8324063ED}" type="slidenum">
              <a:rPr lang="en-US"/>
              <a:pPr/>
              <a:t>20</a:t>
            </a:fld>
            <a:endParaRPr lang="en-US"/>
          </a:p>
        </p:txBody>
      </p:sp>
      <p:sp>
        <p:nvSpPr>
          <p:cNvPr id="2" name="TextBox 1">
            <a:extLst>
              <a:ext uri="{FF2B5EF4-FFF2-40B4-BE49-F238E27FC236}">
                <a16:creationId xmlns:a16="http://schemas.microsoft.com/office/drawing/2014/main" id="{4E5D3C3A-18A0-4EDA-8FDC-07334EC27772}"/>
              </a:ext>
            </a:extLst>
          </p:cNvPr>
          <p:cNvSpPr txBox="1"/>
          <p:nvPr/>
        </p:nvSpPr>
        <p:spPr>
          <a:xfrm>
            <a:off x="626364" y="1021901"/>
            <a:ext cx="7466987" cy="646331"/>
          </a:xfrm>
          <a:prstGeom prst="rect">
            <a:avLst/>
          </a:prstGeom>
          <a:noFill/>
        </p:spPr>
        <p:txBody>
          <a:bodyPr wrap="square" rtlCol="0">
            <a:spAutoFit/>
          </a:bodyPr>
          <a:lstStyle/>
          <a:p>
            <a:r>
              <a:rPr lang="en-US"/>
              <a:t>1.  Select the classification of the data that will be used in the research study.</a:t>
            </a:r>
          </a:p>
          <a:p>
            <a:r>
              <a:rPr lang="en-US"/>
              <a:t>Sensitive (RA-2).</a:t>
            </a:r>
          </a:p>
        </p:txBody>
      </p:sp>
      <p:sp>
        <p:nvSpPr>
          <p:cNvPr id="26" name="Content Placeholder 2">
            <a:extLst>
              <a:ext uri="{FF2B5EF4-FFF2-40B4-BE49-F238E27FC236}">
                <a16:creationId xmlns:a16="http://schemas.microsoft.com/office/drawing/2014/main" id="{FD6C04C8-EC94-4691-A342-EDAB30C8C916}"/>
              </a:ext>
            </a:extLst>
          </p:cNvPr>
          <p:cNvSpPr>
            <a:spLocks noGrp="1"/>
          </p:cNvSpPr>
          <p:nvPr>
            <p:ph idx="1"/>
          </p:nvPr>
        </p:nvSpPr>
        <p:spPr>
          <a:xfrm>
            <a:off x="776479" y="5187962"/>
            <a:ext cx="7891271" cy="1150625"/>
          </a:xfrm>
        </p:spPr>
        <p:txBody>
          <a:bodyPr vert="horz" lIns="91440" tIns="45720" rIns="91440" bIns="45720" rtlCol="0" anchor="t">
            <a:normAutofit/>
          </a:bodyPr>
          <a:lstStyle/>
          <a:p>
            <a:pPr marL="0" indent="0">
              <a:buNone/>
            </a:pPr>
            <a:r>
              <a:rPr lang="en-US" sz="1200" b="1"/>
              <a:t>Policy References: </a:t>
            </a:r>
          </a:p>
          <a:p>
            <a:pPr>
              <a:spcBef>
                <a:spcPts val="600"/>
              </a:spcBef>
              <a:buFont typeface="Wingdings" panose="05000000000000000000" pitchFamily="2" charset="2"/>
              <a:buChar char="ü"/>
            </a:pPr>
            <a:r>
              <a:rPr lang="en-US" sz="1200"/>
              <a:t>Definition of VASI (</a:t>
            </a:r>
            <a:r>
              <a:rPr lang="en-US" sz="1200">
                <a:hlinkClick r:id="rId2"/>
              </a:rPr>
              <a:t>VHA Handbook 1605.01</a:t>
            </a:r>
            <a:r>
              <a:rPr lang="en-US" sz="1200"/>
              <a:t>, </a:t>
            </a:r>
            <a:r>
              <a:rPr lang="en-US" sz="1200">
                <a:hlinkClick r:id="rId3"/>
              </a:rPr>
              <a:t>VA Handbook 6500</a:t>
            </a:r>
            <a:r>
              <a:rPr lang="en-US" sz="1200"/>
              <a:t>)</a:t>
            </a:r>
          </a:p>
          <a:p>
            <a:pPr>
              <a:spcBef>
                <a:spcPts val="600"/>
              </a:spcBef>
              <a:buFont typeface="Wingdings" panose="05000000000000000000" pitchFamily="2" charset="2"/>
              <a:buChar char="ü"/>
            </a:pPr>
            <a:r>
              <a:rPr lang="en-US" sz="1200">
                <a:hlinkClick r:id="rId4"/>
              </a:rPr>
              <a:t>NIST SP 800-60, Volume II Revision 1</a:t>
            </a:r>
            <a:r>
              <a:rPr lang="en-US" sz="1200"/>
              <a:t>: “Appendix D.14.5 -  Health Care Research and Practitioner Information Type”</a:t>
            </a:r>
          </a:p>
          <a:p>
            <a:pPr>
              <a:spcBef>
                <a:spcPts val="600"/>
              </a:spcBef>
              <a:buFont typeface="Wingdings" panose="05000000000000000000" pitchFamily="2" charset="2"/>
              <a:buChar char="ü"/>
            </a:pPr>
            <a:r>
              <a:rPr lang="en-US" sz="1200">
                <a:cs typeface="Calibri" panose="020F0502020204030204"/>
              </a:rPr>
              <a:t>ERDSP User Guide: </a:t>
            </a:r>
            <a:r>
              <a:rPr lang="en-US" sz="1200">
                <a:cs typeface="Calibri" panose="020F0502020204030204"/>
                <a:hlinkClick r:id="rId5"/>
              </a:rPr>
              <a:t>Appendix D - Minimum Security Control Standards</a:t>
            </a:r>
            <a:endParaRPr lang="en-US" sz="1200">
              <a:cs typeface="Calibri" panose="020F0502020204030204"/>
            </a:endParaRPr>
          </a:p>
        </p:txBody>
      </p:sp>
    </p:spTree>
    <p:extLst>
      <p:ext uri="{BB962C8B-B14F-4D97-AF65-F5344CB8AC3E}">
        <p14:creationId xmlns:p14="http://schemas.microsoft.com/office/powerpoint/2010/main" val="2700675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5F1FE699-1E6E-4640-882B-BC582092587B}"/>
              </a:ext>
            </a:extLst>
          </p:cNvPr>
          <p:cNvSpPr/>
          <p:nvPr/>
        </p:nvSpPr>
        <p:spPr>
          <a:xfrm>
            <a:off x="781051" y="1770743"/>
            <a:ext cx="7886700" cy="1260453"/>
          </a:xfrm>
          <a:prstGeom prst="roundRect">
            <a:avLst/>
          </a:prstGeom>
          <a:solidFill>
            <a:srgbClr val="ECF3FA"/>
          </a:solidFill>
          <a:ln>
            <a:solidFill>
              <a:srgbClr val="ECF3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r>
              <a:rPr lang="en-US" sz="1350"/>
            </a:br>
            <a:endParaRPr lang="en-US" sz="1350">
              <a:solidFill>
                <a:prstClr val="white"/>
              </a:solidFill>
              <a:latin typeface="Calibri" panose="020F0502020204030204"/>
            </a:endParaRPr>
          </a:p>
        </p:txBody>
      </p:sp>
      <p:sp>
        <p:nvSpPr>
          <p:cNvPr id="28" name="Rectangle 27">
            <a:extLst>
              <a:ext uri="{FF2B5EF4-FFF2-40B4-BE49-F238E27FC236}">
                <a16:creationId xmlns:a16="http://schemas.microsoft.com/office/drawing/2014/main" id="{E01478C1-1306-4B3D-8683-ACB0390A429A}"/>
              </a:ext>
            </a:extLst>
          </p:cNvPr>
          <p:cNvSpPr/>
          <p:nvPr/>
        </p:nvSpPr>
        <p:spPr>
          <a:xfrm>
            <a:off x="940905" y="1915182"/>
            <a:ext cx="7574445" cy="931024"/>
          </a:xfrm>
          <a:prstGeom prst="rect">
            <a:avLst/>
          </a:prstGeom>
          <a:noFill/>
        </p:spPr>
        <p:txBody>
          <a:bodyPr wrap="square" lIns="68580" tIns="34290" rIns="68580" bIns="34290" anchor="t">
            <a:spAutoFit/>
          </a:bodyPr>
          <a:lstStyle/>
          <a:p>
            <a:pPr defTabSz="685800">
              <a:defRPr/>
            </a:pPr>
            <a:r>
              <a:rPr lang="en-US" sz="1400" b="1">
                <a:solidFill>
                  <a:prstClr val="black"/>
                </a:solidFill>
              </a:rPr>
              <a:t>SCENARIO</a:t>
            </a:r>
            <a:r>
              <a:rPr lang="en-US" sz="1400">
                <a:solidFill>
                  <a:prstClr val="black"/>
                </a:solidFill>
              </a:rPr>
              <a:t>: The North Florida/South Georgia VHS will be conducting a collaborative animal research study with their affiliate university. The research study data collected will contain picture and video of mice assigned to USDA Pain &amp; Distress Category D&amp;E. The VA will be electronically sharing a copy of the study data with the affiliate university, should the data be encrypted in transmission?     </a:t>
            </a:r>
          </a:p>
        </p:txBody>
      </p:sp>
      <p:sp>
        <p:nvSpPr>
          <p:cNvPr id="37" name="Rectangle 36">
            <a:extLst>
              <a:ext uri="{FF2B5EF4-FFF2-40B4-BE49-F238E27FC236}">
                <a16:creationId xmlns:a16="http://schemas.microsoft.com/office/drawing/2014/main" id="{C817C69C-443B-414A-AB95-44BBCE5657F0}"/>
              </a:ext>
            </a:extLst>
          </p:cNvPr>
          <p:cNvSpPr/>
          <p:nvPr/>
        </p:nvSpPr>
        <p:spPr>
          <a:xfrm>
            <a:off x="826707" y="4935072"/>
            <a:ext cx="7841042" cy="284693"/>
          </a:xfrm>
          <a:prstGeom prst="rect">
            <a:avLst/>
          </a:prstGeom>
          <a:ln w="57150">
            <a:solidFill>
              <a:schemeClr val="accent4">
                <a:lumMod val="60000"/>
                <a:lumOff val="40000"/>
              </a:schemeClr>
            </a:solidFill>
          </a:ln>
        </p:spPr>
        <p:txBody>
          <a:bodyPr wrap="square" lIns="68580" tIns="34290" rIns="68580" bIns="34290" anchor="ctr">
            <a:spAutoFit/>
          </a:bodyPr>
          <a:lstStyle/>
          <a:p>
            <a:pPr>
              <a:spcAft>
                <a:spcPts val="900"/>
              </a:spcAft>
            </a:pPr>
            <a:r>
              <a:rPr lang="en-US" sz="1400">
                <a:solidFill>
                  <a:prstClr val="black"/>
                </a:solidFill>
              </a:rPr>
              <a:t>Yes, animal research that is USDA category D&amp;E with picture and video is considered sensitive. </a:t>
            </a:r>
            <a:r>
              <a:rPr lang="en-US" sz="1400"/>
              <a:t>    </a:t>
            </a:r>
            <a:endParaRPr lang="en-US" sz="1400">
              <a:solidFill>
                <a:prstClr val="black"/>
              </a:solidFill>
            </a:endParaRPr>
          </a:p>
        </p:txBody>
      </p:sp>
      <p:sp>
        <p:nvSpPr>
          <p:cNvPr id="22" name="Footer Placeholder 6">
            <a:extLst>
              <a:ext uri="{FF2B5EF4-FFF2-40B4-BE49-F238E27FC236}">
                <a16:creationId xmlns:a16="http://schemas.microsoft.com/office/drawing/2014/main" id="{8F3AEBA8-5A0A-4D53-8755-55043A54463A}"/>
              </a:ext>
            </a:extLst>
          </p:cNvPr>
          <p:cNvSpPr>
            <a:spLocks noGrp="1"/>
          </p:cNvSpPr>
          <p:nvPr>
            <p:ph type="ftr" sz="quarter" idx="3"/>
          </p:nvPr>
        </p:nvSpPr>
        <p:spPr>
          <a:xfrm>
            <a:off x="626364" y="6163042"/>
            <a:ext cx="5648787" cy="365125"/>
          </a:xfrm>
        </p:spPr>
        <p:txBody>
          <a:bodyPr/>
          <a:lstStyle/>
          <a:p>
            <a:r>
              <a:rPr lang="en-US"/>
              <a:t>FOR INTERNAL USE ONLY		Office of Information and Technology</a:t>
            </a:r>
          </a:p>
        </p:txBody>
      </p:sp>
      <p:sp>
        <p:nvSpPr>
          <p:cNvPr id="23" name="Slide Number Placeholder 5">
            <a:extLst>
              <a:ext uri="{FF2B5EF4-FFF2-40B4-BE49-F238E27FC236}">
                <a16:creationId xmlns:a16="http://schemas.microsoft.com/office/drawing/2014/main" id="{2AF97AB6-4356-485F-80BC-95E991227324}"/>
              </a:ext>
            </a:extLst>
          </p:cNvPr>
          <p:cNvSpPr txBox="1">
            <a:spLocks/>
          </p:cNvSpPr>
          <p:nvPr/>
        </p:nvSpPr>
        <p:spPr>
          <a:xfrm>
            <a:off x="6457950" y="6163042"/>
            <a:ext cx="2057400" cy="365125"/>
          </a:xfrm>
          <a:prstGeom prst="rect">
            <a:avLst/>
          </a:prstGeom>
        </p:spPr>
        <p:txBody>
          <a:bodyPr vert="horz" lIns="91440" tIns="45720" rIns="91440" bIns="45720" rtlCol="0" anchor="ctr"/>
          <a:lstStyle>
            <a:defPPr>
              <a:defRPr lang="en-US"/>
            </a:defPPr>
            <a:lvl1pPr algn="r">
              <a:defRPr sz="1200">
                <a:solidFill>
                  <a:schemeClr val="tx1">
                    <a:tint val="75000"/>
                  </a:schemeClr>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73346A-FCA4-684E-8D18-26E8324063ED}" type="slidenum">
              <a:rPr lang="en-US"/>
              <a:pPr/>
              <a:t>21</a:t>
            </a:fld>
            <a:endParaRPr lang="en-US"/>
          </a:p>
        </p:txBody>
      </p:sp>
      <p:sp>
        <p:nvSpPr>
          <p:cNvPr id="24" name="Title 1">
            <a:extLst>
              <a:ext uri="{FF2B5EF4-FFF2-40B4-BE49-F238E27FC236}">
                <a16:creationId xmlns:a16="http://schemas.microsoft.com/office/drawing/2014/main" id="{213B6A9D-EC53-4CB6-9DD7-F9FF9205C3DD}"/>
              </a:ext>
            </a:extLst>
          </p:cNvPr>
          <p:cNvSpPr txBox="1">
            <a:spLocks/>
          </p:cNvSpPr>
          <p:nvPr/>
        </p:nvSpPr>
        <p:spPr>
          <a:xfrm>
            <a:off x="781050" y="527304"/>
            <a:ext cx="7886700"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pPr algn="ctr" defTabSz="685800">
              <a:defRPr/>
            </a:pPr>
            <a:r>
              <a:rPr lang="en-US"/>
              <a:t>Training Scenario #1</a:t>
            </a:r>
          </a:p>
        </p:txBody>
      </p:sp>
      <p:grpSp>
        <p:nvGrpSpPr>
          <p:cNvPr id="27" name="Group 26">
            <a:extLst>
              <a:ext uri="{FF2B5EF4-FFF2-40B4-BE49-F238E27FC236}">
                <a16:creationId xmlns:a16="http://schemas.microsoft.com/office/drawing/2014/main" id="{DC09C780-4BAF-44DB-BEED-F5F029A59C3D}"/>
              </a:ext>
              <a:ext uri="{C183D7F6-B498-43B3-948B-1728B52AA6E4}">
                <adec:decorative xmlns:adec="http://schemas.microsoft.com/office/drawing/2017/decorative" val="1"/>
              </a:ext>
            </a:extLst>
          </p:cNvPr>
          <p:cNvGrpSpPr/>
          <p:nvPr/>
        </p:nvGrpSpPr>
        <p:grpSpPr>
          <a:xfrm>
            <a:off x="3418912" y="3354640"/>
            <a:ext cx="2241385" cy="1144164"/>
            <a:chOff x="2659545" y="2834084"/>
            <a:chExt cx="3671009" cy="1873947"/>
          </a:xfrm>
        </p:grpSpPr>
        <p:grpSp>
          <p:nvGrpSpPr>
            <p:cNvPr id="29" name="Group 28">
              <a:extLst>
                <a:ext uri="{FF2B5EF4-FFF2-40B4-BE49-F238E27FC236}">
                  <a16:creationId xmlns:a16="http://schemas.microsoft.com/office/drawing/2014/main" id="{BD94C7D4-4B26-4153-839D-66FFB37721AD}"/>
                </a:ext>
              </a:extLst>
            </p:cNvPr>
            <p:cNvGrpSpPr/>
            <p:nvPr/>
          </p:nvGrpSpPr>
          <p:grpSpPr>
            <a:xfrm>
              <a:off x="2659545" y="2879231"/>
              <a:ext cx="1828800" cy="1828800"/>
              <a:chOff x="768355" y="3783517"/>
              <a:chExt cx="1828800" cy="1828800"/>
            </a:xfrm>
          </p:grpSpPr>
          <p:sp>
            <p:nvSpPr>
              <p:cNvPr id="35" name="Arrow: Right 34">
                <a:extLst>
                  <a:ext uri="{FF2B5EF4-FFF2-40B4-BE49-F238E27FC236}">
                    <a16:creationId xmlns:a16="http://schemas.microsoft.com/office/drawing/2014/main" id="{72EF5FA3-13BC-4028-913C-8903B3A8425C}"/>
                  </a:ext>
                </a:extLst>
              </p:cNvPr>
              <p:cNvSpPr/>
              <p:nvPr/>
            </p:nvSpPr>
            <p:spPr>
              <a:xfrm rot="16200000">
                <a:off x="1446177" y="4244323"/>
                <a:ext cx="457200" cy="457200"/>
              </a:xfrm>
              <a:prstGeom prst="rightArrow">
                <a:avLst/>
              </a:prstGeom>
              <a:solidFill>
                <a:srgbClr val="2F52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artial Circle 35">
                <a:extLst>
                  <a:ext uri="{FF2B5EF4-FFF2-40B4-BE49-F238E27FC236}">
                    <a16:creationId xmlns:a16="http://schemas.microsoft.com/office/drawing/2014/main" id="{78390712-345A-466B-A8F9-870609E8D918}"/>
                  </a:ext>
                </a:extLst>
              </p:cNvPr>
              <p:cNvSpPr/>
              <p:nvPr/>
            </p:nvSpPr>
            <p:spPr>
              <a:xfrm rot="176956">
                <a:off x="768355" y="3783517"/>
                <a:ext cx="1828800" cy="1828800"/>
              </a:xfrm>
              <a:prstGeom prst="pie">
                <a:avLst>
                  <a:gd name="adj1" fmla="val 21428258"/>
                  <a:gd name="adj2" fmla="val 10583992"/>
                </a:avLst>
              </a:prstGeom>
              <a:solidFill>
                <a:srgbClr val="2F528F"/>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8" name="Graphic 37" descr="Questions">
                <a:extLst>
                  <a:ext uri="{FF2B5EF4-FFF2-40B4-BE49-F238E27FC236}">
                    <a16:creationId xmlns:a16="http://schemas.microsoft.com/office/drawing/2014/main" id="{81B9FD33-62CD-42AB-88A4-68898C7683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54737" y="4795413"/>
                <a:ext cx="640080" cy="640080"/>
              </a:xfrm>
              <a:prstGeom prst="rect">
                <a:avLst/>
              </a:prstGeom>
            </p:spPr>
          </p:pic>
        </p:grpSp>
        <p:grpSp>
          <p:nvGrpSpPr>
            <p:cNvPr id="30" name="Group 29">
              <a:extLst>
                <a:ext uri="{FF2B5EF4-FFF2-40B4-BE49-F238E27FC236}">
                  <a16:creationId xmlns:a16="http://schemas.microsoft.com/office/drawing/2014/main" id="{DB22094E-EBAC-4686-BD80-B57318F7AE49}"/>
                </a:ext>
              </a:extLst>
            </p:cNvPr>
            <p:cNvGrpSpPr/>
            <p:nvPr/>
          </p:nvGrpSpPr>
          <p:grpSpPr>
            <a:xfrm>
              <a:off x="4501754" y="2834084"/>
              <a:ext cx="1828800" cy="1828800"/>
              <a:chOff x="7850829" y="2007239"/>
              <a:chExt cx="1828800" cy="1828800"/>
            </a:xfrm>
          </p:grpSpPr>
          <p:grpSp>
            <p:nvGrpSpPr>
              <p:cNvPr id="31" name="Group 30">
                <a:extLst>
                  <a:ext uri="{FF2B5EF4-FFF2-40B4-BE49-F238E27FC236}">
                    <a16:creationId xmlns:a16="http://schemas.microsoft.com/office/drawing/2014/main" id="{88A8C596-BD99-44EA-9A99-870A68A079B3}"/>
                  </a:ext>
                </a:extLst>
              </p:cNvPr>
              <p:cNvGrpSpPr/>
              <p:nvPr/>
            </p:nvGrpSpPr>
            <p:grpSpPr>
              <a:xfrm rot="10800000">
                <a:off x="7850829" y="2007239"/>
                <a:ext cx="1828800" cy="1828800"/>
                <a:chOff x="768355" y="3783517"/>
                <a:chExt cx="1828800" cy="1828800"/>
              </a:xfrm>
            </p:grpSpPr>
            <p:sp>
              <p:nvSpPr>
                <p:cNvPr id="33" name="Arrow: Right 32">
                  <a:extLst>
                    <a:ext uri="{FF2B5EF4-FFF2-40B4-BE49-F238E27FC236}">
                      <a16:creationId xmlns:a16="http://schemas.microsoft.com/office/drawing/2014/main" id="{F41DA024-301A-4F1D-8A1A-F34DD9464A63}"/>
                    </a:ext>
                  </a:extLst>
                </p:cNvPr>
                <p:cNvSpPr/>
                <p:nvPr/>
              </p:nvSpPr>
              <p:spPr>
                <a:xfrm rot="16200000">
                  <a:off x="1446177" y="4244323"/>
                  <a:ext cx="457200" cy="457200"/>
                </a:xfrm>
                <a:prstGeom prst="rightArrow">
                  <a:avLst/>
                </a:prstGeom>
                <a:solidFill>
                  <a:srgbClr val="102E50"/>
                </a:solidFill>
                <a:ln>
                  <a:solidFill>
                    <a:srgbClr val="102E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31F9DAF9-271A-45AE-9640-25873FF8334B}"/>
                    </a:ext>
                  </a:extLst>
                </p:cNvPr>
                <p:cNvSpPr/>
                <p:nvPr/>
              </p:nvSpPr>
              <p:spPr>
                <a:xfrm rot="176956">
                  <a:off x="768355" y="3783517"/>
                  <a:ext cx="1828800" cy="1828800"/>
                </a:xfrm>
                <a:prstGeom prst="pie">
                  <a:avLst>
                    <a:gd name="adj1" fmla="val 21428258"/>
                    <a:gd name="adj2" fmla="val 10583992"/>
                  </a:avLst>
                </a:prstGeom>
                <a:solidFill>
                  <a:srgbClr val="102E50"/>
                </a:solidFill>
                <a:ln>
                  <a:solidFill>
                    <a:srgbClr val="102E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2" name="Graphic 31" descr="Thought bubble">
                <a:extLst>
                  <a:ext uri="{FF2B5EF4-FFF2-40B4-BE49-F238E27FC236}">
                    <a16:creationId xmlns:a16="http://schemas.microsoft.com/office/drawing/2014/main" id="{98897D9E-D336-4460-BFB8-460033D2475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61727" y="2072869"/>
                <a:ext cx="822960" cy="822960"/>
              </a:xfrm>
              <a:prstGeom prst="rect">
                <a:avLst/>
              </a:prstGeom>
            </p:spPr>
          </p:pic>
        </p:grpSp>
      </p:grpSp>
    </p:spTree>
    <p:extLst>
      <p:ext uri="{BB962C8B-B14F-4D97-AF65-F5344CB8AC3E}">
        <p14:creationId xmlns:p14="http://schemas.microsoft.com/office/powerpoint/2010/main" val="252734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p:bldP spid="3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4">
            <a:extLst>
              <a:ext uri="{FF2B5EF4-FFF2-40B4-BE49-F238E27FC236}">
                <a16:creationId xmlns:a16="http://schemas.microsoft.com/office/drawing/2014/main" id="{08575140-F4C5-45C4-BC30-CBF18854FE03}"/>
              </a:ext>
            </a:extLst>
          </p:cNvPr>
          <p:cNvSpPr txBox="1">
            <a:spLocks/>
          </p:cNvSpPr>
          <p:nvPr/>
        </p:nvSpPr>
        <p:spPr>
          <a:xfrm>
            <a:off x="626364" y="1212577"/>
            <a:ext cx="8041386" cy="1221877"/>
          </a:xfrm>
          <a:prstGeom prst="rect">
            <a:avLst/>
          </a:prstGeom>
          <a:solidFill>
            <a:schemeClr val="bg1">
              <a:lumMod val="95000"/>
            </a:schemeClr>
          </a:solidFill>
          <a:ln>
            <a:solidFill>
              <a:schemeClr val="bg1">
                <a:lumMod val="95000"/>
              </a:schemeClr>
            </a:solidFill>
          </a:ln>
        </p:spPr>
        <p:txBody>
          <a:bodyPr vert="horz" lIns="0" tIns="0" rIns="0" bIns="0" rtlCol="0" anchor="t">
            <a:noAutofit/>
          </a:bodyPr>
          <a:lstStyle>
            <a:lvl1pPr marL="182880" indent="-182880" algn="l" defTabSz="914400" rtl="0" eaLnBrk="1" latinLnBrk="0" hangingPunct="1">
              <a:lnSpc>
                <a:spcPct val="100000"/>
              </a:lnSpc>
              <a:spcBef>
                <a:spcPts val="600"/>
              </a:spcBef>
              <a:buFont typeface="Arial" charset="0"/>
              <a:buChar char="•"/>
              <a:defRPr sz="1600" b="0" kern="1200" cap="none" spc="0" baseline="0">
                <a:solidFill>
                  <a:schemeClr val="tx1"/>
                </a:solidFill>
                <a:latin typeface="+mn-lt"/>
                <a:ea typeface="+mn-ea"/>
                <a:cs typeface="+mn-cs"/>
              </a:defRPr>
            </a:lvl1pPr>
            <a:lvl2pPr marL="365760" indent="-182880" algn="l" defTabSz="914400" rtl="0" eaLnBrk="1" latinLnBrk="0" hangingPunct="1">
              <a:lnSpc>
                <a:spcPct val="100000"/>
              </a:lnSpc>
              <a:spcBef>
                <a:spcPts val="0"/>
              </a:spcBef>
              <a:spcAft>
                <a:spcPts val="0"/>
              </a:spcAft>
              <a:buFont typeface="LucidaGrande" charset="0"/>
              <a:buChar char="-"/>
              <a:tabLst/>
              <a:defRPr sz="1600" i="0" kern="1200">
                <a:solidFill>
                  <a:schemeClr val="tx1"/>
                </a:solidFill>
                <a:latin typeface="+mn-lt"/>
                <a:ea typeface="Calibri" charset="0"/>
                <a:cs typeface="Calibri" charset="0"/>
              </a:defRPr>
            </a:lvl2pPr>
            <a:lvl3pPr marL="548640" indent="-182880" algn="l" defTabSz="914400" rtl="0" eaLnBrk="1" latinLnBrk="0" hangingPunct="1">
              <a:lnSpc>
                <a:spcPct val="100000"/>
              </a:lnSpc>
              <a:spcBef>
                <a:spcPts val="0"/>
              </a:spcBef>
              <a:buFont typeface="Courier New" charset="0"/>
              <a:buChar char="o"/>
              <a:tabLst/>
              <a:defRPr sz="1600" b="0" kern="1200" cap="none" spc="0" baseline="0">
                <a:solidFill>
                  <a:schemeClr val="tx1"/>
                </a:solidFill>
                <a:latin typeface="+mn-lt"/>
                <a:ea typeface="+mn-ea"/>
                <a:cs typeface="+mn-cs"/>
              </a:defRPr>
            </a:lvl3pPr>
            <a:lvl4pPr marL="0" indent="0" algn="l" defTabSz="914400" rtl="0" eaLnBrk="1" latinLnBrk="0" hangingPunct="1">
              <a:lnSpc>
                <a:spcPct val="100000"/>
              </a:lnSpc>
              <a:spcBef>
                <a:spcPts val="1800"/>
              </a:spcBef>
              <a:buFont typeface=".AppleSystemUIFont" charset="-120"/>
              <a:buNone/>
              <a:tabLst/>
              <a:defRPr sz="1600" b="1" i="0" kern="1200" cap="all" spc="100" baseline="0">
                <a:solidFill>
                  <a:schemeClr val="accent2"/>
                </a:solidFill>
                <a:latin typeface="Calibri" charset="0"/>
                <a:ea typeface="Calibri" charset="0"/>
                <a:cs typeface="Calibri" charset="0"/>
              </a:defRPr>
            </a:lvl4pPr>
            <a:lvl5pPr marL="11113" indent="0" algn="l" defTabSz="914400" rtl="0" eaLnBrk="1" latinLnBrk="0" hangingPunct="1">
              <a:lnSpc>
                <a:spcPct val="100000"/>
              </a:lnSpc>
              <a:spcBef>
                <a:spcPts val="600"/>
              </a:spcBef>
              <a:spcAft>
                <a:spcPts val="600"/>
              </a:spcAft>
              <a:buFont typeface="Arial" panose="020B0604020202020204" pitchFamily="34" charset="0"/>
              <a:buNone/>
              <a:tabLst/>
              <a:defRPr sz="1400" i="1" kern="1200">
                <a:solidFill>
                  <a:schemeClr val="tx1"/>
                </a:solidFill>
                <a:latin typeface="Georgia" charset="0"/>
                <a:ea typeface="Georgia" charset="0"/>
                <a:cs typeface="Georgia" charset="0"/>
              </a:defRPr>
            </a:lvl5pPr>
            <a:lvl6pPr marL="0" indent="0" algn="l" defTabSz="914400" rtl="0" eaLnBrk="1" latinLnBrk="0" hangingPunct="1">
              <a:lnSpc>
                <a:spcPct val="100000"/>
              </a:lnSpc>
              <a:spcBef>
                <a:spcPts val="1800"/>
              </a:spcBef>
              <a:buFontTx/>
              <a:buNone/>
              <a:defRPr sz="1100" i="1" kern="1200">
                <a:solidFill>
                  <a:schemeClr val="tx1"/>
                </a:solidFill>
                <a:latin typeface="Calibri" charset="0"/>
                <a:ea typeface="Calibri" charset="0"/>
                <a:cs typeface="Calibri"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1800"/>
              </a:spcBef>
              <a:buNone/>
            </a:pPr>
            <a:endParaRPr lang="en-US" sz="1300" b="1">
              <a:solidFill>
                <a:srgbClr val="5D7D95"/>
              </a:solidFill>
            </a:endParaRPr>
          </a:p>
        </p:txBody>
      </p:sp>
      <p:sp>
        <p:nvSpPr>
          <p:cNvPr id="3" name="Content Placeholder 2">
            <a:extLst>
              <a:ext uri="{FF2B5EF4-FFF2-40B4-BE49-F238E27FC236}">
                <a16:creationId xmlns:a16="http://schemas.microsoft.com/office/drawing/2014/main" id="{2E5095A0-A906-4675-BDFE-2501A17EAEEC}"/>
              </a:ext>
            </a:extLst>
          </p:cNvPr>
          <p:cNvSpPr>
            <a:spLocks noGrp="1"/>
          </p:cNvSpPr>
          <p:nvPr>
            <p:ph idx="1"/>
          </p:nvPr>
        </p:nvSpPr>
        <p:spPr>
          <a:xfrm>
            <a:off x="781050" y="1289096"/>
            <a:ext cx="7891271" cy="1221877"/>
          </a:xfrm>
        </p:spPr>
        <p:txBody>
          <a:bodyPr>
            <a:normAutofit/>
          </a:bodyPr>
          <a:lstStyle/>
          <a:p>
            <a:pPr marL="0" indent="0">
              <a:buNone/>
            </a:pPr>
            <a:r>
              <a:rPr lang="en-US" sz="1600"/>
              <a:t>1. Does the research study involve more than one VA participating site? </a:t>
            </a:r>
          </a:p>
          <a:p>
            <a:pPr marL="0" indent="0">
              <a:buNone/>
            </a:pPr>
            <a:r>
              <a:rPr lang="en-US" sz="1600"/>
              <a:t>2. Provide the name of each participating VA site listed within the IRB application.</a:t>
            </a:r>
          </a:p>
          <a:p>
            <a:pPr marL="0" indent="0">
              <a:buNone/>
            </a:pPr>
            <a:r>
              <a:rPr lang="en-US" sz="1600"/>
              <a:t>3. Select the data sources to be used in this research study. Select all that apply.</a:t>
            </a:r>
          </a:p>
        </p:txBody>
      </p:sp>
      <p:graphicFrame>
        <p:nvGraphicFramePr>
          <p:cNvPr id="5" name="Table 5">
            <a:extLst>
              <a:ext uri="{FF2B5EF4-FFF2-40B4-BE49-F238E27FC236}">
                <a16:creationId xmlns:a16="http://schemas.microsoft.com/office/drawing/2014/main" id="{4047F4E6-198A-4C2B-A3FB-1EAA739DCA3B}"/>
              </a:ext>
            </a:extLst>
          </p:cNvPr>
          <p:cNvGraphicFramePr>
            <a:graphicFrameLocks noGrp="1"/>
          </p:cNvGraphicFramePr>
          <p:nvPr>
            <p:extLst>
              <p:ext uri="{D42A27DB-BD31-4B8C-83A1-F6EECF244321}">
                <p14:modId xmlns:p14="http://schemas.microsoft.com/office/powerpoint/2010/main" val="3004584208"/>
              </p:ext>
            </p:extLst>
          </p:nvPr>
        </p:nvGraphicFramePr>
        <p:xfrm>
          <a:off x="779779" y="2601474"/>
          <a:ext cx="7613470" cy="2042987"/>
        </p:xfrm>
        <a:graphic>
          <a:graphicData uri="http://schemas.openxmlformats.org/drawingml/2006/table">
            <a:tbl>
              <a:tblPr firstRow="1" bandRow="1">
                <a:tableStyleId>{5C22544A-7EE6-4342-B048-85BDC9FD1C3A}</a:tableStyleId>
              </a:tblPr>
              <a:tblGrid>
                <a:gridCol w="3806735">
                  <a:extLst>
                    <a:ext uri="{9D8B030D-6E8A-4147-A177-3AD203B41FA5}">
                      <a16:colId xmlns:a16="http://schemas.microsoft.com/office/drawing/2014/main" val="2167903616"/>
                    </a:ext>
                  </a:extLst>
                </a:gridCol>
                <a:gridCol w="3806735">
                  <a:extLst>
                    <a:ext uri="{9D8B030D-6E8A-4147-A177-3AD203B41FA5}">
                      <a16:colId xmlns:a16="http://schemas.microsoft.com/office/drawing/2014/main" val="2173502045"/>
                    </a:ext>
                  </a:extLst>
                </a:gridCol>
              </a:tblGrid>
              <a:tr h="300905">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Available Selections</a:t>
                      </a:r>
                    </a:p>
                  </a:txBody>
                  <a:tcPr marL="68580" marR="68580" marT="34290" marB="34290"/>
                </a:tc>
                <a:tc hMerge="1">
                  <a:txBody>
                    <a:bodyPr/>
                    <a:lstStyle/>
                    <a:p>
                      <a:endParaRPr lang="en-US"/>
                    </a:p>
                  </a:txBody>
                  <a:tcPr/>
                </a:tc>
                <a:extLst>
                  <a:ext uri="{0D108BD9-81ED-4DB2-BD59-A6C34878D82A}">
                    <a16:rowId xmlns:a16="http://schemas.microsoft.com/office/drawing/2014/main" val="2984746228"/>
                  </a:ext>
                </a:extLst>
              </a:tr>
              <a:tr h="3033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CAPRI/Joint Legacy Viewer (JLV) </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Pharmacy Benefits Management (PBM)</a:t>
                      </a:r>
                    </a:p>
                  </a:txBody>
                  <a:tcPr marL="68580" marR="68580" marT="34290" marB="34290"/>
                </a:tc>
                <a:extLst>
                  <a:ext uri="{0D108BD9-81ED-4DB2-BD59-A6C34878D82A}">
                    <a16:rowId xmlns:a16="http://schemas.microsoft.com/office/drawing/2014/main" val="715836078"/>
                  </a:ext>
                </a:extLst>
              </a:tr>
              <a:tr h="3060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Corporate Data Warehouse (CDW) </a:t>
                      </a:r>
                    </a:p>
                  </a:txBody>
                  <a:tcPr marL="68580" marR="68580" marT="34290" marB="34290"/>
                </a:tc>
                <a:tc>
                  <a:txBody>
                    <a:bodyPr/>
                    <a:lstStyle/>
                    <a:p>
                      <a:r>
                        <a:rPr lang="en-US" sz="1400"/>
                        <a:t>Research Study Subject</a:t>
                      </a:r>
                    </a:p>
                  </a:txBody>
                  <a:tcPr marL="68580" marR="68580" marT="34290" marB="34290"/>
                </a:tc>
                <a:extLst>
                  <a:ext uri="{0D108BD9-81ED-4DB2-BD59-A6C34878D82A}">
                    <a16:rowId xmlns:a16="http://schemas.microsoft.com/office/drawing/2014/main" val="2549949547"/>
                  </a:ext>
                </a:extLst>
              </a:tr>
              <a:tr h="2748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CPRS/Vista/Cerner </a:t>
                      </a:r>
                    </a:p>
                  </a:txBody>
                  <a:tcPr marL="68580" marR="68580" marT="34290" marB="34290"/>
                </a:tc>
                <a:tc>
                  <a:txBody>
                    <a:bodyPr/>
                    <a:lstStyle/>
                    <a:p>
                      <a:r>
                        <a:rPr lang="en-US" sz="1400"/>
                        <a:t>VA/CMS Data for Research</a:t>
                      </a:r>
                    </a:p>
                  </a:txBody>
                  <a:tcPr marL="68580" marR="68580" marT="34290" marB="34290"/>
                </a:tc>
                <a:extLst>
                  <a:ext uri="{0D108BD9-81ED-4DB2-BD59-A6C34878D82A}">
                    <a16:rowId xmlns:a16="http://schemas.microsoft.com/office/drawing/2014/main" val="560840555"/>
                  </a:ext>
                </a:extLst>
              </a:tr>
              <a:tr h="2868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Databases</a:t>
                      </a:r>
                    </a:p>
                  </a:txBody>
                  <a:tcPr marL="68580" marR="68580" marT="34290" marB="34290"/>
                </a:tc>
                <a:tc>
                  <a:txBody>
                    <a:bodyPr/>
                    <a:lstStyle/>
                    <a:p>
                      <a:r>
                        <a:rPr lang="en-US" sz="1400"/>
                        <a:t>Vista Web</a:t>
                      </a:r>
                    </a:p>
                  </a:txBody>
                  <a:tcPr marL="68580" marR="68580" marT="34290" marB="34290"/>
                </a:tc>
                <a:extLst>
                  <a:ext uri="{0D108BD9-81ED-4DB2-BD59-A6C34878D82A}">
                    <a16:rowId xmlns:a16="http://schemas.microsoft.com/office/drawing/2014/main" val="606973441"/>
                  </a:ext>
                </a:extLst>
              </a:tr>
              <a:tr h="274871">
                <a:tc>
                  <a:txBody>
                    <a:bodyPr/>
                    <a:lstStyle/>
                    <a:p>
                      <a:r>
                        <a:rPr lang="en-US" sz="1400"/>
                        <a:t>Million Veteran Program</a:t>
                      </a:r>
                    </a:p>
                  </a:txBody>
                  <a:tcPr marL="68580" marR="68580" marT="34290" marB="34290"/>
                </a:tc>
                <a:tc>
                  <a:txBody>
                    <a:bodyPr/>
                    <a:lstStyle/>
                    <a:p>
                      <a:r>
                        <a:rPr lang="en-US" sz="1400"/>
                        <a:t>Other</a:t>
                      </a:r>
                    </a:p>
                  </a:txBody>
                  <a:tcPr marL="68580" marR="68580" marT="34290" marB="34290"/>
                </a:tc>
                <a:extLst>
                  <a:ext uri="{0D108BD9-81ED-4DB2-BD59-A6C34878D82A}">
                    <a16:rowId xmlns:a16="http://schemas.microsoft.com/office/drawing/2014/main" val="479043521"/>
                  </a:ext>
                </a:extLst>
              </a:tr>
              <a:tr h="274871">
                <a:tc>
                  <a:txBody>
                    <a:bodyPr/>
                    <a:lstStyle/>
                    <a:p>
                      <a:r>
                        <a:rPr lang="en-US" sz="1400"/>
                        <a:t>Non-VA Medical Records</a:t>
                      </a:r>
                    </a:p>
                  </a:txBody>
                  <a:tcPr marL="68580" marR="68580" marT="34290" marB="34290"/>
                </a:tc>
                <a:tc>
                  <a:txBody>
                    <a:bodyPr/>
                    <a:lstStyle/>
                    <a:p>
                      <a:endParaRPr lang="en-US" sz="1400"/>
                    </a:p>
                  </a:txBody>
                  <a:tcPr marL="68580" marR="68580" marT="34290" marB="34290"/>
                </a:tc>
                <a:extLst>
                  <a:ext uri="{0D108BD9-81ED-4DB2-BD59-A6C34878D82A}">
                    <a16:rowId xmlns:a16="http://schemas.microsoft.com/office/drawing/2014/main" val="3806492690"/>
                  </a:ext>
                </a:extLst>
              </a:tr>
            </a:tbl>
          </a:graphicData>
        </a:graphic>
      </p:graphicFrame>
      <p:sp>
        <p:nvSpPr>
          <p:cNvPr id="7" name="Title 1">
            <a:extLst>
              <a:ext uri="{FF2B5EF4-FFF2-40B4-BE49-F238E27FC236}">
                <a16:creationId xmlns:a16="http://schemas.microsoft.com/office/drawing/2014/main" id="{7B258D29-94A7-40ED-8FE9-C474BCBE190F}"/>
              </a:ext>
            </a:extLst>
          </p:cNvPr>
          <p:cNvSpPr txBox="1">
            <a:spLocks/>
          </p:cNvSpPr>
          <p:nvPr/>
        </p:nvSpPr>
        <p:spPr>
          <a:xfrm>
            <a:off x="781050" y="527304"/>
            <a:ext cx="7886700"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pPr defTabSz="685800">
              <a:defRPr/>
            </a:pPr>
            <a:r>
              <a:rPr lang="en-US"/>
              <a:t>Section 3 – Data Sources and Collection</a:t>
            </a:r>
          </a:p>
        </p:txBody>
      </p:sp>
      <p:sp>
        <p:nvSpPr>
          <p:cNvPr id="11" name="Footer Placeholder 6">
            <a:extLst>
              <a:ext uri="{FF2B5EF4-FFF2-40B4-BE49-F238E27FC236}">
                <a16:creationId xmlns:a16="http://schemas.microsoft.com/office/drawing/2014/main" id="{060E9EF8-D369-4411-8289-A132BE628B9F}"/>
              </a:ext>
            </a:extLst>
          </p:cNvPr>
          <p:cNvSpPr>
            <a:spLocks noGrp="1"/>
          </p:cNvSpPr>
          <p:nvPr>
            <p:ph type="ftr" sz="quarter" idx="3"/>
          </p:nvPr>
        </p:nvSpPr>
        <p:spPr>
          <a:xfrm>
            <a:off x="626364" y="6163042"/>
            <a:ext cx="5648787" cy="365125"/>
          </a:xfrm>
        </p:spPr>
        <p:txBody>
          <a:bodyPr/>
          <a:lstStyle/>
          <a:p>
            <a:r>
              <a:rPr lang="en-US"/>
              <a:t>FOR INTERNAL USE ONLY		Office of Information and Technology</a:t>
            </a:r>
          </a:p>
        </p:txBody>
      </p:sp>
      <p:sp>
        <p:nvSpPr>
          <p:cNvPr id="12" name="Slide Number Placeholder 5">
            <a:extLst>
              <a:ext uri="{FF2B5EF4-FFF2-40B4-BE49-F238E27FC236}">
                <a16:creationId xmlns:a16="http://schemas.microsoft.com/office/drawing/2014/main" id="{DB721062-D32D-4379-A2A6-479E889DF2C9}"/>
              </a:ext>
            </a:extLst>
          </p:cNvPr>
          <p:cNvSpPr txBox="1">
            <a:spLocks/>
          </p:cNvSpPr>
          <p:nvPr/>
        </p:nvSpPr>
        <p:spPr>
          <a:xfrm>
            <a:off x="6457950" y="6163042"/>
            <a:ext cx="2057400" cy="365125"/>
          </a:xfrm>
          <a:prstGeom prst="rect">
            <a:avLst/>
          </a:prstGeom>
        </p:spPr>
        <p:txBody>
          <a:bodyPr vert="horz" lIns="91440" tIns="45720" rIns="91440" bIns="45720" rtlCol="0" anchor="ctr"/>
          <a:lstStyle>
            <a:defPPr>
              <a:defRPr lang="en-US"/>
            </a:defPPr>
            <a:lvl1pPr algn="r">
              <a:defRPr sz="1200">
                <a:solidFill>
                  <a:schemeClr val="tx1">
                    <a:tint val="75000"/>
                  </a:schemeClr>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73346A-FCA4-684E-8D18-26E8324063ED}" type="slidenum">
              <a:rPr lang="en-US"/>
              <a:pPr/>
              <a:t>22</a:t>
            </a:fld>
            <a:endParaRPr lang="en-US"/>
          </a:p>
        </p:txBody>
      </p:sp>
    </p:spTree>
    <p:extLst>
      <p:ext uri="{BB962C8B-B14F-4D97-AF65-F5344CB8AC3E}">
        <p14:creationId xmlns:p14="http://schemas.microsoft.com/office/powerpoint/2010/main" val="3678324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CA5D4D86-D597-45AE-9AEE-6D4A63B6834E}"/>
              </a:ext>
            </a:extLst>
          </p:cNvPr>
          <p:cNvGraphicFramePr>
            <a:graphicFrameLocks noGrp="1"/>
          </p:cNvGraphicFramePr>
          <p:nvPr>
            <p:extLst>
              <p:ext uri="{D42A27DB-BD31-4B8C-83A1-F6EECF244321}">
                <p14:modId xmlns:p14="http://schemas.microsoft.com/office/powerpoint/2010/main" val="3686545310"/>
              </p:ext>
            </p:extLst>
          </p:nvPr>
        </p:nvGraphicFramePr>
        <p:xfrm>
          <a:off x="840322" y="2401074"/>
          <a:ext cx="7613470" cy="2024022"/>
        </p:xfrm>
        <a:graphic>
          <a:graphicData uri="http://schemas.openxmlformats.org/drawingml/2006/table">
            <a:tbl>
              <a:tblPr firstRow="1" bandRow="1">
                <a:tableStyleId>{5C22544A-7EE6-4342-B048-85BDC9FD1C3A}</a:tableStyleId>
              </a:tblPr>
              <a:tblGrid>
                <a:gridCol w="3806735">
                  <a:extLst>
                    <a:ext uri="{9D8B030D-6E8A-4147-A177-3AD203B41FA5}">
                      <a16:colId xmlns:a16="http://schemas.microsoft.com/office/drawing/2014/main" val="2167903616"/>
                    </a:ext>
                  </a:extLst>
                </a:gridCol>
                <a:gridCol w="3806735">
                  <a:extLst>
                    <a:ext uri="{9D8B030D-6E8A-4147-A177-3AD203B41FA5}">
                      <a16:colId xmlns:a16="http://schemas.microsoft.com/office/drawing/2014/main" val="2173502045"/>
                    </a:ext>
                  </a:extLst>
                </a:gridCol>
              </a:tblGrid>
              <a:tr h="27432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Available Selections</a:t>
                      </a:r>
                    </a:p>
                  </a:txBody>
                  <a:tcPr marL="68580" marR="68580" marT="34290" marB="34290"/>
                </a:tc>
                <a:tc hMerge="1">
                  <a:txBody>
                    <a:bodyPr/>
                    <a:lstStyle/>
                    <a:p>
                      <a:endParaRPr lang="en-US"/>
                    </a:p>
                  </a:txBody>
                  <a:tcPr/>
                </a:tc>
                <a:extLst>
                  <a:ext uri="{0D108BD9-81ED-4DB2-BD59-A6C34878D82A}">
                    <a16:rowId xmlns:a16="http://schemas.microsoft.com/office/drawing/2014/main" val="2984746228"/>
                  </a:ext>
                </a:extLst>
              </a:tr>
              <a:tr h="3033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Audio Recording</a:t>
                      </a:r>
                    </a:p>
                  </a:txBody>
                  <a:tcPr marL="68580" marR="68580" marT="34290" marB="34290"/>
                </a:tc>
                <a:tc>
                  <a:txBody>
                    <a:bodyPr/>
                    <a:lstStyle/>
                    <a:p>
                      <a:r>
                        <a:rPr lang="en-US" sz="1400"/>
                        <a:t>Interviews</a:t>
                      </a:r>
                    </a:p>
                  </a:txBody>
                  <a:tcPr marL="68580" marR="68580" marT="34290" marB="34290"/>
                </a:tc>
                <a:extLst>
                  <a:ext uri="{0D108BD9-81ED-4DB2-BD59-A6C34878D82A}">
                    <a16:rowId xmlns:a16="http://schemas.microsoft.com/office/drawing/2014/main" val="715836078"/>
                  </a:ext>
                </a:extLst>
              </a:tr>
              <a:tr h="3060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Behavioral Observations</a:t>
                      </a:r>
                    </a:p>
                  </a:txBody>
                  <a:tcPr marL="68580" marR="68580" marT="34290" marB="34290"/>
                </a:tc>
                <a:tc>
                  <a:txBody>
                    <a:bodyPr/>
                    <a:lstStyle/>
                    <a:p>
                      <a:r>
                        <a:rPr lang="en-US" sz="1400"/>
                        <a:t>Paper Questionnaire</a:t>
                      </a:r>
                    </a:p>
                  </a:txBody>
                  <a:tcPr marL="68580" marR="68580" marT="34290" marB="34290"/>
                </a:tc>
                <a:extLst>
                  <a:ext uri="{0D108BD9-81ED-4DB2-BD59-A6C34878D82A}">
                    <a16:rowId xmlns:a16="http://schemas.microsoft.com/office/drawing/2014/main" val="2549949547"/>
                  </a:ext>
                </a:extLst>
              </a:tr>
              <a:tr h="2748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Biological Specimens</a:t>
                      </a:r>
                    </a:p>
                  </a:txBody>
                  <a:tcPr marL="68580" marR="68580" marT="34290" marB="34290"/>
                </a:tc>
                <a:tc>
                  <a:txBody>
                    <a:bodyPr/>
                    <a:lstStyle/>
                    <a:p>
                      <a:r>
                        <a:rPr lang="en-US" sz="1400"/>
                        <a:t>Photographs</a:t>
                      </a:r>
                    </a:p>
                  </a:txBody>
                  <a:tcPr marL="68580" marR="68580" marT="34290" marB="34290"/>
                </a:tc>
                <a:extLst>
                  <a:ext uri="{0D108BD9-81ED-4DB2-BD59-A6C34878D82A}">
                    <a16:rowId xmlns:a16="http://schemas.microsoft.com/office/drawing/2014/main" val="560840555"/>
                  </a:ext>
                </a:extLst>
              </a:tr>
              <a:tr h="2868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Chart Reviews</a:t>
                      </a:r>
                    </a:p>
                  </a:txBody>
                  <a:tcPr marL="68580" marR="68580" marT="34290" marB="34290"/>
                </a:tc>
                <a:tc>
                  <a:txBody>
                    <a:bodyPr/>
                    <a:lstStyle/>
                    <a:p>
                      <a:r>
                        <a:rPr lang="en-US" sz="1400"/>
                        <a:t>Video Recording</a:t>
                      </a:r>
                    </a:p>
                  </a:txBody>
                  <a:tcPr marL="68580" marR="68580" marT="34290" marB="34290"/>
                </a:tc>
                <a:extLst>
                  <a:ext uri="{0D108BD9-81ED-4DB2-BD59-A6C34878D82A}">
                    <a16:rowId xmlns:a16="http://schemas.microsoft.com/office/drawing/2014/main" val="606973441"/>
                  </a:ext>
                </a:extLst>
              </a:tr>
              <a:tr h="274871">
                <a:tc>
                  <a:txBody>
                    <a:bodyPr/>
                    <a:lstStyle/>
                    <a:p>
                      <a:r>
                        <a:rPr lang="en-US" sz="1400"/>
                        <a:t>Control/Focus Groups</a:t>
                      </a:r>
                    </a:p>
                  </a:txBody>
                  <a:tcPr marL="68580" marR="68580" marT="34290" marB="34290"/>
                </a:tc>
                <a:tc>
                  <a:txBody>
                    <a:bodyPr/>
                    <a:lstStyle/>
                    <a:p>
                      <a:r>
                        <a:rPr lang="en-US" sz="1400"/>
                        <a:t>Wearable Technologies</a:t>
                      </a:r>
                    </a:p>
                  </a:txBody>
                  <a:tcPr marL="68580" marR="68580" marT="34290" marB="34290"/>
                </a:tc>
                <a:extLst>
                  <a:ext uri="{0D108BD9-81ED-4DB2-BD59-A6C34878D82A}">
                    <a16:rowId xmlns:a16="http://schemas.microsoft.com/office/drawing/2014/main" val="479043521"/>
                  </a:ext>
                </a:extLst>
              </a:tr>
              <a:tr h="274871">
                <a:tc>
                  <a:txBody>
                    <a:bodyPr/>
                    <a:lstStyle/>
                    <a:p>
                      <a:r>
                        <a:rPr lang="en-US" sz="1400"/>
                        <a:t>Electronic Questionnaire</a:t>
                      </a:r>
                    </a:p>
                  </a:txBody>
                  <a:tcPr marL="68580" marR="68580" marT="34290" marB="34290"/>
                </a:tc>
                <a:tc>
                  <a:txBody>
                    <a:bodyPr/>
                    <a:lstStyle/>
                    <a:p>
                      <a:r>
                        <a:rPr lang="en-US" sz="1400"/>
                        <a:t>Other</a:t>
                      </a:r>
                    </a:p>
                  </a:txBody>
                  <a:tcPr marL="68580" marR="68580" marT="34290" marB="34290"/>
                </a:tc>
                <a:extLst>
                  <a:ext uri="{0D108BD9-81ED-4DB2-BD59-A6C34878D82A}">
                    <a16:rowId xmlns:a16="http://schemas.microsoft.com/office/drawing/2014/main" val="3806492690"/>
                  </a:ext>
                </a:extLst>
              </a:tr>
            </a:tbl>
          </a:graphicData>
        </a:graphic>
      </p:graphicFrame>
      <p:sp>
        <p:nvSpPr>
          <p:cNvPr id="4" name="Footer Placeholder 3">
            <a:extLst>
              <a:ext uri="{FF2B5EF4-FFF2-40B4-BE49-F238E27FC236}">
                <a16:creationId xmlns:a16="http://schemas.microsoft.com/office/drawing/2014/main" id="{6B1554E6-D481-4A13-A156-597455254478}"/>
              </a:ext>
            </a:extLst>
          </p:cNvPr>
          <p:cNvSpPr>
            <a:spLocks noGrp="1"/>
          </p:cNvSpPr>
          <p:nvPr>
            <p:ph type="ftr" sz="quarter" idx="3"/>
          </p:nvPr>
        </p:nvSpPr>
        <p:spPr/>
        <p:txBody>
          <a:bodyPr/>
          <a:lstStyle/>
          <a:p>
            <a:pPr algn="l"/>
            <a:r>
              <a:rPr lang="en-US"/>
              <a:t>FOR INTERNAL USE ONLY		Office of Information and Technology</a:t>
            </a:r>
          </a:p>
        </p:txBody>
      </p:sp>
      <p:sp>
        <p:nvSpPr>
          <p:cNvPr id="5" name="Slide Number Placeholder 4">
            <a:extLst>
              <a:ext uri="{FF2B5EF4-FFF2-40B4-BE49-F238E27FC236}">
                <a16:creationId xmlns:a16="http://schemas.microsoft.com/office/drawing/2014/main" id="{BC9800D0-ED3F-4BFC-BAF9-DA22EBC8E80B}"/>
              </a:ext>
            </a:extLst>
          </p:cNvPr>
          <p:cNvSpPr>
            <a:spLocks noGrp="1"/>
          </p:cNvSpPr>
          <p:nvPr>
            <p:ph type="sldNum" sz="quarter" idx="12"/>
          </p:nvPr>
        </p:nvSpPr>
        <p:spPr/>
        <p:txBody>
          <a:bodyPr/>
          <a:lstStyle/>
          <a:p>
            <a:fld id="{E573346A-FCA4-684E-8D18-26E8324063ED}" type="slidenum">
              <a:rPr lang="en-US" smtClean="0"/>
              <a:t>23</a:t>
            </a:fld>
            <a:endParaRPr lang="en-US"/>
          </a:p>
        </p:txBody>
      </p:sp>
      <p:sp>
        <p:nvSpPr>
          <p:cNvPr id="9" name="Title 1">
            <a:extLst>
              <a:ext uri="{FF2B5EF4-FFF2-40B4-BE49-F238E27FC236}">
                <a16:creationId xmlns:a16="http://schemas.microsoft.com/office/drawing/2014/main" id="{A35AA90A-1BA8-4294-AC1C-BF77C5CC3FC6}"/>
              </a:ext>
            </a:extLst>
          </p:cNvPr>
          <p:cNvSpPr txBox="1">
            <a:spLocks/>
          </p:cNvSpPr>
          <p:nvPr/>
        </p:nvSpPr>
        <p:spPr>
          <a:xfrm>
            <a:off x="781050" y="527304"/>
            <a:ext cx="7886700"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pPr defTabSz="685800">
              <a:defRPr/>
            </a:pPr>
            <a:r>
              <a:rPr lang="en-US"/>
              <a:t>Section 3 – Data Sources and Collection (cont.)</a:t>
            </a:r>
          </a:p>
        </p:txBody>
      </p:sp>
      <p:sp>
        <p:nvSpPr>
          <p:cNvPr id="10" name="Content Placeholder 4">
            <a:extLst>
              <a:ext uri="{FF2B5EF4-FFF2-40B4-BE49-F238E27FC236}">
                <a16:creationId xmlns:a16="http://schemas.microsoft.com/office/drawing/2014/main" id="{589F5773-12A7-44DC-9FC8-8876745D86E1}"/>
              </a:ext>
            </a:extLst>
          </p:cNvPr>
          <p:cNvSpPr txBox="1">
            <a:spLocks/>
          </p:cNvSpPr>
          <p:nvPr/>
        </p:nvSpPr>
        <p:spPr>
          <a:xfrm>
            <a:off x="626364" y="1212578"/>
            <a:ext cx="8041386" cy="1051652"/>
          </a:xfrm>
          <a:prstGeom prst="rect">
            <a:avLst/>
          </a:prstGeom>
          <a:solidFill>
            <a:schemeClr val="bg1">
              <a:lumMod val="95000"/>
            </a:schemeClr>
          </a:solidFill>
          <a:ln>
            <a:solidFill>
              <a:schemeClr val="bg1">
                <a:lumMod val="95000"/>
              </a:schemeClr>
            </a:solidFill>
          </a:ln>
        </p:spPr>
        <p:txBody>
          <a:bodyPr vert="horz" lIns="0" tIns="0" rIns="0" bIns="0" rtlCol="0" anchor="t">
            <a:noAutofit/>
          </a:bodyPr>
          <a:lstStyle>
            <a:lvl1pPr marL="182880" indent="-182880" algn="l" defTabSz="914400" rtl="0" eaLnBrk="1" latinLnBrk="0" hangingPunct="1">
              <a:lnSpc>
                <a:spcPct val="100000"/>
              </a:lnSpc>
              <a:spcBef>
                <a:spcPts val="600"/>
              </a:spcBef>
              <a:buFont typeface="Arial" charset="0"/>
              <a:buChar char="•"/>
              <a:defRPr sz="1600" b="0" kern="1200" cap="none" spc="0" baseline="0">
                <a:solidFill>
                  <a:schemeClr val="tx1"/>
                </a:solidFill>
                <a:latin typeface="+mn-lt"/>
                <a:ea typeface="+mn-ea"/>
                <a:cs typeface="+mn-cs"/>
              </a:defRPr>
            </a:lvl1pPr>
            <a:lvl2pPr marL="365760" indent="-182880" algn="l" defTabSz="914400" rtl="0" eaLnBrk="1" latinLnBrk="0" hangingPunct="1">
              <a:lnSpc>
                <a:spcPct val="100000"/>
              </a:lnSpc>
              <a:spcBef>
                <a:spcPts val="0"/>
              </a:spcBef>
              <a:spcAft>
                <a:spcPts val="0"/>
              </a:spcAft>
              <a:buFont typeface="LucidaGrande" charset="0"/>
              <a:buChar char="-"/>
              <a:tabLst/>
              <a:defRPr sz="1600" i="0" kern="1200">
                <a:solidFill>
                  <a:schemeClr val="tx1"/>
                </a:solidFill>
                <a:latin typeface="+mn-lt"/>
                <a:ea typeface="Calibri" charset="0"/>
                <a:cs typeface="Calibri" charset="0"/>
              </a:defRPr>
            </a:lvl2pPr>
            <a:lvl3pPr marL="548640" indent="-182880" algn="l" defTabSz="914400" rtl="0" eaLnBrk="1" latinLnBrk="0" hangingPunct="1">
              <a:lnSpc>
                <a:spcPct val="100000"/>
              </a:lnSpc>
              <a:spcBef>
                <a:spcPts val="0"/>
              </a:spcBef>
              <a:buFont typeface="Courier New" charset="0"/>
              <a:buChar char="o"/>
              <a:tabLst/>
              <a:defRPr sz="1600" b="0" kern="1200" cap="none" spc="0" baseline="0">
                <a:solidFill>
                  <a:schemeClr val="tx1"/>
                </a:solidFill>
                <a:latin typeface="+mn-lt"/>
                <a:ea typeface="+mn-ea"/>
                <a:cs typeface="+mn-cs"/>
              </a:defRPr>
            </a:lvl3pPr>
            <a:lvl4pPr marL="0" indent="0" algn="l" defTabSz="914400" rtl="0" eaLnBrk="1" latinLnBrk="0" hangingPunct="1">
              <a:lnSpc>
                <a:spcPct val="100000"/>
              </a:lnSpc>
              <a:spcBef>
                <a:spcPts val="1800"/>
              </a:spcBef>
              <a:buFont typeface=".AppleSystemUIFont" charset="-120"/>
              <a:buNone/>
              <a:tabLst/>
              <a:defRPr sz="1600" b="1" i="0" kern="1200" cap="all" spc="100" baseline="0">
                <a:solidFill>
                  <a:schemeClr val="accent2"/>
                </a:solidFill>
                <a:latin typeface="Calibri" charset="0"/>
                <a:ea typeface="Calibri" charset="0"/>
                <a:cs typeface="Calibri" charset="0"/>
              </a:defRPr>
            </a:lvl4pPr>
            <a:lvl5pPr marL="11113" indent="0" algn="l" defTabSz="914400" rtl="0" eaLnBrk="1" latinLnBrk="0" hangingPunct="1">
              <a:lnSpc>
                <a:spcPct val="100000"/>
              </a:lnSpc>
              <a:spcBef>
                <a:spcPts val="600"/>
              </a:spcBef>
              <a:spcAft>
                <a:spcPts val="600"/>
              </a:spcAft>
              <a:buFont typeface="Arial" panose="020B0604020202020204" pitchFamily="34" charset="0"/>
              <a:buNone/>
              <a:tabLst/>
              <a:defRPr sz="1400" i="1" kern="1200">
                <a:solidFill>
                  <a:schemeClr val="tx1"/>
                </a:solidFill>
                <a:latin typeface="Georgia" charset="0"/>
                <a:ea typeface="Georgia" charset="0"/>
                <a:cs typeface="Georgia" charset="0"/>
              </a:defRPr>
            </a:lvl5pPr>
            <a:lvl6pPr marL="0" indent="0" algn="l" defTabSz="914400" rtl="0" eaLnBrk="1" latinLnBrk="0" hangingPunct="1">
              <a:lnSpc>
                <a:spcPct val="100000"/>
              </a:lnSpc>
              <a:spcBef>
                <a:spcPts val="1800"/>
              </a:spcBef>
              <a:buFontTx/>
              <a:buNone/>
              <a:defRPr sz="1100" i="1" kern="1200">
                <a:solidFill>
                  <a:schemeClr val="tx1"/>
                </a:solidFill>
                <a:latin typeface="Calibri" charset="0"/>
                <a:ea typeface="Calibri" charset="0"/>
                <a:cs typeface="Calibri"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1800"/>
              </a:spcBef>
              <a:buNone/>
            </a:pPr>
            <a:endParaRPr lang="en-US" sz="1300" b="1">
              <a:solidFill>
                <a:srgbClr val="5D7D95"/>
              </a:solidFill>
            </a:endParaRPr>
          </a:p>
        </p:txBody>
      </p:sp>
      <p:sp>
        <p:nvSpPr>
          <p:cNvPr id="11" name="Content Placeholder 2">
            <a:extLst>
              <a:ext uri="{FF2B5EF4-FFF2-40B4-BE49-F238E27FC236}">
                <a16:creationId xmlns:a16="http://schemas.microsoft.com/office/drawing/2014/main" id="{59DEF047-AD3F-4B7F-BA3E-34ABF78EB49B}"/>
              </a:ext>
            </a:extLst>
          </p:cNvPr>
          <p:cNvSpPr txBox="1">
            <a:spLocks/>
          </p:cNvSpPr>
          <p:nvPr/>
        </p:nvSpPr>
        <p:spPr>
          <a:xfrm>
            <a:off x="781050" y="1318124"/>
            <a:ext cx="7891271" cy="12218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baseline="0">
                <a:solidFill>
                  <a:srgbClr val="1F1F1F"/>
                </a:solidFill>
                <a:latin typeface="+mn-lt"/>
                <a:ea typeface="+mn-ea"/>
                <a:cs typeface="+mn-cs"/>
              </a:defRPr>
            </a:lvl1pPr>
            <a:lvl2pPr marL="685800" indent="-228600" algn="l" defTabSz="914400" rtl="0" eaLnBrk="1" latinLnBrk="0" hangingPunct="1">
              <a:lnSpc>
                <a:spcPct val="90000"/>
              </a:lnSpc>
              <a:spcBef>
                <a:spcPts val="500"/>
              </a:spcBef>
              <a:buFont typeface="CambriaMath" charset="0"/>
              <a:buChar char="⎯"/>
              <a:defRPr sz="2400" kern="1200">
                <a:solidFill>
                  <a:srgbClr val="1F1F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1F1F1F"/>
                </a:solidFill>
                <a:latin typeface="+mn-lt"/>
                <a:ea typeface="+mn-ea"/>
                <a:cs typeface="+mn-cs"/>
              </a:defRPr>
            </a:lvl3pPr>
            <a:lvl4pPr marL="1600200" indent="-228600" algn="l" defTabSz="914400" rtl="0" eaLnBrk="1" latinLnBrk="0" hangingPunct="1">
              <a:lnSpc>
                <a:spcPct val="90000"/>
              </a:lnSpc>
              <a:spcBef>
                <a:spcPts val="500"/>
              </a:spcBef>
              <a:buFont typeface=".AppleSystemUIFont" charset="-120"/>
              <a:buChar char="»"/>
              <a:defRPr sz="2400" kern="1200">
                <a:solidFill>
                  <a:srgbClr val="1F1F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AutoNum type="arabicPeriod" startAt="4"/>
            </a:pPr>
            <a:r>
              <a:rPr lang="en-US" sz="1600"/>
              <a:t>Describe the Other and/or database sources used in the research study. </a:t>
            </a:r>
          </a:p>
          <a:p>
            <a:pPr marL="342900" indent="-342900">
              <a:buAutoNum type="arabicPeriod" startAt="4"/>
            </a:pPr>
            <a:r>
              <a:rPr lang="en-US" sz="1600"/>
              <a:t>Select the data collection methods that will be used in the research study.   </a:t>
            </a:r>
          </a:p>
        </p:txBody>
      </p:sp>
      <p:sp>
        <p:nvSpPr>
          <p:cNvPr id="14" name="Content Placeholder 4">
            <a:extLst>
              <a:ext uri="{FF2B5EF4-FFF2-40B4-BE49-F238E27FC236}">
                <a16:creationId xmlns:a16="http://schemas.microsoft.com/office/drawing/2014/main" id="{7DACBF5C-0151-45B6-9C9A-9694ECF790C2}"/>
              </a:ext>
            </a:extLst>
          </p:cNvPr>
          <p:cNvSpPr txBox="1">
            <a:spLocks/>
          </p:cNvSpPr>
          <p:nvPr/>
        </p:nvSpPr>
        <p:spPr>
          <a:xfrm>
            <a:off x="551307" y="4591124"/>
            <a:ext cx="8041386" cy="1424147"/>
          </a:xfrm>
          <a:prstGeom prst="rect">
            <a:avLst/>
          </a:prstGeom>
          <a:solidFill>
            <a:schemeClr val="bg1">
              <a:lumMod val="95000"/>
            </a:schemeClr>
          </a:solidFill>
          <a:ln>
            <a:solidFill>
              <a:schemeClr val="bg1">
                <a:lumMod val="95000"/>
              </a:schemeClr>
            </a:solidFill>
          </a:ln>
        </p:spPr>
        <p:txBody>
          <a:bodyPr vert="horz" lIns="0" tIns="0" rIns="0" bIns="0" rtlCol="0" anchor="t">
            <a:noAutofit/>
          </a:bodyPr>
          <a:lstStyle>
            <a:lvl1pPr marL="182880" indent="-182880" algn="l" defTabSz="914400" rtl="0" eaLnBrk="1" latinLnBrk="0" hangingPunct="1">
              <a:lnSpc>
                <a:spcPct val="100000"/>
              </a:lnSpc>
              <a:spcBef>
                <a:spcPts val="600"/>
              </a:spcBef>
              <a:buFont typeface="Arial" charset="0"/>
              <a:buChar char="•"/>
              <a:defRPr sz="1600" b="0" kern="1200" cap="none" spc="0" baseline="0">
                <a:solidFill>
                  <a:schemeClr val="tx1"/>
                </a:solidFill>
                <a:latin typeface="+mn-lt"/>
                <a:ea typeface="+mn-ea"/>
                <a:cs typeface="+mn-cs"/>
              </a:defRPr>
            </a:lvl1pPr>
            <a:lvl2pPr marL="365760" indent="-182880" algn="l" defTabSz="914400" rtl="0" eaLnBrk="1" latinLnBrk="0" hangingPunct="1">
              <a:lnSpc>
                <a:spcPct val="100000"/>
              </a:lnSpc>
              <a:spcBef>
                <a:spcPts val="0"/>
              </a:spcBef>
              <a:spcAft>
                <a:spcPts val="0"/>
              </a:spcAft>
              <a:buFont typeface="LucidaGrande" charset="0"/>
              <a:buChar char="-"/>
              <a:tabLst/>
              <a:defRPr sz="1600" i="0" kern="1200">
                <a:solidFill>
                  <a:schemeClr val="tx1"/>
                </a:solidFill>
                <a:latin typeface="+mn-lt"/>
                <a:ea typeface="Calibri" charset="0"/>
                <a:cs typeface="Calibri" charset="0"/>
              </a:defRPr>
            </a:lvl2pPr>
            <a:lvl3pPr marL="548640" indent="-182880" algn="l" defTabSz="914400" rtl="0" eaLnBrk="1" latinLnBrk="0" hangingPunct="1">
              <a:lnSpc>
                <a:spcPct val="100000"/>
              </a:lnSpc>
              <a:spcBef>
                <a:spcPts val="0"/>
              </a:spcBef>
              <a:buFont typeface="Courier New" charset="0"/>
              <a:buChar char="o"/>
              <a:tabLst/>
              <a:defRPr sz="1600" b="0" kern="1200" cap="none" spc="0" baseline="0">
                <a:solidFill>
                  <a:schemeClr val="tx1"/>
                </a:solidFill>
                <a:latin typeface="+mn-lt"/>
                <a:ea typeface="+mn-ea"/>
                <a:cs typeface="+mn-cs"/>
              </a:defRPr>
            </a:lvl3pPr>
            <a:lvl4pPr marL="0" indent="0" algn="l" defTabSz="914400" rtl="0" eaLnBrk="1" latinLnBrk="0" hangingPunct="1">
              <a:lnSpc>
                <a:spcPct val="100000"/>
              </a:lnSpc>
              <a:spcBef>
                <a:spcPts val="1800"/>
              </a:spcBef>
              <a:buFont typeface=".AppleSystemUIFont" charset="-120"/>
              <a:buNone/>
              <a:tabLst/>
              <a:defRPr sz="1600" b="1" i="0" kern="1200" cap="all" spc="100" baseline="0">
                <a:solidFill>
                  <a:schemeClr val="accent2"/>
                </a:solidFill>
                <a:latin typeface="Calibri" charset="0"/>
                <a:ea typeface="Calibri" charset="0"/>
                <a:cs typeface="Calibri" charset="0"/>
              </a:defRPr>
            </a:lvl4pPr>
            <a:lvl5pPr marL="11113" indent="0" algn="l" defTabSz="914400" rtl="0" eaLnBrk="1" latinLnBrk="0" hangingPunct="1">
              <a:lnSpc>
                <a:spcPct val="100000"/>
              </a:lnSpc>
              <a:spcBef>
                <a:spcPts val="600"/>
              </a:spcBef>
              <a:spcAft>
                <a:spcPts val="600"/>
              </a:spcAft>
              <a:buFont typeface="Arial" panose="020B0604020202020204" pitchFamily="34" charset="0"/>
              <a:buNone/>
              <a:tabLst/>
              <a:defRPr sz="1400" i="1" kern="1200">
                <a:solidFill>
                  <a:schemeClr val="tx1"/>
                </a:solidFill>
                <a:latin typeface="Georgia" charset="0"/>
                <a:ea typeface="Georgia" charset="0"/>
                <a:cs typeface="Georgia" charset="0"/>
              </a:defRPr>
            </a:lvl5pPr>
            <a:lvl6pPr marL="0" indent="0" algn="l" defTabSz="914400" rtl="0" eaLnBrk="1" latinLnBrk="0" hangingPunct="1">
              <a:lnSpc>
                <a:spcPct val="100000"/>
              </a:lnSpc>
              <a:spcBef>
                <a:spcPts val="1800"/>
              </a:spcBef>
              <a:buFontTx/>
              <a:buNone/>
              <a:defRPr sz="1100" i="1" kern="1200">
                <a:solidFill>
                  <a:schemeClr val="tx1"/>
                </a:solidFill>
                <a:latin typeface="Calibri" charset="0"/>
                <a:ea typeface="Calibri" charset="0"/>
                <a:cs typeface="Calibri"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1800"/>
              </a:spcBef>
              <a:buNone/>
            </a:pPr>
            <a:endParaRPr lang="en-US" sz="1300" b="1">
              <a:solidFill>
                <a:srgbClr val="5D7D95"/>
              </a:solidFill>
            </a:endParaRPr>
          </a:p>
        </p:txBody>
      </p:sp>
      <p:sp>
        <p:nvSpPr>
          <p:cNvPr id="15" name="Content Placeholder 2">
            <a:extLst>
              <a:ext uri="{FF2B5EF4-FFF2-40B4-BE49-F238E27FC236}">
                <a16:creationId xmlns:a16="http://schemas.microsoft.com/office/drawing/2014/main" id="{CC6F665D-86DB-4260-B8E8-B879E062D8EA}"/>
              </a:ext>
            </a:extLst>
          </p:cNvPr>
          <p:cNvSpPr>
            <a:spLocks noGrp="1"/>
          </p:cNvSpPr>
          <p:nvPr>
            <p:ph idx="1"/>
          </p:nvPr>
        </p:nvSpPr>
        <p:spPr>
          <a:xfrm>
            <a:off x="630935" y="4714495"/>
            <a:ext cx="7891271" cy="1221877"/>
          </a:xfrm>
        </p:spPr>
        <p:txBody>
          <a:bodyPr>
            <a:normAutofit lnSpcReduction="10000"/>
          </a:bodyPr>
          <a:lstStyle/>
          <a:p>
            <a:pPr marL="0" indent="0">
              <a:buNone/>
            </a:pPr>
            <a:r>
              <a:rPr lang="en-US" sz="1600"/>
              <a:t>6. Describe the Other data collection methods used in the research study.  </a:t>
            </a:r>
          </a:p>
          <a:p>
            <a:pPr marL="0" indent="0">
              <a:buNone/>
            </a:pPr>
            <a:r>
              <a:rPr lang="en-US" sz="1600"/>
              <a:t>7.  Will the research study use any VA applications or websites?</a:t>
            </a:r>
          </a:p>
          <a:p>
            <a:pPr marL="0" indent="0">
              <a:buNone/>
            </a:pPr>
            <a:r>
              <a:rPr lang="en-US" sz="1600"/>
              <a:t>8.  Provide the name and URL (web address) of VA applications and/or websites that will be used in the research study.</a:t>
            </a:r>
          </a:p>
        </p:txBody>
      </p:sp>
    </p:spTree>
    <p:extLst>
      <p:ext uri="{BB962C8B-B14F-4D97-AF65-F5344CB8AC3E}">
        <p14:creationId xmlns:p14="http://schemas.microsoft.com/office/powerpoint/2010/main" val="635249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5F1FE699-1E6E-4640-882B-BC582092587B}"/>
              </a:ext>
            </a:extLst>
          </p:cNvPr>
          <p:cNvSpPr/>
          <p:nvPr/>
        </p:nvSpPr>
        <p:spPr>
          <a:xfrm>
            <a:off x="781051" y="1770743"/>
            <a:ext cx="7886700" cy="1260453"/>
          </a:xfrm>
          <a:prstGeom prst="roundRect">
            <a:avLst/>
          </a:prstGeom>
          <a:solidFill>
            <a:srgbClr val="ECF3FA"/>
          </a:solidFill>
          <a:ln>
            <a:solidFill>
              <a:srgbClr val="ECF3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r>
              <a:rPr lang="en-US" sz="1350"/>
            </a:br>
            <a:endParaRPr lang="en-US" sz="1350">
              <a:solidFill>
                <a:prstClr val="white"/>
              </a:solidFill>
              <a:latin typeface="Calibri" panose="020F0502020204030204"/>
            </a:endParaRPr>
          </a:p>
        </p:txBody>
      </p:sp>
      <p:sp>
        <p:nvSpPr>
          <p:cNvPr id="28" name="Rectangle 27">
            <a:extLst>
              <a:ext uri="{FF2B5EF4-FFF2-40B4-BE49-F238E27FC236}">
                <a16:creationId xmlns:a16="http://schemas.microsoft.com/office/drawing/2014/main" id="{E01478C1-1306-4B3D-8683-ACB0390A429A}"/>
              </a:ext>
            </a:extLst>
          </p:cNvPr>
          <p:cNvSpPr/>
          <p:nvPr/>
        </p:nvSpPr>
        <p:spPr>
          <a:xfrm>
            <a:off x="940905" y="1915182"/>
            <a:ext cx="7574445" cy="931024"/>
          </a:xfrm>
          <a:prstGeom prst="rect">
            <a:avLst/>
          </a:prstGeom>
          <a:noFill/>
        </p:spPr>
        <p:txBody>
          <a:bodyPr wrap="square" lIns="68580" tIns="34290" rIns="68580" bIns="34290" anchor="t">
            <a:spAutoFit/>
          </a:bodyPr>
          <a:lstStyle/>
          <a:p>
            <a:pPr defTabSz="685800">
              <a:defRPr/>
            </a:pPr>
            <a:r>
              <a:rPr lang="en-US" sz="1400" b="1">
                <a:solidFill>
                  <a:prstClr val="black"/>
                </a:solidFill>
              </a:rPr>
              <a:t>SCENARIO</a:t>
            </a:r>
            <a:r>
              <a:rPr lang="en-US" sz="1400">
                <a:solidFill>
                  <a:prstClr val="black"/>
                </a:solidFill>
              </a:rPr>
              <a:t>: The San Antonio and Houston VAMCs will be participating in a VA only multi-site study.    The study plans to use the University of Minnesota REDCap application to collect study data from each participating VA site.   Does the University of Minnesota REDCap application need to be evaluated for a VA ATO?  </a:t>
            </a:r>
          </a:p>
        </p:txBody>
      </p:sp>
      <p:sp>
        <p:nvSpPr>
          <p:cNvPr id="37" name="Rectangle 36">
            <a:extLst>
              <a:ext uri="{FF2B5EF4-FFF2-40B4-BE49-F238E27FC236}">
                <a16:creationId xmlns:a16="http://schemas.microsoft.com/office/drawing/2014/main" id="{C817C69C-443B-414A-AB95-44BBCE5657F0}"/>
              </a:ext>
            </a:extLst>
          </p:cNvPr>
          <p:cNvSpPr/>
          <p:nvPr/>
        </p:nvSpPr>
        <p:spPr>
          <a:xfrm>
            <a:off x="826707" y="4719629"/>
            <a:ext cx="7841042" cy="715581"/>
          </a:xfrm>
          <a:prstGeom prst="rect">
            <a:avLst/>
          </a:prstGeom>
          <a:ln w="57150">
            <a:solidFill>
              <a:schemeClr val="accent4">
                <a:lumMod val="60000"/>
                <a:lumOff val="40000"/>
              </a:schemeClr>
            </a:solidFill>
          </a:ln>
        </p:spPr>
        <p:txBody>
          <a:bodyPr wrap="square" lIns="68580" tIns="34290" rIns="68580" bIns="34290" anchor="ctr">
            <a:spAutoFit/>
          </a:bodyPr>
          <a:lstStyle/>
          <a:p>
            <a:pPr defTabSz="685800">
              <a:spcAft>
                <a:spcPts val="900"/>
              </a:spcAft>
              <a:defRPr/>
            </a:pPr>
            <a:r>
              <a:rPr lang="en-US" sz="1400">
                <a:solidFill>
                  <a:prstClr val="black"/>
                </a:solidFill>
              </a:rPr>
              <a:t>Yes, the University of Minnesota is not a collaborator on the study but is acting as a 3</a:t>
            </a:r>
            <a:r>
              <a:rPr lang="en-US" sz="1400" baseline="30000">
                <a:solidFill>
                  <a:prstClr val="black"/>
                </a:solidFill>
              </a:rPr>
              <a:t>rd</a:t>
            </a:r>
            <a:r>
              <a:rPr lang="en-US" sz="1400">
                <a:solidFill>
                  <a:prstClr val="black"/>
                </a:solidFill>
              </a:rPr>
              <a:t> party and  collecting data on behalf of the VA.    The university of Minnesota REDCap application will need to be submitted for an ATO determination.   </a:t>
            </a:r>
          </a:p>
        </p:txBody>
      </p:sp>
      <p:sp>
        <p:nvSpPr>
          <p:cNvPr id="22" name="Footer Placeholder 6">
            <a:extLst>
              <a:ext uri="{FF2B5EF4-FFF2-40B4-BE49-F238E27FC236}">
                <a16:creationId xmlns:a16="http://schemas.microsoft.com/office/drawing/2014/main" id="{8F3AEBA8-5A0A-4D53-8755-55043A54463A}"/>
              </a:ext>
            </a:extLst>
          </p:cNvPr>
          <p:cNvSpPr>
            <a:spLocks noGrp="1"/>
          </p:cNvSpPr>
          <p:nvPr>
            <p:ph type="ftr" sz="quarter" idx="3"/>
          </p:nvPr>
        </p:nvSpPr>
        <p:spPr>
          <a:xfrm>
            <a:off x="626364" y="6163042"/>
            <a:ext cx="5648787" cy="365125"/>
          </a:xfrm>
        </p:spPr>
        <p:txBody>
          <a:bodyPr/>
          <a:lstStyle/>
          <a:p>
            <a:r>
              <a:rPr lang="en-US"/>
              <a:t>FOR INTERNAL USE ONLY		Office of Information and Technology</a:t>
            </a:r>
          </a:p>
        </p:txBody>
      </p:sp>
      <p:sp>
        <p:nvSpPr>
          <p:cNvPr id="23" name="Slide Number Placeholder 5">
            <a:extLst>
              <a:ext uri="{FF2B5EF4-FFF2-40B4-BE49-F238E27FC236}">
                <a16:creationId xmlns:a16="http://schemas.microsoft.com/office/drawing/2014/main" id="{2AF97AB6-4356-485F-80BC-95E991227324}"/>
              </a:ext>
            </a:extLst>
          </p:cNvPr>
          <p:cNvSpPr txBox="1">
            <a:spLocks/>
          </p:cNvSpPr>
          <p:nvPr/>
        </p:nvSpPr>
        <p:spPr>
          <a:xfrm>
            <a:off x="6457950" y="6163042"/>
            <a:ext cx="2057400" cy="365125"/>
          </a:xfrm>
          <a:prstGeom prst="rect">
            <a:avLst/>
          </a:prstGeom>
        </p:spPr>
        <p:txBody>
          <a:bodyPr vert="horz" lIns="91440" tIns="45720" rIns="91440" bIns="45720" rtlCol="0" anchor="ctr"/>
          <a:lstStyle>
            <a:defPPr>
              <a:defRPr lang="en-US"/>
            </a:defPPr>
            <a:lvl1pPr algn="r">
              <a:defRPr sz="1200">
                <a:solidFill>
                  <a:schemeClr val="tx1">
                    <a:tint val="75000"/>
                  </a:schemeClr>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73346A-FCA4-684E-8D18-26E8324063ED}" type="slidenum">
              <a:rPr lang="en-US"/>
              <a:pPr/>
              <a:t>24</a:t>
            </a:fld>
            <a:endParaRPr lang="en-US"/>
          </a:p>
        </p:txBody>
      </p:sp>
      <p:sp>
        <p:nvSpPr>
          <p:cNvPr id="24" name="Title 1">
            <a:extLst>
              <a:ext uri="{FF2B5EF4-FFF2-40B4-BE49-F238E27FC236}">
                <a16:creationId xmlns:a16="http://schemas.microsoft.com/office/drawing/2014/main" id="{213B6A9D-EC53-4CB6-9DD7-F9FF9205C3DD}"/>
              </a:ext>
            </a:extLst>
          </p:cNvPr>
          <p:cNvSpPr txBox="1">
            <a:spLocks/>
          </p:cNvSpPr>
          <p:nvPr/>
        </p:nvSpPr>
        <p:spPr>
          <a:xfrm>
            <a:off x="781050" y="527304"/>
            <a:ext cx="7886700"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pPr defTabSz="685800">
              <a:defRPr/>
            </a:pPr>
            <a:r>
              <a:rPr lang="en-US"/>
              <a:t>Training Scenario #1</a:t>
            </a:r>
          </a:p>
        </p:txBody>
      </p:sp>
      <p:grpSp>
        <p:nvGrpSpPr>
          <p:cNvPr id="27" name="Group 26">
            <a:extLst>
              <a:ext uri="{FF2B5EF4-FFF2-40B4-BE49-F238E27FC236}">
                <a16:creationId xmlns:a16="http://schemas.microsoft.com/office/drawing/2014/main" id="{DC09C780-4BAF-44DB-BEED-F5F029A59C3D}"/>
              </a:ext>
              <a:ext uri="{C183D7F6-B498-43B3-948B-1728B52AA6E4}">
                <adec:decorative xmlns:adec="http://schemas.microsoft.com/office/drawing/2017/decorative" val="1"/>
              </a:ext>
            </a:extLst>
          </p:cNvPr>
          <p:cNvGrpSpPr/>
          <p:nvPr/>
        </p:nvGrpSpPr>
        <p:grpSpPr>
          <a:xfrm>
            <a:off x="3418912" y="3354640"/>
            <a:ext cx="2241385" cy="1144164"/>
            <a:chOff x="2659545" y="2834084"/>
            <a:chExt cx="3671009" cy="1873947"/>
          </a:xfrm>
        </p:grpSpPr>
        <p:grpSp>
          <p:nvGrpSpPr>
            <p:cNvPr id="29" name="Group 28">
              <a:extLst>
                <a:ext uri="{FF2B5EF4-FFF2-40B4-BE49-F238E27FC236}">
                  <a16:creationId xmlns:a16="http://schemas.microsoft.com/office/drawing/2014/main" id="{BD94C7D4-4B26-4153-839D-66FFB37721AD}"/>
                </a:ext>
              </a:extLst>
            </p:cNvPr>
            <p:cNvGrpSpPr/>
            <p:nvPr/>
          </p:nvGrpSpPr>
          <p:grpSpPr>
            <a:xfrm>
              <a:off x="2659545" y="2879231"/>
              <a:ext cx="1828800" cy="1828800"/>
              <a:chOff x="768355" y="3783517"/>
              <a:chExt cx="1828800" cy="1828800"/>
            </a:xfrm>
          </p:grpSpPr>
          <p:sp>
            <p:nvSpPr>
              <p:cNvPr id="35" name="Arrow: Right 34">
                <a:extLst>
                  <a:ext uri="{FF2B5EF4-FFF2-40B4-BE49-F238E27FC236}">
                    <a16:creationId xmlns:a16="http://schemas.microsoft.com/office/drawing/2014/main" id="{72EF5FA3-13BC-4028-913C-8903B3A8425C}"/>
                  </a:ext>
                </a:extLst>
              </p:cNvPr>
              <p:cNvSpPr/>
              <p:nvPr/>
            </p:nvSpPr>
            <p:spPr>
              <a:xfrm rot="16200000">
                <a:off x="1446177" y="4244323"/>
                <a:ext cx="457200" cy="457200"/>
              </a:xfrm>
              <a:prstGeom prst="rightArrow">
                <a:avLst/>
              </a:prstGeom>
              <a:solidFill>
                <a:srgbClr val="2F52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artial Circle 35">
                <a:extLst>
                  <a:ext uri="{FF2B5EF4-FFF2-40B4-BE49-F238E27FC236}">
                    <a16:creationId xmlns:a16="http://schemas.microsoft.com/office/drawing/2014/main" id="{78390712-345A-466B-A8F9-870609E8D918}"/>
                  </a:ext>
                </a:extLst>
              </p:cNvPr>
              <p:cNvSpPr/>
              <p:nvPr/>
            </p:nvSpPr>
            <p:spPr>
              <a:xfrm rot="176956">
                <a:off x="768355" y="3783517"/>
                <a:ext cx="1828800" cy="1828800"/>
              </a:xfrm>
              <a:prstGeom prst="pie">
                <a:avLst>
                  <a:gd name="adj1" fmla="val 21428258"/>
                  <a:gd name="adj2" fmla="val 10583992"/>
                </a:avLst>
              </a:prstGeom>
              <a:solidFill>
                <a:srgbClr val="2F528F"/>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8" name="Graphic 37" descr="Questions">
                <a:extLst>
                  <a:ext uri="{FF2B5EF4-FFF2-40B4-BE49-F238E27FC236}">
                    <a16:creationId xmlns:a16="http://schemas.microsoft.com/office/drawing/2014/main" id="{81B9FD33-62CD-42AB-88A4-68898C7683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54737" y="4795413"/>
                <a:ext cx="640080" cy="640080"/>
              </a:xfrm>
              <a:prstGeom prst="rect">
                <a:avLst/>
              </a:prstGeom>
            </p:spPr>
          </p:pic>
        </p:grpSp>
        <p:grpSp>
          <p:nvGrpSpPr>
            <p:cNvPr id="30" name="Group 29">
              <a:extLst>
                <a:ext uri="{FF2B5EF4-FFF2-40B4-BE49-F238E27FC236}">
                  <a16:creationId xmlns:a16="http://schemas.microsoft.com/office/drawing/2014/main" id="{DB22094E-EBAC-4686-BD80-B57318F7AE49}"/>
                </a:ext>
              </a:extLst>
            </p:cNvPr>
            <p:cNvGrpSpPr/>
            <p:nvPr/>
          </p:nvGrpSpPr>
          <p:grpSpPr>
            <a:xfrm>
              <a:off x="4501754" y="2834084"/>
              <a:ext cx="1828800" cy="1828800"/>
              <a:chOff x="7850829" y="2007239"/>
              <a:chExt cx="1828800" cy="1828800"/>
            </a:xfrm>
          </p:grpSpPr>
          <p:grpSp>
            <p:nvGrpSpPr>
              <p:cNvPr id="31" name="Group 30">
                <a:extLst>
                  <a:ext uri="{FF2B5EF4-FFF2-40B4-BE49-F238E27FC236}">
                    <a16:creationId xmlns:a16="http://schemas.microsoft.com/office/drawing/2014/main" id="{88A8C596-BD99-44EA-9A99-870A68A079B3}"/>
                  </a:ext>
                </a:extLst>
              </p:cNvPr>
              <p:cNvGrpSpPr/>
              <p:nvPr/>
            </p:nvGrpSpPr>
            <p:grpSpPr>
              <a:xfrm rot="10800000">
                <a:off x="7850829" y="2007239"/>
                <a:ext cx="1828800" cy="1828800"/>
                <a:chOff x="768355" y="3783517"/>
                <a:chExt cx="1828800" cy="1828800"/>
              </a:xfrm>
            </p:grpSpPr>
            <p:sp>
              <p:nvSpPr>
                <p:cNvPr id="33" name="Arrow: Right 32">
                  <a:extLst>
                    <a:ext uri="{FF2B5EF4-FFF2-40B4-BE49-F238E27FC236}">
                      <a16:creationId xmlns:a16="http://schemas.microsoft.com/office/drawing/2014/main" id="{F41DA024-301A-4F1D-8A1A-F34DD9464A63}"/>
                    </a:ext>
                  </a:extLst>
                </p:cNvPr>
                <p:cNvSpPr/>
                <p:nvPr/>
              </p:nvSpPr>
              <p:spPr>
                <a:xfrm rot="16200000">
                  <a:off x="1446177" y="4244323"/>
                  <a:ext cx="457200" cy="457200"/>
                </a:xfrm>
                <a:prstGeom prst="rightArrow">
                  <a:avLst/>
                </a:prstGeom>
                <a:solidFill>
                  <a:srgbClr val="102E50"/>
                </a:solidFill>
                <a:ln>
                  <a:solidFill>
                    <a:srgbClr val="102E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31F9DAF9-271A-45AE-9640-25873FF8334B}"/>
                    </a:ext>
                  </a:extLst>
                </p:cNvPr>
                <p:cNvSpPr/>
                <p:nvPr/>
              </p:nvSpPr>
              <p:spPr>
                <a:xfrm rot="176956">
                  <a:off x="768355" y="3783517"/>
                  <a:ext cx="1828800" cy="1828800"/>
                </a:xfrm>
                <a:prstGeom prst="pie">
                  <a:avLst>
                    <a:gd name="adj1" fmla="val 21428258"/>
                    <a:gd name="adj2" fmla="val 10583992"/>
                  </a:avLst>
                </a:prstGeom>
                <a:solidFill>
                  <a:srgbClr val="102E50"/>
                </a:solidFill>
                <a:ln>
                  <a:solidFill>
                    <a:srgbClr val="102E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2" name="Graphic 31" descr="Thought bubble">
                <a:extLst>
                  <a:ext uri="{FF2B5EF4-FFF2-40B4-BE49-F238E27FC236}">
                    <a16:creationId xmlns:a16="http://schemas.microsoft.com/office/drawing/2014/main" id="{98897D9E-D336-4460-BFB8-460033D2475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61727" y="2072869"/>
                <a:ext cx="822960" cy="822960"/>
              </a:xfrm>
              <a:prstGeom prst="rect">
                <a:avLst/>
              </a:prstGeom>
            </p:spPr>
          </p:pic>
        </p:grpSp>
      </p:grpSp>
    </p:spTree>
    <p:extLst>
      <p:ext uri="{BB962C8B-B14F-4D97-AF65-F5344CB8AC3E}">
        <p14:creationId xmlns:p14="http://schemas.microsoft.com/office/powerpoint/2010/main" val="2577460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p:bldP spid="3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4F12BCB-A445-4B10-9C80-3C36ABB82142}"/>
              </a:ext>
            </a:extLst>
          </p:cNvPr>
          <p:cNvSpPr txBox="1">
            <a:spLocks/>
          </p:cNvSpPr>
          <p:nvPr/>
        </p:nvSpPr>
        <p:spPr>
          <a:xfrm>
            <a:off x="781050" y="527304"/>
            <a:ext cx="7886700"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pPr algn="ctr" defTabSz="685800">
              <a:defRPr/>
            </a:pPr>
            <a:r>
              <a:rPr lang="en-US"/>
              <a:t>Section 4 – Data Access and Storage</a:t>
            </a:r>
          </a:p>
        </p:txBody>
      </p:sp>
      <p:grpSp>
        <p:nvGrpSpPr>
          <p:cNvPr id="9" name="Group 8">
            <a:extLst>
              <a:ext uri="{FF2B5EF4-FFF2-40B4-BE49-F238E27FC236}">
                <a16:creationId xmlns:a16="http://schemas.microsoft.com/office/drawing/2014/main" id="{4CB906FF-6E59-45CF-B7E8-BAF16A3C14A9}"/>
              </a:ext>
            </a:extLst>
          </p:cNvPr>
          <p:cNvGrpSpPr/>
          <p:nvPr/>
        </p:nvGrpSpPr>
        <p:grpSpPr>
          <a:xfrm>
            <a:off x="873114" y="1177452"/>
            <a:ext cx="7642235" cy="891000"/>
            <a:chOff x="2806110" y="1229333"/>
            <a:chExt cx="5962984" cy="891000"/>
          </a:xfrm>
          <a:solidFill>
            <a:schemeClr val="accent1"/>
          </a:solidFill>
        </p:grpSpPr>
        <p:sp>
          <p:nvSpPr>
            <p:cNvPr id="10" name="Rectangle 9">
              <a:extLst>
                <a:ext uri="{FF2B5EF4-FFF2-40B4-BE49-F238E27FC236}">
                  <a16:creationId xmlns:a16="http://schemas.microsoft.com/office/drawing/2014/main" id="{E5DE6942-7256-4D53-BD26-5709F0B484FF}"/>
                </a:ext>
              </a:extLst>
            </p:cNvPr>
            <p:cNvSpPr/>
            <p:nvPr/>
          </p:nvSpPr>
          <p:spPr>
            <a:xfrm>
              <a:off x="2806110" y="1229333"/>
              <a:ext cx="5962984" cy="891000"/>
            </a:xfrm>
            <a:prstGeom prst="rect">
              <a:avLst/>
            </a:prstGeom>
            <a:grpFill/>
            <a:ln>
              <a:solidFill>
                <a:srgbClr val="5D7D9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TextBox 10">
              <a:extLst>
                <a:ext uri="{FF2B5EF4-FFF2-40B4-BE49-F238E27FC236}">
                  <a16:creationId xmlns:a16="http://schemas.microsoft.com/office/drawing/2014/main" id="{CDADA23D-4ABC-481F-8A00-307497806F26}"/>
                </a:ext>
              </a:extLst>
            </p:cNvPr>
            <p:cNvSpPr txBox="1"/>
            <p:nvPr/>
          </p:nvSpPr>
          <p:spPr>
            <a:xfrm>
              <a:off x="2806110" y="1229333"/>
              <a:ext cx="5962984" cy="891000"/>
            </a:xfrm>
            <a:prstGeom prst="rect">
              <a:avLst/>
            </a:prstGeom>
            <a:grpFill/>
            <a:ln>
              <a:solidFill>
                <a:srgbClr val="5D7D95"/>
              </a:solidFill>
            </a:ln>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182880"/>
              <a:r>
                <a:rPr lang="en-US" sz="1400"/>
                <a:t>1. Will access to the research study's electronic data employ the concept of least privilege, allowing only authorized access to users (or processes acting on behalf of users) which are necessary to accomplish assigned tasks in accordance with VA organizational mission and business functions?</a:t>
              </a:r>
            </a:p>
          </p:txBody>
        </p:sp>
      </p:grpSp>
      <p:grpSp>
        <p:nvGrpSpPr>
          <p:cNvPr id="12" name="Group 11">
            <a:extLst>
              <a:ext uri="{FF2B5EF4-FFF2-40B4-BE49-F238E27FC236}">
                <a16:creationId xmlns:a16="http://schemas.microsoft.com/office/drawing/2014/main" id="{3BAB4DD2-E698-4583-958E-E0B1396D5E36}"/>
              </a:ext>
            </a:extLst>
          </p:cNvPr>
          <p:cNvGrpSpPr/>
          <p:nvPr/>
        </p:nvGrpSpPr>
        <p:grpSpPr>
          <a:xfrm>
            <a:off x="873114" y="2172396"/>
            <a:ext cx="7642235" cy="891000"/>
            <a:chOff x="2806110" y="2282333"/>
            <a:chExt cx="5962984" cy="891000"/>
          </a:xfrm>
          <a:solidFill>
            <a:schemeClr val="accent1"/>
          </a:solidFill>
        </p:grpSpPr>
        <p:sp>
          <p:nvSpPr>
            <p:cNvPr id="13" name="Rectangle 12">
              <a:extLst>
                <a:ext uri="{FF2B5EF4-FFF2-40B4-BE49-F238E27FC236}">
                  <a16:creationId xmlns:a16="http://schemas.microsoft.com/office/drawing/2014/main" id="{72075F4A-2431-44B7-9215-711AFE9F424D}"/>
                </a:ext>
              </a:extLst>
            </p:cNvPr>
            <p:cNvSpPr/>
            <p:nvPr/>
          </p:nvSpPr>
          <p:spPr>
            <a:xfrm>
              <a:off x="2806110" y="2282333"/>
              <a:ext cx="5962984" cy="891000"/>
            </a:xfrm>
            <a:prstGeom prst="rect">
              <a:avLst/>
            </a:prstGeom>
            <a:grpFill/>
            <a:ln>
              <a:solidFill>
                <a:srgbClr val="5D7D9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TextBox 13">
              <a:extLst>
                <a:ext uri="{FF2B5EF4-FFF2-40B4-BE49-F238E27FC236}">
                  <a16:creationId xmlns:a16="http://schemas.microsoft.com/office/drawing/2014/main" id="{B5A23A79-4CFB-4FF4-B761-D29B293D07F5}"/>
                </a:ext>
              </a:extLst>
            </p:cNvPr>
            <p:cNvSpPr txBox="1"/>
            <p:nvPr/>
          </p:nvSpPr>
          <p:spPr>
            <a:xfrm>
              <a:off x="2806110" y="2282333"/>
              <a:ext cx="5962984" cy="891000"/>
            </a:xfrm>
            <a:prstGeom prst="rect">
              <a:avLst/>
            </a:prstGeom>
            <a:grpFill/>
            <a:ln>
              <a:solidFill>
                <a:srgbClr val="5D7D95"/>
              </a:solidFill>
            </a:ln>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182880"/>
              <a:r>
                <a:rPr lang="en-US" sz="1400"/>
                <a:t>2. Describe how sensitive hard copy (paper) documents will be physically secured?</a:t>
              </a:r>
            </a:p>
          </p:txBody>
        </p:sp>
      </p:grpSp>
      <p:grpSp>
        <p:nvGrpSpPr>
          <p:cNvPr id="15" name="Group 14">
            <a:extLst>
              <a:ext uri="{FF2B5EF4-FFF2-40B4-BE49-F238E27FC236}">
                <a16:creationId xmlns:a16="http://schemas.microsoft.com/office/drawing/2014/main" id="{213C12C0-4E59-40E7-A190-05F4527C0874}"/>
              </a:ext>
            </a:extLst>
          </p:cNvPr>
          <p:cNvGrpSpPr/>
          <p:nvPr/>
        </p:nvGrpSpPr>
        <p:grpSpPr>
          <a:xfrm>
            <a:off x="873114" y="3170831"/>
            <a:ext cx="7642235" cy="891000"/>
            <a:chOff x="2806110" y="2282333"/>
            <a:chExt cx="5962984" cy="891000"/>
          </a:xfrm>
          <a:solidFill>
            <a:schemeClr val="accent1"/>
          </a:solidFill>
        </p:grpSpPr>
        <p:sp>
          <p:nvSpPr>
            <p:cNvPr id="16" name="Rectangle 15">
              <a:extLst>
                <a:ext uri="{FF2B5EF4-FFF2-40B4-BE49-F238E27FC236}">
                  <a16:creationId xmlns:a16="http://schemas.microsoft.com/office/drawing/2014/main" id="{F24C2659-8B44-437F-9D45-A8C43D0ED2A4}"/>
                </a:ext>
              </a:extLst>
            </p:cNvPr>
            <p:cNvSpPr/>
            <p:nvPr/>
          </p:nvSpPr>
          <p:spPr>
            <a:xfrm>
              <a:off x="2806110" y="2282333"/>
              <a:ext cx="5962984" cy="891000"/>
            </a:xfrm>
            <a:prstGeom prst="rect">
              <a:avLst/>
            </a:prstGeom>
            <a:grpFill/>
            <a:ln>
              <a:solidFill>
                <a:srgbClr val="5D7D9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TextBox 16">
              <a:extLst>
                <a:ext uri="{FF2B5EF4-FFF2-40B4-BE49-F238E27FC236}">
                  <a16:creationId xmlns:a16="http://schemas.microsoft.com/office/drawing/2014/main" id="{6E0A3CF9-61DC-4744-B86C-5F45D5AE4F7C}"/>
                </a:ext>
              </a:extLst>
            </p:cNvPr>
            <p:cNvSpPr txBox="1"/>
            <p:nvPr/>
          </p:nvSpPr>
          <p:spPr>
            <a:xfrm>
              <a:off x="2806110" y="2282333"/>
              <a:ext cx="5962984" cy="891000"/>
            </a:xfrm>
            <a:prstGeom prst="rect">
              <a:avLst/>
            </a:prstGeom>
            <a:grpFill/>
            <a:ln>
              <a:solidFill>
                <a:srgbClr val="5D7D95"/>
              </a:solidFill>
            </a:ln>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182880"/>
              <a:r>
                <a:rPr lang="en-US" sz="1400"/>
                <a:t>3. Provide the storage location of the VA research study electronic and paper data stored at the VA or offsite research locations.</a:t>
              </a:r>
            </a:p>
          </p:txBody>
        </p:sp>
      </p:grpSp>
      <p:grpSp>
        <p:nvGrpSpPr>
          <p:cNvPr id="18" name="Group 17">
            <a:extLst>
              <a:ext uri="{FF2B5EF4-FFF2-40B4-BE49-F238E27FC236}">
                <a16:creationId xmlns:a16="http://schemas.microsoft.com/office/drawing/2014/main" id="{BF79D711-E59E-4EF0-8ECA-93F03133F7A2}"/>
              </a:ext>
            </a:extLst>
          </p:cNvPr>
          <p:cNvGrpSpPr/>
          <p:nvPr/>
        </p:nvGrpSpPr>
        <p:grpSpPr>
          <a:xfrm>
            <a:off x="873114" y="4155093"/>
            <a:ext cx="7642235" cy="891000"/>
            <a:chOff x="2806110" y="1229333"/>
            <a:chExt cx="5962984" cy="891000"/>
          </a:xfrm>
          <a:solidFill>
            <a:schemeClr val="accent1"/>
          </a:solidFill>
        </p:grpSpPr>
        <p:sp>
          <p:nvSpPr>
            <p:cNvPr id="19" name="Rectangle 18">
              <a:extLst>
                <a:ext uri="{FF2B5EF4-FFF2-40B4-BE49-F238E27FC236}">
                  <a16:creationId xmlns:a16="http://schemas.microsoft.com/office/drawing/2014/main" id="{33BB93D5-F0AE-40FF-8219-23D130545C8F}"/>
                </a:ext>
              </a:extLst>
            </p:cNvPr>
            <p:cNvSpPr/>
            <p:nvPr/>
          </p:nvSpPr>
          <p:spPr>
            <a:xfrm>
              <a:off x="2806110" y="1229333"/>
              <a:ext cx="5962984" cy="891000"/>
            </a:xfrm>
            <a:prstGeom prst="rect">
              <a:avLst/>
            </a:prstGeom>
            <a:grpFill/>
            <a:ln>
              <a:solidFill>
                <a:srgbClr val="5D7D9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TextBox 19">
              <a:extLst>
                <a:ext uri="{FF2B5EF4-FFF2-40B4-BE49-F238E27FC236}">
                  <a16:creationId xmlns:a16="http://schemas.microsoft.com/office/drawing/2014/main" id="{ACBE7FEE-092D-476D-AFE5-D51EB66B2315}"/>
                </a:ext>
              </a:extLst>
            </p:cNvPr>
            <p:cNvSpPr txBox="1"/>
            <p:nvPr/>
          </p:nvSpPr>
          <p:spPr>
            <a:xfrm>
              <a:off x="2806110" y="1229333"/>
              <a:ext cx="5962984" cy="891000"/>
            </a:xfrm>
            <a:prstGeom prst="rect">
              <a:avLst/>
            </a:prstGeom>
            <a:grpFill/>
            <a:ln>
              <a:solidFill>
                <a:srgbClr val="5D7D95"/>
              </a:solidFill>
            </a:ln>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182880"/>
              <a:r>
                <a:rPr lang="en-US" sz="1400"/>
                <a:t>4. Will the research study use a standalone computer, medical, and/or research scientific computing device?</a:t>
              </a:r>
            </a:p>
          </p:txBody>
        </p:sp>
      </p:grpSp>
      <p:grpSp>
        <p:nvGrpSpPr>
          <p:cNvPr id="21" name="Group 20">
            <a:extLst>
              <a:ext uri="{FF2B5EF4-FFF2-40B4-BE49-F238E27FC236}">
                <a16:creationId xmlns:a16="http://schemas.microsoft.com/office/drawing/2014/main" id="{87CCBA9C-DA4E-4CEA-AF1D-7E1E2131AAA9}"/>
              </a:ext>
            </a:extLst>
          </p:cNvPr>
          <p:cNvGrpSpPr/>
          <p:nvPr/>
        </p:nvGrpSpPr>
        <p:grpSpPr>
          <a:xfrm>
            <a:off x="873114" y="5150037"/>
            <a:ext cx="7642235" cy="891000"/>
            <a:chOff x="2806110" y="2282333"/>
            <a:chExt cx="5962984" cy="891000"/>
          </a:xfrm>
          <a:solidFill>
            <a:schemeClr val="accent1"/>
          </a:solidFill>
        </p:grpSpPr>
        <p:sp>
          <p:nvSpPr>
            <p:cNvPr id="22" name="Rectangle 21">
              <a:extLst>
                <a:ext uri="{FF2B5EF4-FFF2-40B4-BE49-F238E27FC236}">
                  <a16:creationId xmlns:a16="http://schemas.microsoft.com/office/drawing/2014/main" id="{A19C5230-52E2-4D72-B3B6-A055D67AE7FA}"/>
                </a:ext>
              </a:extLst>
            </p:cNvPr>
            <p:cNvSpPr/>
            <p:nvPr/>
          </p:nvSpPr>
          <p:spPr>
            <a:xfrm>
              <a:off x="2806110" y="2282333"/>
              <a:ext cx="5962984" cy="891000"/>
            </a:xfrm>
            <a:prstGeom prst="rect">
              <a:avLst/>
            </a:prstGeom>
            <a:grpFill/>
            <a:ln>
              <a:solidFill>
                <a:srgbClr val="5D7D9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TextBox 22">
              <a:extLst>
                <a:ext uri="{FF2B5EF4-FFF2-40B4-BE49-F238E27FC236}">
                  <a16:creationId xmlns:a16="http://schemas.microsoft.com/office/drawing/2014/main" id="{F8F65D57-0AEB-4412-92F1-8B7FDC42FC03}"/>
                </a:ext>
              </a:extLst>
            </p:cNvPr>
            <p:cNvSpPr txBox="1"/>
            <p:nvPr/>
          </p:nvSpPr>
          <p:spPr>
            <a:xfrm>
              <a:off x="2806110" y="2282333"/>
              <a:ext cx="5962984" cy="891000"/>
            </a:xfrm>
            <a:prstGeom prst="rect">
              <a:avLst/>
            </a:prstGeom>
            <a:grpFill/>
            <a:ln>
              <a:solidFill>
                <a:srgbClr val="5D7D95"/>
              </a:solidFill>
            </a:ln>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182880"/>
              <a:r>
                <a:rPr lang="en-US" sz="1400"/>
                <a:t>5. Describe the process to back up the VA research study data stored on the standalone computer systems, medical devices, and/or research scientific computing devices.</a:t>
              </a:r>
            </a:p>
          </p:txBody>
        </p:sp>
      </p:grpSp>
      <p:sp>
        <p:nvSpPr>
          <p:cNvPr id="29" name="Footer Placeholder 6">
            <a:extLst>
              <a:ext uri="{FF2B5EF4-FFF2-40B4-BE49-F238E27FC236}">
                <a16:creationId xmlns:a16="http://schemas.microsoft.com/office/drawing/2014/main" id="{DF5E5DBD-EA20-4BCC-B44A-610F903D7682}"/>
              </a:ext>
            </a:extLst>
          </p:cNvPr>
          <p:cNvSpPr>
            <a:spLocks noGrp="1"/>
          </p:cNvSpPr>
          <p:nvPr>
            <p:ph type="ftr" sz="quarter" idx="3"/>
          </p:nvPr>
        </p:nvSpPr>
        <p:spPr>
          <a:xfrm>
            <a:off x="626364" y="6163042"/>
            <a:ext cx="5648787" cy="365125"/>
          </a:xfrm>
        </p:spPr>
        <p:txBody>
          <a:bodyPr/>
          <a:lstStyle/>
          <a:p>
            <a:r>
              <a:rPr lang="en-US"/>
              <a:t>FOR INTERNAL USE ONLY		Office of Information and Technology</a:t>
            </a:r>
          </a:p>
        </p:txBody>
      </p:sp>
      <p:sp>
        <p:nvSpPr>
          <p:cNvPr id="30" name="Slide Number Placeholder 5">
            <a:extLst>
              <a:ext uri="{FF2B5EF4-FFF2-40B4-BE49-F238E27FC236}">
                <a16:creationId xmlns:a16="http://schemas.microsoft.com/office/drawing/2014/main" id="{71BC1122-F7C7-4BAA-AC6A-639DCDE7E567}"/>
              </a:ext>
            </a:extLst>
          </p:cNvPr>
          <p:cNvSpPr txBox="1">
            <a:spLocks/>
          </p:cNvSpPr>
          <p:nvPr/>
        </p:nvSpPr>
        <p:spPr>
          <a:xfrm>
            <a:off x="6457950" y="6163042"/>
            <a:ext cx="2057400" cy="365125"/>
          </a:xfrm>
          <a:prstGeom prst="rect">
            <a:avLst/>
          </a:prstGeom>
        </p:spPr>
        <p:txBody>
          <a:bodyPr vert="horz" lIns="91440" tIns="45720" rIns="91440" bIns="45720" rtlCol="0" anchor="ctr"/>
          <a:lstStyle>
            <a:defPPr>
              <a:defRPr lang="en-US"/>
            </a:defPPr>
            <a:lvl1pPr algn="r">
              <a:defRPr sz="1200">
                <a:solidFill>
                  <a:schemeClr val="tx1">
                    <a:tint val="75000"/>
                  </a:schemeClr>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73346A-FCA4-684E-8D18-26E8324063ED}" type="slidenum">
              <a:rPr lang="en-US"/>
              <a:pPr/>
              <a:t>25</a:t>
            </a:fld>
            <a:endParaRPr lang="en-US"/>
          </a:p>
        </p:txBody>
      </p:sp>
    </p:spTree>
    <p:extLst>
      <p:ext uri="{BB962C8B-B14F-4D97-AF65-F5344CB8AC3E}">
        <p14:creationId xmlns:p14="http://schemas.microsoft.com/office/powerpoint/2010/main" val="23223549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5F1FE699-1E6E-4640-882B-BC582092587B}"/>
              </a:ext>
            </a:extLst>
          </p:cNvPr>
          <p:cNvSpPr/>
          <p:nvPr/>
        </p:nvSpPr>
        <p:spPr>
          <a:xfrm>
            <a:off x="781051" y="1770743"/>
            <a:ext cx="7886700" cy="1260453"/>
          </a:xfrm>
          <a:prstGeom prst="roundRect">
            <a:avLst/>
          </a:prstGeom>
          <a:solidFill>
            <a:srgbClr val="ECF3FA"/>
          </a:solidFill>
          <a:ln>
            <a:solidFill>
              <a:srgbClr val="ECF3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r>
              <a:rPr lang="en-US" sz="1350"/>
            </a:br>
            <a:endParaRPr lang="en-US" sz="1350">
              <a:solidFill>
                <a:prstClr val="white"/>
              </a:solidFill>
              <a:latin typeface="Calibri" panose="020F0502020204030204"/>
            </a:endParaRPr>
          </a:p>
        </p:txBody>
      </p:sp>
      <p:sp>
        <p:nvSpPr>
          <p:cNvPr id="28" name="Rectangle 27">
            <a:extLst>
              <a:ext uri="{FF2B5EF4-FFF2-40B4-BE49-F238E27FC236}">
                <a16:creationId xmlns:a16="http://schemas.microsoft.com/office/drawing/2014/main" id="{E01478C1-1306-4B3D-8683-ACB0390A429A}"/>
              </a:ext>
            </a:extLst>
          </p:cNvPr>
          <p:cNvSpPr/>
          <p:nvPr/>
        </p:nvSpPr>
        <p:spPr>
          <a:xfrm>
            <a:off x="940905" y="2021198"/>
            <a:ext cx="7574445" cy="715581"/>
          </a:xfrm>
          <a:prstGeom prst="rect">
            <a:avLst/>
          </a:prstGeom>
          <a:noFill/>
        </p:spPr>
        <p:txBody>
          <a:bodyPr wrap="square" lIns="68580" tIns="34290" rIns="68580" bIns="34290" anchor="t">
            <a:spAutoFit/>
          </a:bodyPr>
          <a:lstStyle/>
          <a:p>
            <a:r>
              <a:rPr lang="en-US" sz="1400" b="1"/>
              <a:t>SCENARIO</a:t>
            </a:r>
            <a:r>
              <a:rPr lang="en-US" sz="1400"/>
              <a:t>: Dr. Williams is preparing the ERDSP for his new research study and the ERDSP requires Dr. Williams to provide the storage location (file path) for electronic data stored on the VA network. How can Dr. Williams determine the correct file path to the data?</a:t>
            </a:r>
          </a:p>
        </p:txBody>
      </p:sp>
      <p:sp>
        <p:nvSpPr>
          <p:cNvPr id="37" name="Rectangle 36">
            <a:extLst>
              <a:ext uri="{FF2B5EF4-FFF2-40B4-BE49-F238E27FC236}">
                <a16:creationId xmlns:a16="http://schemas.microsoft.com/office/drawing/2014/main" id="{C817C69C-443B-414A-AB95-44BBCE5657F0}"/>
              </a:ext>
            </a:extLst>
          </p:cNvPr>
          <p:cNvSpPr/>
          <p:nvPr/>
        </p:nvSpPr>
        <p:spPr>
          <a:xfrm>
            <a:off x="826707" y="4827351"/>
            <a:ext cx="7841042" cy="500137"/>
          </a:xfrm>
          <a:prstGeom prst="rect">
            <a:avLst/>
          </a:prstGeom>
          <a:ln w="57150">
            <a:solidFill>
              <a:schemeClr val="accent4">
                <a:lumMod val="60000"/>
                <a:lumOff val="40000"/>
              </a:schemeClr>
            </a:solidFill>
          </a:ln>
        </p:spPr>
        <p:txBody>
          <a:bodyPr wrap="square" lIns="68580" tIns="34290" rIns="68580" bIns="34290" anchor="ctr">
            <a:spAutoFit/>
          </a:bodyPr>
          <a:lstStyle/>
          <a:p>
            <a:pPr>
              <a:spcAft>
                <a:spcPts val="900"/>
              </a:spcAft>
            </a:pPr>
            <a:r>
              <a:rPr lang="en-US" sz="1400"/>
              <a:t>Dr. Jones can reach out to their administrative officer for assistance or submit a YourIT ticket to the local ITOPS EUO operations requesting assistance in determining the file path to the data. </a:t>
            </a:r>
          </a:p>
        </p:txBody>
      </p:sp>
      <p:sp>
        <p:nvSpPr>
          <p:cNvPr id="22" name="Footer Placeholder 6">
            <a:extLst>
              <a:ext uri="{FF2B5EF4-FFF2-40B4-BE49-F238E27FC236}">
                <a16:creationId xmlns:a16="http://schemas.microsoft.com/office/drawing/2014/main" id="{8F3AEBA8-5A0A-4D53-8755-55043A54463A}"/>
              </a:ext>
            </a:extLst>
          </p:cNvPr>
          <p:cNvSpPr>
            <a:spLocks noGrp="1"/>
          </p:cNvSpPr>
          <p:nvPr>
            <p:ph type="ftr" sz="quarter" idx="3"/>
          </p:nvPr>
        </p:nvSpPr>
        <p:spPr>
          <a:xfrm>
            <a:off x="626364" y="6163042"/>
            <a:ext cx="5648787" cy="365125"/>
          </a:xfrm>
        </p:spPr>
        <p:txBody>
          <a:bodyPr/>
          <a:lstStyle/>
          <a:p>
            <a:r>
              <a:rPr lang="en-US"/>
              <a:t>FOR INTERNAL USE ONLY		Office of Information and Technology</a:t>
            </a:r>
          </a:p>
        </p:txBody>
      </p:sp>
      <p:sp>
        <p:nvSpPr>
          <p:cNvPr id="23" name="Slide Number Placeholder 5">
            <a:extLst>
              <a:ext uri="{FF2B5EF4-FFF2-40B4-BE49-F238E27FC236}">
                <a16:creationId xmlns:a16="http://schemas.microsoft.com/office/drawing/2014/main" id="{2AF97AB6-4356-485F-80BC-95E991227324}"/>
              </a:ext>
            </a:extLst>
          </p:cNvPr>
          <p:cNvSpPr txBox="1">
            <a:spLocks/>
          </p:cNvSpPr>
          <p:nvPr/>
        </p:nvSpPr>
        <p:spPr>
          <a:xfrm>
            <a:off x="6457950" y="6163042"/>
            <a:ext cx="2057400" cy="365125"/>
          </a:xfrm>
          <a:prstGeom prst="rect">
            <a:avLst/>
          </a:prstGeom>
        </p:spPr>
        <p:txBody>
          <a:bodyPr vert="horz" lIns="91440" tIns="45720" rIns="91440" bIns="45720" rtlCol="0" anchor="ctr"/>
          <a:lstStyle>
            <a:defPPr>
              <a:defRPr lang="en-US"/>
            </a:defPPr>
            <a:lvl1pPr algn="r">
              <a:defRPr sz="1200">
                <a:solidFill>
                  <a:schemeClr val="tx1">
                    <a:tint val="75000"/>
                  </a:schemeClr>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73346A-FCA4-684E-8D18-26E8324063ED}" type="slidenum">
              <a:rPr lang="en-US"/>
              <a:pPr/>
              <a:t>26</a:t>
            </a:fld>
            <a:endParaRPr lang="en-US"/>
          </a:p>
        </p:txBody>
      </p:sp>
      <p:sp>
        <p:nvSpPr>
          <p:cNvPr id="24" name="Title 1">
            <a:extLst>
              <a:ext uri="{FF2B5EF4-FFF2-40B4-BE49-F238E27FC236}">
                <a16:creationId xmlns:a16="http://schemas.microsoft.com/office/drawing/2014/main" id="{213B6A9D-EC53-4CB6-9DD7-F9FF9205C3DD}"/>
              </a:ext>
            </a:extLst>
          </p:cNvPr>
          <p:cNvSpPr txBox="1">
            <a:spLocks/>
          </p:cNvSpPr>
          <p:nvPr/>
        </p:nvSpPr>
        <p:spPr>
          <a:xfrm>
            <a:off x="781050" y="527304"/>
            <a:ext cx="7886700"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pPr algn="ctr" defTabSz="685800">
              <a:defRPr/>
            </a:pPr>
            <a:r>
              <a:rPr lang="en-US"/>
              <a:t>Training Scenario #1</a:t>
            </a:r>
          </a:p>
        </p:txBody>
      </p:sp>
      <p:grpSp>
        <p:nvGrpSpPr>
          <p:cNvPr id="27" name="Group 26">
            <a:extLst>
              <a:ext uri="{FF2B5EF4-FFF2-40B4-BE49-F238E27FC236}">
                <a16:creationId xmlns:a16="http://schemas.microsoft.com/office/drawing/2014/main" id="{DC09C780-4BAF-44DB-BEED-F5F029A59C3D}"/>
              </a:ext>
              <a:ext uri="{C183D7F6-B498-43B3-948B-1728B52AA6E4}">
                <adec:decorative xmlns:adec="http://schemas.microsoft.com/office/drawing/2017/decorative" val="1"/>
              </a:ext>
            </a:extLst>
          </p:cNvPr>
          <p:cNvGrpSpPr/>
          <p:nvPr/>
        </p:nvGrpSpPr>
        <p:grpSpPr>
          <a:xfrm>
            <a:off x="3418912" y="3354640"/>
            <a:ext cx="2241385" cy="1144164"/>
            <a:chOff x="2659545" y="2834084"/>
            <a:chExt cx="3671009" cy="1873947"/>
          </a:xfrm>
        </p:grpSpPr>
        <p:grpSp>
          <p:nvGrpSpPr>
            <p:cNvPr id="29" name="Group 28">
              <a:extLst>
                <a:ext uri="{FF2B5EF4-FFF2-40B4-BE49-F238E27FC236}">
                  <a16:creationId xmlns:a16="http://schemas.microsoft.com/office/drawing/2014/main" id="{BD94C7D4-4B26-4153-839D-66FFB37721AD}"/>
                </a:ext>
              </a:extLst>
            </p:cNvPr>
            <p:cNvGrpSpPr/>
            <p:nvPr/>
          </p:nvGrpSpPr>
          <p:grpSpPr>
            <a:xfrm>
              <a:off x="2659545" y="2879231"/>
              <a:ext cx="1828800" cy="1828800"/>
              <a:chOff x="768355" y="3783517"/>
              <a:chExt cx="1828800" cy="1828800"/>
            </a:xfrm>
          </p:grpSpPr>
          <p:sp>
            <p:nvSpPr>
              <p:cNvPr id="35" name="Arrow: Right 34">
                <a:extLst>
                  <a:ext uri="{FF2B5EF4-FFF2-40B4-BE49-F238E27FC236}">
                    <a16:creationId xmlns:a16="http://schemas.microsoft.com/office/drawing/2014/main" id="{72EF5FA3-13BC-4028-913C-8903B3A8425C}"/>
                  </a:ext>
                </a:extLst>
              </p:cNvPr>
              <p:cNvSpPr/>
              <p:nvPr/>
            </p:nvSpPr>
            <p:spPr>
              <a:xfrm rot="16200000">
                <a:off x="1446177" y="4244323"/>
                <a:ext cx="457200" cy="457200"/>
              </a:xfrm>
              <a:prstGeom prst="rightArrow">
                <a:avLst/>
              </a:prstGeom>
              <a:solidFill>
                <a:srgbClr val="2F52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artial Circle 35">
                <a:extLst>
                  <a:ext uri="{FF2B5EF4-FFF2-40B4-BE49-F238E27FC236}">
                    <a16:creationId xmlns:a16="http://schemas.microsoft.com/office/drawing/2014/main" id="{78390712-345A-466B-A8F9-870609E8D918}"/>
                  </a:ext>
                </a:extLst>
              </p:cNvPr>
              <p:cNvSpPr/>
              <p:nvPr/>
            </p:nvSpPr>
            <p:spPr>
              <a:xfrm rot="176956">
                <a:off x="768355" y="3783517"/>
                <a:ext cx="1828800" cy="1828800"/>
              </a:xfrm>
              <a:prstGeom prst="pie">
                <a:avLst>
                  <a:gd name="adj1" fmla="val 21428258"/>
                  <a:gd name="adj2" fmla="val 10583992"/>
                </a:avLst>
              </a:prstGeom>
              <a:solidFill>
                <a:srgbClr val="2F528F"/>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8" name="Graphic 37" descr="Questions">
                <a:extLst>
                  <a:ext uri="{FF2B5EF4-FFF2-40B4-BE49-F238E27FC236}">
                    <a16:creationId xmlns:a16="http://schemas.microsoft.com/office/drawing/2014/main" id="{81B9FD33-62CD-42AB-88A4-68898C7683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54737" y="4795413"/>
                <a:ext cx="640080" cy="640080"/>
              </a:xfrm>
              <a:prstGeom prst="rect">
                <a:avLst/>
              </a:prstGeom>
            </p:spPr>
          </p:pic>
        </p:grpSp>
        <p:grpSp>
          <p:nvGrpSpPr>
            <p:cNvPr id="30" name="Group 29">
              <a:extLst>
                <a:ext uri="{FF2B5EF4-FFF2-40B4-BE49-F238E27FC236}">
                  <a16:creationId xmlns:a16="http://schemas.microsoft.com/office/drawing/2014/main" id="{DB22094E-EBAC-4686-BD80-B57318F7AE49}"/>
                </a:ext>
              </a:extLst>
            </p:cNvPr>
            <p:cNvGrpSpPr/>
            <p:nvPr/>
          </p:nvGrpSpPr>
          <p:grpSpPr>
            <a:xfrm>
              <a:off x="4501754" y="2834084"/>
              <a:ext cx="1828800" cy="1828800"/>
              <a:chOff x="7850829" y="2007239"/>
              <a:chExt cx="1828800" cy="1828800"/>
            </a:xfrm>
          </p:grpSpPr>
          <p:grpSp>
            <p:nvGrpSpPr>
              <p:cNvPr id="31" name="Group 30">
                <a:extLst>
                  <a:ext uri="{FF2B5EF4-FFF2-40B4-BE49-F238E27FC236}">
                    <a16:creationId xmlns:a16="http://schemas.microsoft.com/office/drawing/2014/main" id="{88A8C596-BD99-44EA-9A99-870A68A079B3}"/>
                  </a:ext>
                </a:extLst>
              </p:cNvPr>
              <p:cNvGrpSpPr/>
              <p:nvPr/>
            </p:nvGrpSpPr>
            <p:grpSpPr>
              <a:xfrm rot="10800000">
                <a:off x="7850829" y="2007239"/>
                <a:ext cx="1828800" cy="1828800"/>
                <a:chOff x="768355" y="3783517"/>
                <a:chExt cx="1828800" cy="1828800"/>
              </a:xfrm>
            </p:grpSpPr>
            <p:sp>
              <p:nvSpPr>
                <p:cNvPr id="33" name="Arrow: Right 32">
                  <a:extLst>
                    <a:ext uri="{FF2B5EF4-FFF2-40B4-BE49-F238E27FC236}">
                      <a16:creationId xmlns:a16="http://schemas.microsoft.com/office/drawing/2014/main" id="{F41DA024-301A-4F1D-8A1A-F34DD9464A63}"/>
                    </a:ext>
                  </a:extLst>
                </p:cNvPr>
                <p:cNvSpPr/>
                <p:nvPr/>
              </p:nvSpPr>
              <p:spPr>
                <a:xfrm rot="16200000">
                  <a:off x="1446177" y="4244323"/>
                  <a:ext cx="457200" cy="457200"/>
                </a:xfrm>
                <a:prstGeom prst="rightArrow">
                  <a:avLst/>
                </a:prstGeom>
                <a:solidFill>
                  <a:srgbClr val="102E50"/>
                </a:solidFill>
                <a:ln>
                  <a:solidFill>
                    <a:srgbClr val="102E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31F9DAF9-271A-45AE-9640-25873FF8334B}"/>
                    </a:ext>
                  </a:extLst>
                </p:cNvPr>
                <p:cNvSpPr/>
                <p:nvPr/>
              </p:nvSpPr>
              <p:spPr>
                <a:xfrm rot="176956">
                  <a:off x="768355" y="3783517"/>
                  <a:ext cx="1828800" cy="1828800"/>
                </a:xfrm>
                <a:prstGeom prst="pie">
                  <a:avLst>
                    <a:gd name="adj1" fmla="val 21428258"/>
                    <a:gd name="adj2" fmla="val 10583992"/>
                  </a:avLst>
                </a:prstGeom>
                <a:solidFill>
                  <a:srgbClr val="102E50"/>
                </a:solidFill>
                <a:ln>
                  <a:solidFill>
                    <a:srgbClr val="102E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2" name="Graphic 31" descr="Thought bubble">
                <a:extLst>
                  <a:ext uri="{FF2B5EF4-FFF2-40B4-BE49-F238E27FC236}">
                    <a16:creationId xmlns:a16="http://schemas.microsoft.com/office/drawing/2014/main" id="{98897D9E-D336-4460-BFB8-460033D2475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61727" y="2072869"/>
                <a:ext cx="822960" cy="822960"/>
              </a:xfrm>
              <a:prstGeom prst="rect">
                <a:avLst/>
              </a:prstGeom>
            </p:spPr>
          </p:pic>
        </p:grpSp>
      </p:grpSp>
    </p:spTree>
    <p:extLst>
      <p:ext uri="{BB962C8B-B14F-4D97-AF65-F5344CB8AC3E}">
        <p14:creationId xmlns:p14="http://schemas.microsoft.com/office/powerpoint/2010/main" val="2949102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p:bldP spid="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904A080-A7C2-42F5-A74C-5772622DE763}"/>
              </a:ext>
            </a:extLst>
          </p:cNvPr>
          <p:cNvSpPr>
            <a:spLocks noGrp="1"/>
          </p:cNvSpPr>
          <p:nvPr>
            <p:ph type="ftr" sz="quarter" idx="3"/>
          </p:nvPr>
        </p:nvSpPr>
        <p:spPr/>
        <p:txBody>
          <a:bodyPr/>
          <a:lstStyle/>
          <a:p>
            <a:pPr algn="l"/>
            <a:r>
              <a:rPr lang="en-US"/>
              <a:t>FOR INTERNAL USE ONLY		Office of Information and Technology</a:t>
            </a:r>
          </a:p>
        </p:txBody>
      </p:sp>
      <p:sp>
        <p:nvSpPr>
          <p:cNvPr id="5" name="Slide Number Placeholder 4">
            <a:extLst>
              <a:ext uri="{FF2B5EF4-FFF2-40B4-BE49-F238E27FC236}">
                <a16:creationId xmlns:a16="http://schemas.microsoft.com/office/drawing/2014/main" id="{7CF85F89-8F13-4235-B0AD-BD76BE1DBF8B}"/>
              </a:ext>
            </a:extLst>
          </p:cNvPr>
          <p:cNvSpPr>
            <a:spLocks noGrp="1"/>
          </p:cNvSpPr>
          <p:nvPr>
            <p:ph type="sldNum" sz="quarter" idx="12"/>
          </p:nvPr>
        </p:nvSpPr>
        <p:spPr/>
        <p:txBody>
          <a:bodyPr/>
          <a:lstStyle/>
          <a:p>
            <a:fld id="{E573346A-FCA4-684E-8D18-26E8324063ED}" type="slidenum">
              <a:rPr lang="en-US" smtClean="0"/>
              <a:t>27</a:t>
            </a:fld>
            <a:endParaRPr lang="en-US"/>
          </a:p>
        </p:txBody>
      </p:sp>
      <p:sp>
        <p:nvSpPr>
          <p:cNvPr id="6" name="Title 1">
            <a:extLst>
              <a:ext uri="{FF2B5EF4-FFF2-40B4-BE49-F238E27FC236}">
                <a16:creationId xmlns:a16="http://schemas.microsoft.com/office/drawing/2014/main" id="{35029175-7D26-4469-8FBE-DB18893EE1E6}"/>
              </a:ext>
            </a:extLst>
          </p:cNvPr>
          <p:cNvSpPr txBox="1">
            <a:spLocks/>
          </p:cNvSpPr>
          <p:nvPr/>
        </p:nvSpPr>
        <p:spPr>
          <a:xfrm>
            <a:off x="781050" y="527304"/>
            <a:ext cx="7886700"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pPr defTabSz="685800">
              <a:defRPr/>
            </a:pPr>
            <a:r>
              <a:rPr lang="en-US"/>
              <a:t>Section 5 – Data Sharing with VA Research Facilities</a:t>
            </a:r>
          </a:p>
        </p:txBody>
      </p:sp>
      <p:sp>
        <p:nvSpPr>
          <p:cNvPr id="11" name="Flowchart: Process 10">
            <a:extLst>
              <a:ext uri="{FF2B5EF4-FFF2-40B4-BE49-F238E27FC236}">
                <a16:creationId xmlns:a16="http://schemas.microsoft.com/office/drawing/2014/main" id="{543FDA1E-B941-483D-A2D2-239AA519C007}"/>
              </a:ext>
            </a:extLst>
          </p:cNvPr>
          <p:cNvSpPr/>
          <p:nvPr/>
        </p:nvSpPr>
        <p:spPr>
          <a:xfrm>
            <a:off x="1389192" y="1435048"/>
            <a:ext cx="6957390" cy="914400"/>
          </a:xfrm>
          <a:prstGeom prst="flowChartProcess">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66677E6-27E4-4856-A8D2-2121012E4F25}"/>
              </a:ext>
            </a:extLst>
          </p:cNvPr>
          <p:cNvSpPr/>
          <p:nvPr/>
        </p:nvSpPr>
        <p:spPr>
          <a:xfrm>
            <a:off x="851651" y="1480768"/>
            <a:ext cx="822960" cy="822960"/>
          </a:xfrm>
          <a:prstGeom prst="ellipse">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Process 12">
            <a:extLst>
              <a:ext uri="{FF2B5EF4-FFF2-40B4-BE49-F238E27FC236}">
                <a16:creationId xmlns:a16="http://schemas.microsoft.com/office/drawing/2014/main" id="{DAEC73ED-13AD-4B4E-B294-D2BE0E892CE0}"/>
              </a:ext>
            </a:extLst>
          </p:cNvPr>
          <p:cNvSpPr/>
          <p:nvPr/>
        </p:nvSpPr>
        <p:spPr>
          <a:xfrm>
            <a:off x="1391478" y="2448871"/>
            <a:ext cx="6957390" cy="1097280"/>
          </a:xfrm>
          <a:prstGeom prst="flowChartProcess">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D571115-70F6-483A-BC93-0A9A533C4657}"/>
              </a:ext>
            </a:extLst>
          </p:cNvPr>
          <p:cNvSpPr/>
          <p:nvPr/>
        </p:nvSpPr>
        <p:spPr>
          <a:xfrm>
            <a:off x="853937" y="2574103"/>
            <a:ext cx="822960" cy="822960"/>
          </a:xfrm>
          <a:prstGeom prst="ellipse">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Process 14">
            <a:extLst>
              <a:ext uri="{FF2B5EF4-FFF2-40B4-BE49-F238E27FC236}">
                <a16:creationId xmlns:a16="http://schemas.microsoft.com/office/drawing/2014/main" id="{94F9DD8C-8E37-4B0A-8315-D1CF3EBE2C4E}"/>
              </a:ext>
            </a:extLst>
          </p:cNvPr>
          <p:cNvSpPr/>
          <p:nvPr/>
        </p:nvSpPr>
        <p:spPr>
          <a:xfrm>
            <a:off x="1389192" y="3626363"/>
            <a:ext cx="6957390" cy="914400"/>
          </a:xfrm>
          <a:prstGeom prst="flowChartProcess">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B232D1B-4ABC-4313-8EC6-8FD670465E71}"/>
              </a:ext>
            </a:extLst>
          </p:cNvPr>
          <p:cNvSpPr/>
          <p:nvPr/>
        </p:nvSpPr>
        <p:spPr>
          <a:xfrm>
            <a:off x="851651" y="3672083"/>
            <a:ext cx="822960" cy="822960"/>
          </a:xfrm>
          <a:prstGeom prst="ellipse">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B313553-CF26-435E-8956-4BEB72990CD9}"/>
              </a:ext>
            </a:extLst>
          </p:cNvPr>
          <p:cNvSpPr/>
          <p:nvPr/>
        </p:nvSpPr>
        <p:spPr>
          <a:xfrm>
            <a:off x="1741766" y="1709835"/>
            <a:ext cx="6606208" cy="338554"/>
          </a:xfrm>
          <a:prstGeom prst="rect">
            <a:avLst/>
          </a:prstGeom>
        </p:spPr>
        <p:txBody>
          <a:bodyPr wrap="square">
            <a:spAutoFit/>
          </a:bodyPr>
          <a:lstStyle/>
          <a:p>
            <a:r>
              <a:rPr lang="en-US" sz="1600"/>
              <a:t>1. Will the research study share data with another VA facility?</a:t>
            </a:r>
          </a:p>
        </p:txBody>
      </p:sp>
      <p:sp>
        <p:nvSpPr>
          <p:cNvPr id="18" name="Rectangle 17">
            <a:extLst>
              <a:ext uri="{FF2B5EF4-FFF2-40B4-BE49-F238E27FC236}">
                <a16:creationId xmlns:a16="http://schemas.microsoft.com/office/drawing/2014/main" id="{98EE0321-E2B0-40D2-AE4E-9B7F1C9DFE86}"/>
              </a:ext>
            </a:extLst>
          </p:cNvPr>
          <p:cNvSpPr/>
          <p:nvPr/>
        </p:nvSpPr>
        <p:spPr>
          <a:xfrm>
            <a:off x="1740872" y="2654692"/>
            <a:ext cx="6607995" cy="830997"/>
          </a:xfrm>
          <a:prstGeom prst="rect">
            <a:avLst/>
          </a:prstGeom>
        </p:spPr>
        <p:txBody>
          <a:bodyPr wrap="square">
            <a:spAutoFit/>
          </a:bodyPr>
          <a:lstStyle/>
          <a:p>
            <a:r>
              <a:rPr lang="en-US" sz="1600"/>
              <a:t>2. Provide the name of each VA research facility that data will be shared with and describe the method used to securely transfer the data.</a:t>
            </a:r>
          </a:p>
          <a:p>
            <a:endParaRPr lang="en-US" sz="1600" b="1"/>
          </a:p>
        </p:txBody>
      </p:sp>
      <p:sp>
        <p:nvSpPr>
          <p:cNvPr id="19" name="Rectangle 18">
            <a:extLst>
              <a:ext uri="{FF2B5EF4-FFF2-40B4-BE49-F238E27FC236}">
                <a16:creationId xmlns:a16="http://schemas.microsoft.com/office/drawing/2014/main" id="{D1F72BF7-FA6C-4837-A257-3C225CA57DF8}"/>
              </a:ext>
            </a:extLst>
          </p:cNvPr>
          <p:cNvSpPr/>
          <p:nvPr/>
        </p:nvSpPr>
        <p:spPr>
          <a:xfrm>
            <a:off x="1741764" y="3795018"/>
            <a:ext cx="6606209" cy="584775"/>
          </a:xfrm>
          <a:prstGeom prst="rect">
            <a:avLst/>
          </a:prstGeom>
        </p:spPr>
        <p:txBody>
          <a:bodyPr wrap="square">
            <a:spAutoFit/>
          </a:bodyPr>
          <a:lstStyle/>
          <a:p>
            <a:r>
              <a:rPr lang="en-US" sz="1600"/>
              <a:t>3. Will research study personnel physically transport sensitive data outside their VA facility?</a:t>
            </a:r>
          </a:p>
        </p:txBody>
      </p:sp>
      <p:pic>
        <p:nvPicPr>
          <p:cNvPr id="20" name="Graphic 19" descr="Contract">
            <a:extLst>
              <a:ext uri="{FF2B5EF4-FFF2-40B4-BE49-F238E27FC236}">
                <a16:creationId xmlns:a16="http://schemas.microsoft.com/office/drawing/2014/main" id="{316C0B85-EBA5-4AB2-B2FC-CB80F70F124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8811" y="1602621"/>
            <a:ext cx="548640" cy="548640"/>
          </a:xfrm>
          <a:prstGeom prst="rect">
            <a:avLst/>
          </a:prstGeom>
        </p:spPr>
      </p:pic>
      <p:pic>
        <p:nvPicPr>
          <p:cNvPr id="21" name="Graphic 20" descr="Magnifying glass">
            <a:extLst>
              <a:ext uri="{FF2B5EF4-FFF2-40B4-BE49-F238E27FC236}">
                <a16:creationId xmlns:a16="http://schemas.microsoft.com/office/drawing/2014/main" id="{D10FA565-6FFB-48F5-9277-5B45E4E1FF0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1320" y="2699238"/>
            <a:ext cx="548640" cy="548640"/>
          </a:xfrm>
          <a:prstGeom prst="rect">
            <a:avLst/>
          </a:prstGeom>
        </p:spPr>
      </p:pic>
      <p:pic>
        <p:nvPicPr>
          <p:cNvPr id="24" name="Graphic 23" descr="Lock">
            <a:extLst>
              <a:ext uri="{FF2B5EF4-FFF2-40B4-BE49-F238E27FC236}">
                <a16:creationId xmlns:a16="http://schemas.microsoft.com/office/drawing/2014/main" id="{AE43CC68-1C30-4557-853D-847A8D228CC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88811" y="3809243"/>
            <a:ext cx="548640" cy="548640"/>
          </a:xfrm>
          <a:prstGeom prst="rect">
            <a:avLst/>
          </a:prstGeom>
        </p:spPr>
      </p:pic>
      <p:sp>
        <p:nvSpPr>
          <p:cNvPr id="22" name="Flowchart: Process 21">
            <a:extLst>
              <a:ext uri="{FF2B5EF4-FFF2-40B4-BE49-F238E27FC236}">
                <a16:creationId xmlns:a16="http://schemas.microsoft.com/office/drawing/2014/main" id="{43C1CAC4-8CF6-41CF-B158-0C012C8000D0}"/>
              </a:ext>
            </a:extLst>
          </p:cNvPr>
          <p:cNvSpPr/>
          <p:nvPr/>
        </p:nvSpPr>
        <p:spPr>
          <a:xfrm>
            <a:off x="1389192" y="4762209"/>
            <a:ext cx="6957390" cy="914400"/>
          </a:xfrm>
          <a:prstGeom prst="flowChartProcess">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startAt="4"/>
            </a:pPr>
            <a:r>
              <a:rPr lang="en-US">
                <a:solidFill>
                  <a:schemeClr val="tx1"/>
                </a:solidFill>
              </a:rPr>
              <a:t>4.  Describe how the sensitive data being physical transported will </a:t>
            </a:r>
          </a:p>
          <a:p>
            <a:pPr marL="342900" indent="-342900">
              <a:buAutoNum type="arabicPeriod" startAt="4"/>
            </a:pPr>
            <a:r>
              <a:rPr lang="en-US">
                <a:solidFill>
                  <a:schemeClr val="tx1"/>
                </a:solidFill>
              </a:rPr>
              <a:t>be secured during transit. </a:t>
            </a:r>
          </a:p>
        </p:txBody>
      </p:sp>
      <p:sp>
        <p:nvSpPr>
          <p:cNvPr id="23" name="Oval 22">
            <a:extLst>
              <a:ext uri="{FF2B5EF4-FFF2-40B4-BE49-F238E27FC236}">
                <a16:creationId xmlns:a16="http://schemas.microsoft.com/office/drawing/2014/main" id="{146D11DE-D4F7-45EE-B173-BAA50C6A243B}"/>
              </a:ext>
            </a:extLst>
          </p:cNvPr>
          <p:cNvSpPr/>
          <p:nvPr/>
        </p:nvSpPr>
        <p:spPr>
          <a:xfrm>
            <a:off x="867056" y="4808456"/>
            <a:ext cx="822960" cy="822960"/>
          </a:xfrm>
          <a:prstGeom prst="ellipse">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descr="Contract">
            <a:extLst>
              <a:ext uri="{FF2B5EF4-FFF2-40B4-BE49-F238E27FC236}">
                <a16:creationId xmlns:a16="http://schemas.microsoft.com/office/drawing/2014/main" id="{182A0DF6-7E90-4465-908A-19ACC8D4E22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4216" y="4930309"/>
            <a:ext cx="548640" cy="548640"/>
          </a:xfrm>
          <a:prstGeom prst="rect">
            <a:avLst/>
          </a:prstGeom>
        </p:spPr>
      </p:pic>
    </p:spTree>
    <p:extLst>
      <p:ext uri="{BB962C8B-B14F-4D97-AF65-F5344CB8AC3E}">
        <p14:creationId xmlns:p14="http://schemas.microsoft.com/office/powerpoint/2010/main" val="22906391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5F1FE699-1E6E-4640-882B-BC582092587B}"/>
              </a:ext>
            </a:extLst>
          </p:cNvPr>
          <p:cNvSpPr/>
          <p:nvPr/>
        </p:nvSpPr>
        <p:spPr>
          <a:xfrm>
            <a:off x="781051" y="1579521"/>
            <a:ext cx="7886700" cy="1306555"/>
          </a:xfrm>
          <a:prstGeom prst="roundRect">
            <a:avLst/>
          </a:prstGeom>
          <a:solidFill>
            <a:srgbClr val="ECF3FA"/>
          </a:solidFill>
          <a:ln>
            <a:solidFill>
              <a:srgbClr val="ECF3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r>
              <a:rPr lang="en-US" sz="1350"/>
            </a:br>
            <a:endParaRPr lang="en-US" sz="1350">
              <a:solidFill>
                <a:prstClr val="white"/>
              </a:solidFill>
              <a:latin typeface="Calibri" panose="020F0502020204030204"/>
            </a:endParaRPr>
          </a:p>
        </p:txBody>
      </p:sp>
      <p:sp>
        <p:nvSpPr>
          <p:cNvPr id="28" name="Rectangle 27">
            <a:extLst>
              <a:ext uri="{FF2B5EF4-FFF2-40B4-BE49-F238E27FC236}">
                <a16:creationId xmlns:a16="http://schemas.microsoft.com/office/drawing/2014/main" id="{E01478C1-1306-4B3D-8683-ACB0390A429A}"/>
              </a:ext>
            </a:extLst>
          </p:cNvPr>
          <p:cNvSpPr/>
          <p:nvPr/>
        </p:nvSpPr>
        <p:spPr>
          <a:xfrm>
            <a:off x="940905" y="1663394"/>
            <a:ext cx="7574445" cy="1146468"/>
          </a:xfrm>
          <a:prstGeom prst="rect">
            <a:avLst/>
          </a:prstGeom>
          <a:noFill/>
        </p:spPr>
        <p:txBody>
          <a:bodyPr wrap="square" lIns="68580" tIns="34290" rIns="68580" bIns="34290" anchor="t">
            <a:spAutoFit/>
          </a:bodyPr>
          <a:lstStyle/>
          <a:p>
            <a:pPr defTabSz="685800">
              <a:defRPr/>
            </a:pPr>
            <a:r>
              <a:rPr lang="en-US" sz="1400" b="1">
                <a:solidFill>
                  <a:prstClr val="black"/>
                </a:solidFill>
              </a:rPr>
              <a:t>SCENARIO</a:t>
            </a:r>
            <a:r>
              <a:rPr lang="en-US" sz="1400">
                <a:solidFill>
                  <a:prstClr val="black"/>
                </a:solidFill>
              </a:rPr>
              <a:t>:  The Portland VAMC is participating in a COVID-19 research study that requires VA research study staff to collect nasal swabs from VA research subjects' homes.  Study staff will be using a VA laptop during the visit to collect sensitive information from the research subject. Are study staff conducting the home visits required to have a documented authorization to transport sensitive information outside the VA controlled environment?    </a:t>
            </a:r>
          </a:p>
        </p:txBody>
      </p:sp>
      <p:sp>
        <p:nvSpPr>
          <p:cNvPr id="37" name="Rectangle 36">
            <a:extLst>
              <a:ext uri="{FF2B5EF4-FFF2-40B4-BE49-F238E27FC236}">
                <a16:creationId xmlns:a16="http://schemas.microsoft.com/office/drawing/2014/main" id="{C817C69C-443B-414A-AB95-44BBCE5657F0}"/>
              </a:ext>
            </a:extLst>
          </p:cNvPr>
          <p:cNvSpPr/>
          <p:nvPr/>
        </p:nvSpPr>
        <p:spPr>
          <a:xfrm>
            <a:off x="826707" y="4827351"/>
            <a:ext cx="7841042" cy="500137"/>
          </a:xfrm>
          <a:prstGeom prst="rect">
            <a:avLst/>
          </a:prstGeom>
          <a:ln w="57150">
            <a:solidFill>
              <a:schemeClr val="accent4">
                <a:lumMod val="60000"/>
                <a:lumOff val="40000"/>
              </a:schemeClr>
            </a:solidFill>
          </a:ln>
        </p:spPr>
        <p:txBody>
          <a:bodyPr wrap="square" lIns="68580" tIns="34290" rIns="68580" bIns="34290" anchor="ctr">
            <a:spAutoFit/>
          </a:bodyPr>
          <a:lstStyle/>
          <a:p>
            <a:pPr>
              <a:spcAft>
                <a:spcPts val="900"/>
              </a:spcAft>
              <a:defRPr/>
            </a:pPr>
            <a:r>
              <a:rPr lang="en-US" sz="1400">
                <a:solidFill>
                  <a:prstClr val="black"/>
                </a:solidFill>
              </a:rPr>
              <a:t>Yes, the VA </a:t>
            </a:r>
            <a:r>
              <a:rPr lang="en-US" sz="1400"/>
              <a:t>is required to maintain accountability of sensitive information contained in digital and/or non-digital media during transport outside of controlled areas</a:t>
            </a:r>
            <a:r>
              <a:rPr lang="en-US" sz="1400">
                <a:solidFill>
                  <a:prstClr val="black"/>
                </a:solidFill>
              </a:rPr>
              <a:t>.</a:t>
            </a:r>
          </a:p>
        </p:txBody>
      </p:sp>
      <p:sp>
        <p:nvSpPr>
          <p:cNvPr id="22" name="Footer Placeholder 6">
            <a:extLst>
              <a:ext uri="{FF2B5EF4-FFF2-40B4-BE49-F238E27FC236}">
                <a16:creationId xmlns:a16="http://schemas.microsoft.com/office/drawing/2014/main" id="{8F3AEBA8-5A0A-4D53-8755-55043A54463A}"/>
              </a:ext>
            </a:extLst>
          </p:cNvPr>
          <p:cNvSpPr>
            <a:spLocks noGrp="1"/>
          </p:cNvSpPr>
          <p:nvPr>
            <p:ph type="ftr" sz="quarter" idx="3"/>
          </p:nvPr>
        </p:nvSpPr>
        <p:spPr>
          <a:xfrm>
            <a:off x="626364" y="6163042"/>
            <a:ext cx="5648787" cy="365125"/>
          </a:xfrm>
        </p:spPr>
        <p:txBody>
          <a:bodyPr/>
          <a:lstStyle/>
          <a:p>
            <a:r>
              <a:rPr lang="en-US"/>
              <a:t>FOR INTERNAL USE ONLY		Office of Information and Technology</a:t>
            </a:r>
          </a:p>
        </p:txBody>
      </p:sp>
      <p:sp>
        <p:nvSpPr>
          <p:cNvPr id="23" name="Slide Number Placeholder 5">
            <a:extLst>
              <a:ext uri="{FF2B5EF4-FFF2-40B4-BE49-F238E27FC236}">
                <a16:creationId xmlns:a16="http://schemas.microsoft.com/office/drawing/2014/main" id="{2AF97AB6-4356-485F-80BC-95E991227324}"/>
              </a:ext>
            </a:extLst>
          </p:cNvPr>
          <p:cNvSpPr txBox="1">
            <a:spLocks/>
          </p:cNvSpPr>
          <p:nvPr/>
        </p:nvSpPr>
        <p:spPr>
          <a:xfrm>
            <a:off x="6457950" y="6163042"/>
            <a:ext cx="2057400" cy="365125"/>
          </a:xfrm>
          <a:prstGeom prst="rect">
            <a:avLst/>
          </a:prstGeom>
        </p:spPr>
        <p:txBody>
          <a:bodyPr vert="horz" lIns="91440" tIns="45720" rIns="91440" bIns="45720" rtlCol="0" anchor="ctr"/>
          <a:lstStyle>
            <a:defPPr>
              <a:defRPr lang="en-US"/>
            </a:defPPr>
            <a:lvl1pPr algn="r">
              <a:defRPr sz="1200">
                <a:solidFill>
                  <a:schemeClr val="tx1">
                    <a:tint val="75000"/>
                  </a:schemeClr>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73346A-FCA4-684E-8D18-26E8324063ED}" type="slidenum">
              <a:rPr lang="en-US"/>
              <a:pPr/>
              <a:t>28</a:t>
            </a:fld>
            <a:endParaRPr lang="en-US"/>
          </a:p>
        </p:txBody>
      </p:sp>
      <p:sp>
        <p:nvSpPr>
          <p:cNvPr id="24" name="Title 1">
            <a:extLst>
              <a:ext uri="{FF2B5EF4-FFF2-40B4-BE49-F238E27FC236}">
                <a16:creationId xmlns:a16="http://schemas.microsoft.com/office/drawing/2014/main" id="{213B6A9D-EC53-4CB6-9DD7-F9FF9205C3DD}"/>
              </a:ext>
            </a:extLst>
          </p:cNvPr>
          <p:cNvSpPr txBox="1">
            <a:spLocks/>
          </p:cNvSpPr>
          <p:nvPr/>
        </p:nvSpPr>
        <p:spPr>
          <a:xfrm>
            <a:off x="781050" y="527304"/>
            <a:ext cx="7886700"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pPr algn="ctr" defTabSz="685800">
              <a:defRPr/>
            </a:pPr>
            <a:r>
              <a:rPr lang="en-US"/>
              <a:t>Training Scenario #1</a:t>
            </a:r>
          </a:p>
        </p:txBody>
      </p:sp>
      <p:grpSp>
        <p:nvGrpSpPr>
          <p:cNvPr id="27" name="Group 26">
            <a:extLst>
              <a:ext uri="{FF2B5EF4-FFF2-40B4-BE49-F238E27FC236}">
                <a16:creationId xmlns:a16="http://schemas.microsoft.com/office/drawing/2014/main" id="{DC09C780-4BAF-44DB-BEED-F5F029A59C3D}"/>
              </a:ext>
              <a:ext uri="{C183D7F6-B498-43B3-948B-1728B52AA6E4}">
                <adec:decorative xmlns:adec="http://schemas.microsoft.com/office/drawing/2017/decorative" val="1"/>
              </a:ext>
            </a:extLst>
          </p:cNvPr>
          <p:cNvGrpSpPr/>
          <p:nvPr/>
        </p:nvGrpSpPr>
        <p:grpSpPr>
          <a:xfrm>
            <a:off x="3417564" y="3233824"/>
            <a:ext cx="2241385" cy="1144164"/>
            <a:chOff x="2659545" y="2834084"/>
            <a:chExt cx="3671009" cy="1873947"/>
          </a:xfrm>
        </p:grpSpPr>
        <p:grpSp>
          <p:nvGrpSpPr>
            <p:cNvPr id="29" name="Group 28">
              <a:extLst>
                <a:ext uri="{FF2B5EF4-FFF2-40B4-BE49-F238E27FC236}">
                  <a16:creationId xmlns:a16="http://schemas.microsoft.com/office/drawing/2014/main" id="{BD94C7D4-4B26-4153-839D-66FFB37721AD}"/>
                </a:ext>
              </a:extLst>
            </p:cNvPr>
            <p:cNvGrpSpPr/>
            <p:nvPr/>
          </p:nvGrpSpPr>
          <p:grpSpPr>
            <a:xfrm>
              <a:off x="2659545" y="2879231"/>
              <a:ext cx="1828800" cy="1828800"/>
              <a:chOff x="768355" y="3783517"/>
              <a:chExt cx="1828800" cy="1828800"/>
            </a:xfrm>
          </p:grpSpPr>
          <p:sp>
            <p:nvSpPr>
              <p:cNvPr id="35" name="Arrow: Right 34">
                <a:extLst>
                  <a:ext uri="{FF2B5EF4-FFF2-40B4-BE49-F238E27FC236}">
                    <a16:creationId xmlns:a16="http://schemas.microsoft.com/office/drawing/2014/main" id="{72EF5FA3-13BC-4028-913C-8903B3A8425C}"/>
                  </a:ext>
                </a:extLst>
              </p:cNvPr>
              <p:cNvSpPr/>
              <p:nvPr/>
            </p:nvSpPr>
            <p:spPr>
              <a:xfrm rot="16200000">
                <a:off x="1446177" y="4244323"/>
                <a:ext cx="457200" cy="457200"/>
              </a:xfrm>
              <a:prstGeom prst="rightArrow">
                <a:avLst/>
              </a:prstGeom>
              <a:solidFill>
                <a:srgbClr val="2F52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artial Circle 35">
                <a:extLst>
                  <a:ext uri="{FF2B5EF4-FFF2-40B4-BE49-F238E27FC236}">
                    <a16:creationId xmlns:a16="http://schemas.microsoft.com/office/drawing/2014/main" id="{78390712-345A-466B-A8F9-870609E8D918}"/>
                  </a:ext>
                </a:extLst>
              </p:cNvPr>
              <p:cNvSpPr/>
              <p:nvPr/>
            </p:nvSpPr>
            <p:spPr>
              <a:xfrm rot="176956">
                <a:off x="768355" y="3783517"/>
                <a:ext cx="1828800" cy="1828800"/>
              </a:xfrm>
              <a:prstGeom prst="pie">
                <a:avLst>
                  <a:gd name="adj1" fmla="val 21428258"/>
                  <a:gd name="adj2" fmla="val 10583992"/>
                </a:avLst>
              </a:prstGeom>
              <a:solidFill>
                <a:srgbClr val="2F528F"/>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8" name="Graphic 37" descr="Questions">
                <a:extLst>
                  <a:ext uri="{FF2B5EF4-FFF2-40B4-BE49-F238E27FC236}">
                    <a16:creationId xmlns:a16="http://schemas.microsoft.com/office/drawing/2014/main" id="{81B9FD33-62CD-42AB-88A4-68898C7683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54737" y="4795413"/>
                <a:ext cx="640080" cy="640080"/>
              </a:xfrm>
              <a:prstGeom prst="rect">
                <a:avLst/>
              </a:prstGeom>
            </p:spPr>
          </p:pic>
        </p:grpSp>
        <p:grpSp>
          <p:nvGrpSpPr>
            <p:cNvPr id="30" name="Group 29">
              <a:extLst>
                <a:ext uri="{FF2B5EF4-FFF2-40B4-BE49-F238E27FC236}">
                  <a16:creationId xmlns:a16="http://schemas.microsoft.com/office/drawing/2014/main" id="{DB22094E-EBAC-4686-BD80-B57318F7AE49}"/>
                </a:ext>
              </a:extLst>
            </p:cNvPr>
            <p:cNvGrpSpPr/>
            <p:nvPr/>
          </p:nvGrpSpPr>
          <p:grpSpPr>
            <a:xfrm>
              <a:off x="4501754" y="2834084"/>
              <a:ext cx="1828800" cy="1828800"/>
              <a:chOff x="7850829" y="2007239"/>
              <a:chExt cx="1828800" cy="1828800"/>
            </a:xfrm>
          </p:grpSpPr>
          <p:grpSp>
            <p:nvGrpSpPr>
              <p:cNvPr id="31" name="Group 30">
                <a:extLst>
                  <a:ext uri="{FF2B5EF4-FFF2-40B4-BE49-F238E27FC236}">
                    <a16:creationId xmlns:a16="http://schemas.microsoft.com/office/drawing/2014/main" id="{88A8C596-BD99-44EA-9A99-870A68A079B3}"/>
                  </a:ext>
                </a:extLst>
              </p:cNvPr>
              <p:cNvGrpSpPr/>
              <p:nvPr/>
            </p:nvGrpSpPr>
            <p:grpSpPr>
              <a:xfrm rot="10800000">
                <a:off x="7850829" y="2007239"/>
                <a:ext cx="1828800" cy="1828800"/>
                <a:chOff x="768355" y="3783517"/>
                <a:chExt cx="1828800" cy="1828800"/>
              </a:xfrm>
            </p:grpSpPr>
            <p:sp>
              <p:nvSpPr>
                <p:cNvPr id="33" name="Arrow: Right 32">
                  <a:extLst>
                    <a:ext uri="{FF2B5EF4-FFF2-40B4-BE49-F238E27FC236}">
                      <a16:creationId xmlns:a16="http://schemas.microsoft.com/office/drawing/2014/main" id="{F41DA024-301A-4F1D-8A1A-F34DD9464A63}"/>
                    </a:ext>
                  </a:extLst>
                </p:cNvPr>
                <p:cNvSpPr/>
                <p:nvPr/>
              </p:nvSpPr>
              <p:spPr>
                <a:xfrm rot="16200000">
                  <a:off x="1446177" y="4244323"/>
                  <a:ext cx="457200" cy="457200"/>
                </a:xfrm>
                <a:prstGeom prst="rightArrow">
                  <a:avLst/>
                </a:prstGeom>
                <a:solidFill>
                  <a:srgbClr val="102E50"/>
                </a:solidFill>
                <a:ln>
                  <a:solidFill>
                    <a:srgbClr val="102E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31F9DAF9-271A-45AE-9640-25873FF8334B}"/>
                    </a:ext>
                  </a:extLst>
                </p:cNvPr>
                <p:cNvSpPr/>
                <p:nvPr/>
              </p:nvSpPr>
              <p:spPr>
                <a:xfrm rot="176956">
                  <a:off x="768355" y="3783517"/>
                  <a:ext cx="1828800" cy="1828800"/>
                </a:xfrm>
                <a:prstGeom prst="pie">
                  <a:avLst>
                    <a:gd name="adj1" fmla="val 21428258"/>
                    <a:gd name="adj2" fmla="val 10583992"/>
                  </a:avLst>
                </a:prstGeom>
                <a:solidFill>
                  <a:srgbClr val="102E50"/>
                </a:solidFill>
                <a:ln>
                  <a:solidFill>
                    <a:srgbClr val="102E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2" name="Graphic 31" descr="Thought bubble">
                <a:extLst>
                  <a:ext uri="{FF2B5EF4-FFF2-40B4-BE49-F238E27FC236}">
                    <a16:creationId xmlns:a16="http://schemas.microsoft.com/office/drawing/2014/main" id="{98897D9E-D336-4460-BFB8-460033D2475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61727" y="2072869"/>
                <a:ext cx="822960" cy="822960"/>
              </a:xfrm>
              <a:prstGeom prst="rect">
                <a:avLst/>
              </a:prstGeom>
            </p:spPr>
          </p:pic>
        </p:grpSp>
      </p:grpSp>
    </p:spTree>
    <p:extLst>
      <p:ext uri="{BB962C8B-B14F-4D97-AF65-F5344CB8AC3E}">
        <p14:creationId xmlns:p14="http://schemas.microsoft.com/office/powerpoint/2010/main" val="2452081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p:bldP spid="3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8D172A-A451-42AF-8C82-4018889AD330}"/>
              </a:ext>
            </a:extLst>
          </p:cNvPr>
          <p:cNvSpPr txBox="1">
            <a:spLocks/>
          </p:cNvSpPr>
          <p:nvPr/>
        </p:nvSpPr>
        <p:spPr>
          <a:xfrm>
            <a:off x="781050" y="527304"/>
            <a:ext cx="7886700"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pPr algn="ctr" defTabSz="685800">
              <a:defRPr/>
            </a:pPr>
            <a:r>
              <a:rPr lang="en-US"/>
              <a:t>Section 6 - VA Mobile Devices/Media, Mobile Applications, Medical and Research Scientific Computing Devices</a:t>
            </a:r>
          </a:p>
        </p:txBody>
      </p:sp>
      <p:grpSp>
        <p:nvGrpSpPr>
          <p:cNvPr id="9" name="Group 8">
            <a:extLst>
              <a:ext uri="{FF2B5EF4-FFF2-40B4-BE49-F238E27FC236}">
                <a16:creationId xmlns:a16="http://schemas.microsoft.com/office/drawing/2014/main" id="{8F12866C-4A32-4DE9-8ECD-D70E77FB3A7F}"/>
              </a:ext>
            </a:extLst>
          </p:cNvPr>
          <p:cNvGrpSpPr/>
          <p:nvPr/>
        </p:nvGrpSpPr>
        <p:grpSpPr>
          <a:xfrm>
            <a:off x="815524" y="1414198"/>
            <a:ext cx="7656450" cy="1771212"/>
            <a:chOff x="591626" y="2856605"/>
            <a:chExt cx="3905899" cy="1740681"/>
          </a:xfrm>
        </p:grpSpPr>
        <p:grpSp>
          <p:nvGrpSpPr>
            <p:cNvPr id="10" name="Group 9">
              <a:extLst>
                <a:ext uri="{FF2B5EF4-FFF2-40B4-BE49-F238E27FC236}">
                  <a16:creationId xmlns:a16="http://schemas.microsoft.com/office/drawing/2014/main" id="{FC8B3D57-9FA7-460C-8AD5-6BB675F736FD}"/>
                </a:ext>
              </a:extLst>
            </p:cNvPr>
            <p:cNvGrpSpPr/>
            <p:nvPr/>
          </p:nvGrpSpPr>
          <p:grpSpPr>
            <a:xfrm>
              <a:off x="591626" y="3098622"/>
              <a:ext cx="3905899" cy="1186569"/>
              <a:chOff x="591626" y="3098622"/>
              <a:chExt cx="3905899" cy="1186569"/>
            </a:xfrm>
          </p:grpSpPr>
          <p:sp>
            <p:nvSpPr>
              <p:cNvPr id="12" name="Rectangle: Rounded Corners 11">
                <a:extLst>
                  <a:ext uri="{FF2B5EF4-FFF2-40B4-BE49-F238E27FC236}">
                    <a16:creationId xmlns:a16="http://schemas.microsoft.com/office/drawing/2014/main" id="{FDA8DF38-41CC-4E27-B8AB-EADD7D1F5534}"/>
                  </a:ext>
                </a:extLst>
              </p:cNvPr>
              <p:cNvSpPr/>
              <p:nvPr/>
            </p:nvSpPr>
            <p:spPr>
              <a:xfrm rot="7606">
                <a:off x="591626" y="3100895"/>
                <a:ext cx="3905899" cy="1167975"/>
              </a:xfrm>
              <a:prstGeom prst="round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 name="Rectangle: Rounded Corners 12">
                <a:extLst>
                  <a:ext uri="{FF2B5EF4-FFF2-40B4-BE49-F238E27FC236}">
                    <a16:creationId xmlns:a16="http://schemas.microsoft.com/office/drawing/2014/main" id="{35D0BD94-C435-4942-9EA0-5660EF8EA6EA}"/>
                  </a:ext>
                </a:extLst>
              </p:cNvPr>
              <p:cNvSpPr/>
              <p:nvPr/>
            </p:nvSpPr>
            <p:spPr>
              <a:xfrm rot="7606">
                <a:off x="622910" y="3098622"/>
                <a:ext cx="3842277" cy="1186569"/>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11" name="Rectangle 10">
              <a:extLst>
                <a:ext uri="{FF2B5EF4-FFF2-40B4-BE49-F238E27FC236}">
                  <a16:creationId xmlns:a16="http://schemas.microsoft.com/office/drawing/2014/main" id="{9D9E026C-C33E-4F06-80E7-066E76BE7F40}"/>
                </a:ext>
              </a:extLst>
            </p:cNvPr>
            <p:cNvSpPr/>
            <p:nvPr/>
          </p:nvSpPr>
          <p:spPr>
            <a:xfrm>
              <a:off x="683774" y="2856605"/>
              <a:ext cx="3672280" cy="1740681"/>
            </a:xfrm>
            <a:prstGeom prst="rect">
              <a:avLst/>
            </a:prstGeom>
          </p:spPr>
          <p:txBody>
            <a:bodyPr wrap="square" anchor="ctr">
              <a:spAutoFit/>
            </a:bodyPr>
            <a:lstStyle/>
            <a:p>
              <a:pPr marL="228600" indent="-228600">
                <a:buAutoNum type="arabicPeriod"/>
              </a:pPr>
              <a:endParaRPr lang="en-US" sz="1200" b="1">
                <a:solidFill>
                  <a:schemeClr val="bg1"/>
                </a:solidFill>
              </a:endParaRPr>
            </a:p>
            <a:p>
              <a:pPr marL="228600" indent="-228600">
                <a:buAutoNum type="arabicPeriod"/>
              </a:pPr>
              <a:r>
                <a:rPr lang="en-US" sz="1200" b="1">
                  <a:solidFill>
                    <a:schemeClr val="bg1"/>
                  </a:solidFill>
                </a:rPr>
                <a:t>If a VA mobile devices/media, mobile application, medical or research scientific computing device will be used in the research study, select the appropriate box.</a:t>
              </a:r>
            </a:p>
            <a:p>
              <a:endParaRPr lang="en-US" sz="1200" b="1">
                <a:solidFill>
                  <a:schemeClr val="bg1"/>
                </a:solidFill>
              </a:endParaRPr>
            </a:p>
            <a:p>
              <a:r>
                <a:rPr lang="en-US" sz="1200" b="1">
                  <a:solidFill>
                    <a:schemeClr val="bg1"/>
                  </a:solidFill>
                </a:rPr>
                <a:t>☐  VA Mobile Applications		☐  VA Mobile Devices/Media, Medical and</a:t>
              </a:r>
            </a:p>
            <a:p>
              <a:r>
                <a:rPr lang="en-US" sz="1200" b="1">
                  <a:solidFill>
                    <a:schemeClr val="bg1"/>
                  </a:solidFill>
                </a:rPr>
                <a:t>			Research Scientific Computing Devices</a:t>
              </a:r>
            </a:p>
            <a:p>
              <a:r>
                <a:rPr lang="en-US" sz="1200" b="1">
                  <a:solidFill>
                    <a:schemeClr val="bg1"/>
                  </a:solidFill>
                </a:rPr>
                <a:t>	</a:t>
              </a:r>
              <a:endParaRPr lang="en-US" sz="1200">
                <a:solidFill>
                  <a:schemeClr val="bg1"/>
                </a:solidFill>
              </a:endParaRPr>
            </a:p>
          </p:txBody>
        </p:sp>
      </p:grpSp>
      <p:graphicFrame>
        <p:nvGraphicFramePr>
          <p:cNvPr id="14" name="Table 13">
            <a:extLst>
              <a:ext uri="{FF2B5EF4-FFF2-40B4-BE49-F238E27FC236}">
                <a16:creationId xmlns:a16="http://schemas.microsoft.com/office/drawing/2014/main" id="{915BAA77-21F1-4AC5-9886-E7D95BDD8869}"/>
              </a:ext>
            </a:extLst>
          </p:cNvPr>
          <p:cNvGraphicFramePr>
            <a:graphicFrameLocks noGrp="1"/>
          </p:cNvGraphicFramePr>
          <p:nvPr>
            <p:extLst>
              <p:ext uri="{D42A27DB-BD31-4B8C-83A1-F6EECF244321}">
                <p14:modId xmlns:p14="http://schemas.microsoft.com/office/powerpoint/2010/main" val="3945776132"/>
              </p:ext>
            </p:extLst>
          </p:nvPr>
        </p:nvGraphicFramePr>
        <p:xfrm>
          <a:off x="1752533" y="4616857"/>
          <a:ext cx="5263986" cy="1760220"/>
        </p:xfrm>
        <a:graphic>
          <a:graphicData uri="http://schemas.openxmlformats.org/drawingml/2006/table">
            <a:tbl>
              <a:tblPr firstRow="1" bandRow="1">
                <a:tableStyleId>{5C22544A-7EE6-4342-B048-85BDC9FD1C3A}</a:tableStyleId>
              </a:tblPr>
              <a:tblGrid>
                <a:gridCol w="2631993">
                  <a:extLst>
                    <a:ext uri="{9D8B030D-6E8A-4147-A177-3AD203B41FA5}">
                      <a16:colId xmlns:a16="http://schemas.microsoft.com/office/drawing/2014/main" val="2167903616"/>
                    </a:ext>
                  </a:extLst>
                </a:gridCol>
                <a:gridCol w="2631993">
                  <a:extLst>
                    <a:ext uri="{9D8B030D-6E8A-4147-A177-3AD203B41FA5}">
                      <a16:colId xmlns:a16="http://schemas.microsoft.com/office/drawing/2014/main" val="2173502045"/>
                    </a:ext>
                  </a:extLst>
                </a:gridCol>
              </a:tblGrid>
              <a:tr h="225163">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t>Selections</a:t>
                      </a:r>
                    </a:p>
                  </a:txBody>
                  <a:tcPr marL="68580" marR="68580" marT="34290" marB="34290"/>
                </a:tc>
                <a:tc hMerge="1">
                  <a:txBody>
                    <a:bodyPr/>
                    <a:lstStyle/>
                    <a:p>
                      <a:endParaRPr lang="en-US"/>
                    </a:p>
                  </a:txBody>
                  <a:tcPr/>
                </a:tc>
                <a:extLst>
                  <a:ext uri="{0D108BD9-81ED-4DB2-BD59-A6C34878D82A}">
                    <a16:rowId xmlns:a16="http://schemas.microsoft.com/office/drawing/2014/main" val="2984746228"/>
                  </a:ext>
                </a:extLst>
              </a:tr>
              <a:tr h="2251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Audio Recorder</a:t>
                      </a:r>
                    </a:p>
                  </a:txBody>
                  <a:tcPr marL="68580" marR="68580" marT="34290" marB="34290"/>
                </a:tc>
                <a:tc>
                  <a:txBody>
                    <a:bodyPr/>
                    <a:lstStyle/>
                    <a:p>
                      <a:r>
                        <a:rPr lang="en-US" sz="1200"/>
                        <a:t>Wearable Device</a:t>
                      </a:r>
                    </a:p>
                  </a:txBody>
                  <a:tcPr marL="68580" marR="68580" marT="34290" marB="34290"/>
                </a:tc>
                <a:extLst>
                  <a:ext uri="{0D108BD9-81ED-4DB2-BD59-A6C34878D82A}">
                    <a16:rowId xmlns:a16="http://schemas.microsoft.com/office/drawing/2014/main" val="715836078"/>
                  </a:ext>
                </a:extLst>
              </a:tr>
              <a:tr h="2251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Digital Camera</a:t>
                      </a:r>
                    </a:p>
                  </a:txBody>
                  <a:tcPr marL="68580" marR="68580" marT="34290" marB="34290"/>
                </a:tc>
                <a:tc>
                  <a:txBody>
                    <a:bodyPr/>
                    <a:lstStyle/>
                    <a:p>
                      <a:r>
                        <a:rPr lang="en-US" sz="1200"/>
                        <a:t>Smart Phone</a:t>
                      </a:r>
                    </a:p>
                  </a:txBody>
                  <a:tcPr marL="68580" marR="68580" marT="34290" marB="34290"/>
                </a:tc>
                <a:extLst>
                  <a:ext uri="{0D108BD9-81ED-4DB2-BD59-A6C34878D82A}">
                    <a16:rowId xmlns:a16="http://schemas.microsoft.com/office/drawing/2014/main" val="2549949547"/>
                  </a:ext>
                </a:extLst>
              </a:tr>
              <a:tr h="2251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CD/DVD</a:t>
                      </a:r>
                    </a:p>
                  </a:txBody>
                  <a:tcPr marL="68580" marR="68580" marT="34290" marB="34290"/>
                </a:tc>
                <a:tc>
                  <a:txBody>
                    <a:bodyPr/>
                    <a:lstStyle/>
                    <a:p>
                      <a:r>
                        <a:rPr lang="en-US" sz="1200"/>
                        <a:t>Tablet</a:t>
                      </a:r>
                    </a:p>
                  </a:txBody>
                  <a:tcPr marL="68580" marR="68580" marT="34290" marB="34290"/>
                </a:tc>
                <a:extLst>
                  <a:ext uri="{0D108BD9-81ED-4DB2-BD59-A6C34878D82A}">
                    <a16:rowId xmlns:a16="http://schemas.microsoft.com/office/drawing/2014/main" val="560840555"/>
                  </a:ext>
                </a:extLst>
              </a:tr>
              <a:tr h="2251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Cell Phone</a:t>
                      </a:r>
                    </a:p>
                  </a:txBody>
                  <a:tcPr marL="68580" marR="68580" marT="34290" marB="34290"/>
                </a:tc>
                <a:tc>
                  <a:txBody>
                    <a:bodyPr/>
                    <a:lstStyle/>
                    <a:p>
                      <a:r>
                        <a:rPr lang="en-US" sz="1200"/>
                        <a:t>USB Flash Drive</a:t>
                      </a:r>
                    </a:p>
                  </a:txBody>
                  <a:tcPr marL="68580" marR="68580" marT="34290" marB="34290"/>
                </a:tc>
                <a:extLst>
                  <a:ext uri="{0D108BD9-81ED-4DB2-BD59-A6C34878D82A}">
                    <a16:rowId xmlns:a16="http://schemas.microsoft.com/office/drawing/2014/main" val="606973441"/>
                  </a:ext>
                </a:extLst>
              </a:tr>
              <a:tr h="225163">
                <a:tc>
                  <a:txBody>
                    <a:bodyPr/>
                    <a:lstStyle/>
                    <a:p>
                      <a:r>
                        <a:rPr lang="en-US" sz="1200"/>
                        <a:t>External Hard Disk Drive</a:t>
                      </a:r>
                    </a:p>
                  </a:txBody>
                  <a:tcPr marL="68580" marR="68580" marT="34290" marB="34290"/>
                </a:tc>
                <a:tc>
                  <a:txBody>
                    <a:bodyPr/>
                    <a:lstStyle/>
                    <a:p>
                      <a:r>
                        <a:rPr lang="en-US" sz="1200"/>
                        <a:t>Video Recorder</a:t>
                      </a:r>
                    </a:p>
                  </a:txBody>
                  <a:tcPr marL="68580" marR="68580" marT="34290" marB="34290"/>
                </a:tc>
                <a:extLst>
                  <a:ext uri="{0D108BD9-81ED-4DB2-BD59-A6C34878D82A}">
                    <a16:rowId xmlns:a16="http://schemas.microsoft.com/office/drawing/2014/main" val="479043521"/>
                  </a:ext>
                </a:extLst>
              </a:tr>
              <a:tr h="225163">
                <a:tc>
                  <a:txBody>
                    <a:bodyPr/>
                    <a:lstStyle/>
                    <a:p>
                      <a:r>
                        <a:rPr lang="en-US" sz="1200"/>
                        <a:t>Laptop</a:t>
                      </a:r>
                    </a:p>
                  </a:txBody>
                  <a:tcPr marL="68580" marR="68580" marT="34290" marB="34290"/>
                </a:tc>
                <a:tc>
                  <a:txBody>
                    <a:bodyPr/>
                    <a:lstStyle/>
                    <a:p>
                      <a:r>
                        <a:rPr lang="en-US" sz="1200"/>
                        <a:t>Other</a:t>
                      </a:r>
                    </a:p>
                  </a:txBody>
                  <a:tcPr marL="68580" marR="68580" marT="34290" marB="34290"/>
                </a:tc>
                <a:extLst>
                  <a:ext uri="{0D108BD9-81ED-4DB2-BD59-A6C34878D82A}">
                    <a16:rowId xmlns:a16="http://schemas.microsoft.com/office/drawing/2014/main" val="3806492690"/>
                  </a:ext>
                </a:extLst>
              </a:tr>
            </a:tbl>
          </a:graphicData>
        </a:graphic>
      </p:graphicFrame>
      <p:grpSp>
        <p:nvGrpSpPr>
          <p:cNvPr id="28" name="Group 27">
            <a:extLst>
              <a:ext uri="{FF2B5EF4-FFF2-40B4-BE49-F238E27FC236}">
                <a16:creationId xmlns:a16="http://schemas.microsoft.com/office/drawing/2014/main" id="{D71E4E16-205B-44E2-9C4E-D27D664564D3}"/>
              </a:ext>
            </a:extLst>
          </p:cNvPr>
          <p:cNvGrpSpPr/>
          <p:nvPr/>
        </p:nvGrpSpPr>
        <p:grpSpPr>
          <a:xfrm>
            <a:off x="816104" y="3097553"/>
            <a:ext cx="7656450" cy="531897"/>
            <a:chOff x="590344" y="3009650"/>
            <a:chExt cx="3905899" cy="1167976"/>
          </a:xfrm>
        </p:grpSpPr>
        <p:grpSp>
          <p:nvGrpSpPr>
            <p:cNvPr id="29" name="Group 28">
              <a:extLst>
                <a:ext uri="{FF2B5EF4-FFF2-40B4-BE49-F238E27FC236}">
                  <a16:creationId xmlns:a16="http://schemas.microsoft.com/office/drawing/2014/main" id="{C4136A37-156C-41F8-BAFC-AAF6D5A8ACBB}"/>
                </a:ext>
              </a:extLst>
            </p:cNvPr>
            <p:cNvGrpSpPr/>
            <p:nvPr/>
          </p:nvGrpSpPr>
          <p:grpSpPr>
            <a:xfrm>
              <a:off x="590344" y="3009650"/>
              <a:ext cx="3905899" cy="1167976"/>
              <a:chOff x="590344" y="3009650"/>
              <a:chExt cx="3905899" cy="1167976"/>
            </a:xfrm>
          </p:grpSpPr>
          <p:sp>
            <p:nvSpPr>
              <p:cNvPr id="31" name="Rectangle: Rounded Corners 30">
                <a:extLst>
                  <a:ext uri="{FF2B5EF4-FFF2-40B4-BE49-F238E27FC236}">
                    <a16:creationId xmlns:a16="http://schemas.microsoft.com/office/drawing/2014/main" id="{64704630-0471-439E-B1B9-9433BD11B741}"/>
                  </a:ext>
                </a:extLst>
              </p:cNvPr>
              <p:cNvSpPr/>
              <p:nvPr/>
            </p:nvSpPr>
            <p:spPr>
              <a:xfrm rot="7606">
                <a:off x="590344" y="3009650"/>
                <a:ext cx="3905899" cy="1167976"/>
              </a:xfrm>
              <a:prstGeom prst="round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2" name="Rectangle: Rounded Corners 31">
                <a:extLst>
                  <a:ext uri="{FF2B5EF4-FFF2-40B4-BE49-F238E27FC236}">
                    <a16:creationId xmlns:a16="http://schemas.microsoft.com/office/drawing/2014/main" id="{F92052C5-D1B3-4EAB-89B4-EFED1D9AA7ED}"/>
                  </a:ext>
                </a:extLst>
              </p:cNvPr>
              <p:cNvSpPr/>
              <p:nvPr/>
            </p:nvSpPr>
            <p:spPr>
              <a:xfrm rot="7606">
                <a:off x="622996" y="3098624"/>
                <a:ext cx="3842277" cy="994942"/>
              </a:xfrm>
              <a:prstGeom prst="roundRect">
                <a:avLst/>
              </a:prstGeom>
              <a:solidFill>
                <a:schemeClr val="accent1">
                  <a:lumMod val="7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VA Mobile Devices/Media, Medical and Research Scientific Computing Devices </a:t>
                </a:r>
              </a:p>
            </p:txBody>
          </p:sp>
        </p:grpSp>
        <p:sp>
          <p:nvSpPr>
            <p:cNvPr id="30" name="Rectangle 29">
              <a:extLst>
                <a:ext uri="{FF2B5EF4-FFF2-40B4-BE49-F238E27FC236}">
                  <a16:creationId xmlns:a16="http://schemas.microsoft.com/office/drawing/2014/main" id="{B28D3040-5962-48CD-BF55-1F1C03574738}"/>
                </a:ext>
              </a:extLst>
            </p:cNvPr>
            <p:cNvSpPr/>
            <p:nvPr/>
          </p:nvSpPr>
          <p:spPr>
            <a:xfrm>
              <a:off x="683820" y="3268220"/>
              <a:ext cx="3672280" cy="608253"/>
            </a:xfrm>
            <a:prstGeom prst="rect">
              <a:avLst/>
            </a:prstGeom>
          </p:spPr>
          <p:txBody>
            <a:bodyPr wrap="square" anchor="ctr">
              <a:spAutoFit/>
            </a:bodyPr>
            <a:lstStyle/>
            <a:p>
              <a:endParaRPr lang="en-US" sz="1200">
                <a:solidFill>
                  <a:schemeClr val="bg1"/>
                </a:solidFill>
              </a:endParaRPr>
            </a:p>
          </p:txBody>
        </p:sp>
      </p:grpSp>
      <p:sp>
        <p:nvSpPr>
          <p:cNvPr id="40" name="Footer Placeholder 6">
            <a:extLst>
              <a:ext uri="{FF2B5EF4-FFF2-40B4-BE49-F238E27FC236}">
                <a16:creationId xmlns:a16="http://schemas.microsoft.com/office/drawing/2014/main" id="{AB5F91F8-6EDE-4DF0-B8AD-8F5ED31995DA}"/>
              </a:ext>
            </a:extLst>
          </p:cNvPr>
          <p:cNvSpPr>
            <a:spLocks noGrp="1"/>
          </p:cNvSpPr>
          <p:nvPr>
            <p:ph type="ftr" sz="quarter" idx="3"/>
          </p:nvPr>
        </p:nvSpPr>
        <p:spPr>
          <a:xfrm>
            <a:off x="-212178" y="6524934"/>
            <a:ext cx="5648787" cy="365125"/>
          </a:xfrm>
        </p:spPr>
        <p:txBody>
          <a:bodyPr/>
          <a:lstStyle/>
          <a:p>
            <a:r>
              <a:rPr lang="en-US"/>
              <a:t>FOR INTERNAL USE ONLY		Office of Information and Technology</a:t>
            </a:r>
          </a:p>
        </p:txBody>
      </p:sp>
      <p:sp>
        <p:nvSpPr>
          <p:cNvPr id="41" name="Slide Number Placeholder 5">
            <a:extLst>
              <a:ext uri="{FF2B5EF4-FFF2-40B4-BE49-F238E27FC236}">
                <a16:creationId xmlns:a16="http://schemas.microsoft.com/office/drawing/2014/main" id="{4778D98C-2E4A-4CA4-95B8-6D33E373837B}"/>
              </a:ext>
            </a:extLst>
          </p:cNvPr>
          <p:cNvSpPr txBox="1">
            <a:spLocks/>
          </p:cNvSpPr>
          <p:nvPr/>
        </p:nvSpPr>
        <p:spPr>
          <a:xfrm>
            <a:off x="5187761" y="6535265"/>
            <a:ext cx="2057400" cy="365125"/>
          </a:xfrm>
          <a:prstGeom prst="rect">
            <a:avLst/>
          </a:prstGeom>
        </p:spPr>
        <p:txBody>
          <a:bodyPr vert="horz" lIns="91440" tIns="45720" rIns="91440" bIns="45720" rtlCol="0" anchor="ctr"/>
          <a:lstStyle>
            <a:defPPr>
              <a:defRPr lang="en-US"/>
            </a:defPPr>
            <a:lvl1pPr algn="r">
              <a:defRPr sz="1200">
                <a:solidFill>
                  <a:schemeClr val="tx1">
                    <a:tint val="75000"/>
                  </a:schemeClr>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73346A-FCA4-684E-8D18-26E8324063ED}" type="slidenum">
              <a:rPr lang="en-US"/>
              <a:pPr/>
              <a:t>29</a:t>
            </a:fld>
            <a:endParaRPr lang="en-US"/>
          </a:p>
        </p:txBody>
      </p:sp>
      <p:grpSp>
        <p:nvGrpSpPr>
          <p:cNvPr id="38" name="Group 37">
            <a:extLst>
              <a:ext uri="{FF2B5EF4-FFF2-40B4-BE49-F238E27FC236}">
                <a16:creationId xmlns:a16="http://schemas.microsoft.com/office/drawing/2014/main" id="{84F651D5-9BDB-497C-9337-41EAED2FF8E8}"/>
              </a:ext>
            </a:extLst>
          </p:cNvPr>
          <p:cNvGrpSpPr/>
          <p:nvPr/>
        </p:nvGrpSpPr>
        <p:grpSpPr>
          <a:xfrm>
            <a:off x="802383" y="3961273"/>
            <a:ext cx="7656450" cy="531897"/>
            <a:chOff x="590344" y="3009650"/>
            <a:chExt cx="3905899" cy="1167976"/>
          </a:xfrm>
        </p:grpSpPr>
        <p:grpSp>
          <p:nvGrpSpPr>
            <p:cNvPr id="39" name="Group 38">
              <a:extLst>
                <a:ext uri="{FF2B5EF4-FFF2-40B4-BE49-F238E27FC236}">
                  <a16:creationId xmlns:a16="http://schemas.microsoft.com/office/drawing/2014/main" id="{1323B7FD-2BF9-48D2-92FC-D485EA9A2865}"/>
                </a:ext>
              </a:extLst>
            </p:cNvPr>
            <p:cNvGrpSpPr/>
            <p:nvPr/>
          </p:nvGrpSpPr>
          <p:grpSpPr>
            <a:xfrm>
              <a:off x="590344" y="3009650"/>
              <a:ext cx="3905899" cy="1167976"/>
              <a:chOff x="590344" y="3009650"/>
              <a:chExt cx="3905899" cy="1167976"/>
            </a:xfrm>
          </p:grpSpPr>
          <p:sp>
            <p:nvSpPr>
              <p:cNvPr id="43" name="Rectangle: Rounded Corners 42">
                <a:extLst>
                  <a:ext uri="{FF2B5EF4-FFF2-40B4-BE49-F238E27FC236}">
                    <a16:creationId xmlns:a16="http://schemas.microsoft.com/office/drawing/2014/main" id="{7EDF50EE-9DDF-4F7B-B37A-EF556D2A37EA}"/>
                  </a:ext>
                </a:extLst>
              </p:cNvPr>
              <p:cNvSpPr/>
              <p:nvPr/>
            </p:nvSpPr>
            <p:spPr>
              <a:xfrm rot="7606">
                <a:off x="590344" y="3009650"/>
                <a:ext cx="3905899" cy="1167976"/>
              </a:xfrm>
              <a:prstGeom prst="round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4" name="Rectangle: Rounded Corners 43">
                <a:extLst>
                  <a:ext uri="{FF2B5EF4-FFF2-40B4-BE49-F238E27FC236}">
                    <a16:creationId xmlns:a16="http://schemas.microsoft.com/office/drawing/2014/main" id="{4C64E9A7-B4DD-4B62-8AB9-EC3EE4AE84A0}"/>
                  </a:ext>
                </a:extLst>
              </p:cNvPr>
              <p:cNvSpPr/>
              <p:nvPr/>
            </p:nvSpPr>
            <p:spPr>
              <a:xfrm rot="7606">
                <a:off x="622996" y="3098624"/>
                <a:ext cx="3842277" cy="994942"/>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1.  Select the type of VA mobile devices/media, portable storage, medical or research scientific computing devices that will be used in the research study. </a:t>
                </a:r>
              </a:p>
            </p:txBody>
          </p:sp>
        </p:grpSp>
        <p:sp>
          <p:nvSpPr>
            <p:cNvPr id="42" name="Rectangle 41">
              <a:extLst>
                <a:ext uri="{FF2B5EF4-FFF2-40B4-BE49-F238E27FC236}">
                  <a16:creationId xmlns:a16="http://schemas.microsoft.com/office/drawing/2014/main" id="{083A150E-BDFD-4F20-8674-26F8FF329392}"/>
                </a:ext>
              </a:extLst>
            </p:cNvPr>
            <p:cNvSpPr/>
            <p:nvPr/>
          </p:nvSpPr>
          <p:spPr>
            <a:xfrm>
              <a:off x="683820" y="3268220"/>
              <a:ext cx="3672280" cy="608253"/>
            </a:xfrm>
            <a:prstGeom prst="rect">
              <a:avLst/>
            </a:prstGeom>
          </p:spPr>
          <p:txBody>
            <a:bodyPr wrap="square" anchor="ctr">
              <a:spAutoFit/>
            </a:bodyPr>
            <a:lstStyle/>
            <a:p>
              <a:endParaRPr lang="en-US" sz="1200">
                <a:solidFill>
                  <a:schemeClr val="bg1"/>
                </a:solidFill>
              </a:endParaRPr>
            </a:p>
          </p:txBody>
        </p:sp>
      </p:grpSp>
    </p:spTree>
    <p:extLst>
      <p:ext uri="{BB962C8B-B14F-4D97-AF65-F5344CB8AC3E}">
        <p14:creationId xmlns:p14="http://schemas.microsoft.com/office/powerpoint/2010/main" val="2879694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B8DB8-2271-AC40-B03C-AC2C1AB5C356}"/>
              </a:ext>
            </a:extLst>
          </p:cNvPr>
          <p:cNvSpPr>
            <a:spLocks noGrp="1"/>
          </p:cNvSpPr>
          <p:nvPr>
            <p:ph type="title"/>
          </p:nvPr>
        </p:nvSpPr>
        <p:spPr/>
        <p:txBody>
          <a:bodyPr/>
          <a:lstStyle/>
          <a:p>
            <a:pPr algn="ctr"/>
            <a:r>
              <a:rPr lang="en-US"/>
              <a:t>Training Agenda</a:t>
            </a:r>
          </a:p>
        </p:txBody>
      </p:sp>
      <p:grpSp>
        <p:nvGrpSpPr>
          <p:cNvPr id="14" name="Group 13">
            <a:extLst>
              <a:ext uri="{FF2B5EF4-FFF2-40B4-BE49-F238E27FC236}">
                <a16:creationId xmlns:a16="http://schemas.microsoft.com/office/drawing/2014/main" id="{7A8B0BCA-F907-4714-9A0D-B389A96A9B9E}"/>
              </a:ext>
            </a:extLst>
          </p:cNvPr>
          <p:cNvGrpSpPr/>
          <p:nvPr/>
        </p:nvGrpSpPr>
        <p:grpSpPr>
          <a:xfrm>
            <a:off x="388420" y="2223554"/>
            <a:ext cx="1076325" cy="832485"/>
            <a:chOff x="2842590" y="1966981"/>
            <a:chExt cx="1076325" cy="832485"/>
          </a:xfrm>
        </p:grpSpPr>
        <p:sp>
          <p:nvSpPr>
            <p:cNvPr id="8" name="Hexagon 7">
              <a:extLst>
                <a:ext uri="{FF2B5EF4-FFF2-40B4-BE49-F238E27FC236}">
                  <a16:creationId xmlns:a16="http://schemas.microsoft.com/office/drawing/2014/main" id="{12AADBAA-1348-4EA8-A56A-10039FD603F3}"/>
                </a:ext>
              </a:extLst>
            </p:cNvPr>
            <p:cNvSpPr/>
            <p:nvPr/>
          </p:nvSpPr>
          <p:spPr>
            <a:xfrm>
              <a:off x="2934692" y="2035561"/>
              <a:ext cx="821635" cy="685800"/>
            </a:xfrm>
            <a:prstGeom prst="hexagon">
              <a:avLst/>
            </a:prstGeom>
            <a:solidFill>
              <a:srgbClr val="175594"/>
            </a:solidFill>
            <a:ln>
              <a:solidFill>
                <a:srgbClr val="175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5D635CBC-5DE6-4E21-A128-85911A5DCD37}"/>
                </a:ext>
              </a:extLst>
            </p:cNvPr>
            <p:cNvSpPr/>
            <p:nvPr/>
          </p:nvSpPr>
          <p:spPr>
            <a:xfrm>
              <a:off x="2842590" y="1966981"/>
              <a:ext cx="1005840" cy="822960"/>
            </a:xfrm>
            <a:prstGeom prst="hexagon">
              <a:avLst/>
            </a:prstGeom>
            <a:noFill/>
            <a:ln>
              <a:solidFill>
                <a:srgbClr val="175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cxnSp>
          <p:nvCxnSpPr>
            <p:cNvPr id="13" name="Straight Connector 12">
              <a:extLst>
                <a:ext uri="{FF2B5EF4-FFF2-40B4-BE49-F238E27FC236}">
                  <a16:creationId xmlns:a16="http://schemas.microsoft.com/office/drawing/2014/main" id="{F2363342-D897-403E-8D16-BB7ABF0EE2EE}"/>
                </a:ext>
              </a:extLst>
            </p:cNvPr>
            <p:cNvCxnSpPr>
              <a:cxnSpLocks/>
            </p:cNvCxnSpPr>
            <p:nvPr/>
          </p:nvCxnSpPr>
          <p:spPr>
            <a:xfrm>
              <a:off x="3918915" y="1967362"/>
              <a:ext cx="0" cy="832104"/>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6567BCA4-16FF-48BD-98C7-E579A4E8A814}"/>
              </a:ext>
            </a:extLst>
          </p:cNvPr>
          <p:cNvGrpSpPr/>
          <p:nvPr/>
        </p:nvGrpSpPr>
        <p:grpSpPr>
          <a:xfrm>
            <a:off x="388502" y="3220339"/>
            <a:ext cx="1076325" cy="832485"/>
            <a:chOff x="2842590" y="1966981"/>
            <a:chExt cx="1076325" cy="832485"/>
          </a:xfrm>
        </p:grpSpPr>
        <p:sp>
          <p:nvSpPr>
            <p:cNvPr id="16" name="Hexagon 15">
              <a:extLst>
                <a:ext uri="{FF2B5EF4-FFF2-40B4-BE49-F238E27FC236}">
                  <a16:creationId xmlns:a16="http://schemas.microsoft.com/office/drawing/2014/main" id="{1B992986-FE54-45F3-B3E2-B775F4B76F0A}"/>
                </a:ext>
              </a:extLst>
            </p:cNvPr>
            <p:cNvSpPr/>
            <p:nvPr/>
          </p:nvSpPr>
          <p:spPr>
            <a:xfrm>
              <a:off x="2934692" y="2035561"/>
              <a:ext cx="821635" cy="685800"/>
            </a:xfrm>
            <a:prstGeom prst="hexagon">
              <a:avLst/>
            </a:prstGeom>
            <a:solidFill>
              <a:srgbClr val="175594"/>
            </a:solidFill>
            <a:ln>
              <a:solidFill>
                <a:srgbClr val="175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a:extLst>
                <a:ext uri="{FF2B5EF4-FFF2-40B4-BE49-F238E27FC236}">
                  <a16:creationId xmlns:a16="http://schemas.microsoft.com/office/drawing/2014/main" id="{782724BC-0DE9-461A-8931-6EF78E2EAB11}"/>
                </a:ext>
              </a:extLst>
            </p:cNvPr>
            <p:cNvSpPr/>
            <p:nvPr/>
          </p:nvSpPr>
          <p:spPr>
            <a:xfrm>
              <a:off x="2842590" y="1966981"/>
              <a:ext cx="1005840" cy="822960"/>
            </a:xfrm>
            <a:prstGeom prst="hexagon">
              <a:avLst/>
            </a:prstGeom>
            <a:noFill/>
            <a:ln>
              <a:solidFill>
                <a:srgbClr val="175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cxnSp>
          <p:nvCxnSpPr>
            <p:cNvPr id="19" name="Straight Connector 18">
              <a:extLst>
                <a:ext uri="{FF2B5EF4-FFF2-40B4-BE49-F238E27FC236}">
                  <a16:creationId xmlns:a16="http://schemas.microsoft.com/office/drawing/2014/main" id="{A4EA4259-7309-44AA-921C-DF01D71949F1}"/>
                </a:ext>
              </a:extLst>
            </p:cNvPr>
            <p:cNvCxnSpPr>
              <a:cxnSpLocks/>
            </p:cNvCxnSpPr>
            <p:nvPr/>
          </p:nvCxnSpPr>
          <p:spPr>
            <a:xfrm>
              <a:off x="3918915" y="1967362"/>
              <a:ext cx="0" cy="832104"/>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C64F0B7D-EF49-4EDD-B508-1A2F36F4BC2E}"/>
              </a:ext>
            </a:extLst>
          </p:cNvPr>
          <p:cNvGrpSpPr/>
          <p:nvPr/>
        </p:nvGrpSpPr>
        <p:grpSpPr>
          <a:xfrm>
            <a:off x="387164" y="4205737"/>
            <a:ext cx="1076325" cy="832485"/>
            <a:chOff x="2842590" y="1966981"/>
            <a:chExt cx="1076325" cy="832485"/>
          </a:xfrm>
        </p:grpSpPr>
        <p:sp>
          <p:nvSpPr>
            <p:cNvPr id="21" name="Hexagon 20">
              <a:extLst>
                <a:ext uri="{FF2B5EF4-FFF2-40B4-BE49-F238E27FC236}">
                  <a16:creationId xmlns:a16="http://schemas.microsoft.com/office/drawing/2014/main" id="{695394B3-5632-40B8-B60B-55767938BAB4}"/>
                </a:ext>
              </a:extLst>
            </p:cNvPr>
            <p:cNvSpPr/>
            <p:nvPr/>
          </p:nvSpPr>
          <p:spPr>
            <a:xfrm>
              <a:off x="2934692" y="2035561"/>
              <a:ext cx="821635" cy="685800"/>
            </a:xfrm>
            <a:prstGeom prst="hexagon">
              <a:avLst/>
            </a:prstGeom>
            <a:solidFill>
              <a:srgbClr val="175594"/>
            </a:solidFill>
            <a:ln>
              <a:solidFill>
                <a:srgbClr val="175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a:extLst>
                <a:ext uri="{FF2B5EF4-FFF2-40B4-BE49-F238E27FC236}">
                  <a16:creationId xmlns:a16="http://schemas.microsoft.com/office/drawing/2014/main" id="{B4D3CDD4-0D54-40FE-A242-8C3EC13B2FBC}"/>
                </a:ext>
              </a:extLst>
            </p:cNvPr>
            <p:cNvSpPr/>
            <p:nvPr/>
          </p:nvSpPr>
          <p:spPr>
            <a:xfrm>
              <a:off x="2842590" y="1966981"/>
              <a:ext cx="1005840" cy="822960"/>
            </a:xfrm>
            <a:prstGeom prst="hexagon">
              <a:avLst/>
            </a:prstGeom>
            <a:noFill/>
            <a:ln>
              <a:solidFill>
                <a:srgbClr val="175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cxnSp>
          <p:nvCxnSpPr>
            <p:cNvPr id="24" name="Straight Connector 23">
              <a:extLst>
                <a:ext uri="{FF2B5EF4-FFF2-40B4-BE49-F238E27FC236}">
                  <a16:creationId xmlns:a16="http://schemas.microsoft.com/office/drawing/2014/main" id="{44844651-2340-49C3-9849-537FE67CBD80}"/>
                </a:ext>
              </a:extLst>
            </p:cNvPr>
            <p:cNvCxnSpPr>
              <a:cxnSpLocks/>
            </p:cNvCxnSpPr>
            <p:nvPr/>
          </p:nvCxnSpPr>
          <p:spPr>
            <a:xfrm>
              <a:off x="3918915" y="1967362"/>
              <a:ext cx="0" cy="832104"/>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B6333AC0-3E35-41E8-A136-819D6A15C463}"/>
              </a:ext>
            </a:extLst>
          </p:cNvPr>
          <p:cNvGrpSpPr/>
          <p:nvPr/>
        </p:nvGrpSpPr>
        <p:grpSpPr>
          <a:xfrm>
            <a:off x="387485" y="5194500"/>
            <a:ext cx="1076325" cy="832485"/>
            <a:chOff x="2842590" y="1966981"/>
            <a:chExt cx="1076325" cy="832485"/>
          </a:xfrm>
        </p:grpSpPr>
        <p:sp>
          <p:nvSpPr>
            <p:cNvPr id="41" name="Hexagon 40">
              <a:extLst>
                <a:ext uri="{FF2B5EF4-FFF2-40B4-BE49-F238E27FC236}">
                  <a16:creationId xmlns:a16="http://schemas.microsoft.com/office/drawing/2014/main" id="{FD7A36D1-D423-4BAE-B9CB-154763F32A3D}"/>
                </a:ext>
              </a:extLst>
            </p:cNvPr>
            <p:cNvSpPr/>
            <p:nvPr/>
          </p:nvSpPr>
          <p:spPr>
            <a:xfrm>
              <a:off x="2934692" y="2035561"/>
              <a:ext cx="821635" cy="685800"/>
            </a:xfrm>
            <a:prstGeom prst="hexagon">
              <a:avLst/>
            </a:prstGeom>
            <a:solidFill>
              <a:srgbClr val="175594"/>
            </a:solidFill>
            <a:ln>
              <a:solidFill>
                <a:srgbClr val="175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Hexagon 41">
              <a:extLst>
                <a:ext uri="{FF2B5EF4-FFF2-40B4-BE49-F238E27FC236}">
                  <a16:creationId xmlns:a16="http://schemas.microsoft.com/office/drawing/2014/main" id="{4BA391BE-A565-4E02-9BF2-FF2BCDF9212D}"/>
                </a:ext>
              </a:extLst>
            </p:cNvPr>
            <p:cNvSpPr/>
            <p:nvPr/>
          </p:nvSpPr>
          <p:spPr>
            <a:xfrm>
              <a:off x="2842590" y="1966981"/>
              <a:ext cx="1005840" cy="822960"/>
            </a:xfrm>
            <a:prstGeom prst="hexagon">
              <a:avLst/>
            </a:prstGeom>
            <a:noFill/>
            <a:ln>
              <a:solidFill>
                <a:srgbClr val="175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cxnSp>
          <p:nvCxnSpPr>
            <p:cNvPr id="44" name="Straight Connector 43">
              <a:extLst>
                <a:ext uri="{FF2B5EF4-FFF2-40B4-BE49-F238E27FC236}">
                  <a16:creationId xmlns:a16="http://schemas.microsoft.com/office/drawing/2014/main" id="{E0613B23-9EAA-457C-9C2A-A8F8381EB6EE}"/>
                </a:ext>
              </a:extLst>
            </p:cNvPr>
            <p:cNvCxnSpPr>
              <a:cxnSpLocks/>
            </p:cNvCxnSpPr>
            <p:nvPr/>
          </p:nvCxnSpPr>
          <p:spPr>
            <a:xfrm>
              <a:off x="3918915" y="1967362"/>
              <a:ext cx="0" cy="832104"/>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CE19FE68-4B43-4545-81A8-6BC6BDBEF1A7}"/>
              </a:ext>
            </a:extLst>
          </p:cNvPr>
          <p:cNvGrpSpPr/>
          <p:nvPr/>
        </p:nvGrpSpPr>
        <p:grpSpPr>
          <a:xfrm>
            <a:off x="4596890" y="1233605"/>
            <a:ext cx="1076325" cy="832485"/>
            <a:chOff x="2842590" y="1966981"/>
            <a:chExt cx="1076325" cy="832485"/>
          </a:xfrm>
        </p:grpSpPr>
        <p:sp>
          <p:nvSpPr>
            <p:cNvPr id="48" name="Hexagon 47">
              <a:extLst>
                <a:ext uri="{FF2B5EF4-FFF2-40B4-BE49-F238E27FC236}">
                  <a16:creationId xmlns:a16="http://schemas.microsoft.com/office/drawing/2014/main" id="{193F1ED1-9A5C-44F7-911D-4E058A3272E5}"/>
                </a:ext>
              </a:extLst>
            </p:cNvPr>
            <p:cNvSpPr/>
            <p:nvPr/>
          </p:nvSpPr>
          <p:spPr>
            <a:xfrm>
              <a:off x="2934692" y="2035561"/>
              <a:ext cx="821635" cy="685800"/>
            </a:xfrm>
            <a:prstGeom prst="hexagon">
              <a:avLst/>
            </a:prstGeom>
            <a:solidFill>
              <a:srgbClr val="175594"/>
            </a:solidFill>
            <a:ln>
              <a:solidFill>
                <a:srgbClr val="175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E6462771-0589-4630-AD5C-7D853CEBF489}"/>
                </a:ext>
              </a:extLst>
            </p:cNvPr>
            <p:cNvSpPr/>
            <p:nvPr/>
          </p:nvSpPr>
          <p:spPr>
            <a:xfrm>
              <a:off x="2842590" y="1966981"/>
              <a:ext cx="1005840" cy="82296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cxnSp>
          <p:nvCxnSpPr>
            <p:cNvPr id="51" name="Straight Connector 50">
              <a:extLst>
                <a:ext uri="{FF2B5EF4-FFF2-40B4-BE49-F238E27FC236}">
                  <a16:creationId xmlns:a16="http://schemas.microsoft.com/office/drawing/2014/main" id="{3DFE1055-E3E4-48DE-B6C5-1DFFD141E796}"/>
                </a:ext>
              </a:extLst>
            </p:cNvPr>
            <p:cNvCxnSpPr>
              <a:cxnSpLocks/>
            </p:cNvCxnSpPr>
            <p:nvPr/>
          </p:nvCxnSpPr>
          <p:spPr>
            <a:xfrm>
              <a:off x="3918915" y="1967362"/>
              <a:ext cx="0" cy="832104"/>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B9FA31B4-5BBF-41AC-B9FB-C0B75B3B97ED}"/>
              </a:ext>
            </a:extLst>
          </p:cNvPr>
          <p:cNvGrpSpPr/>
          <p:nvPr/>
        </p:nvGrpSpPr>
        <p:grpSpPr>
          <a:xfrm>
            <a:off x="4572000" y="2216996"/>
            <a:ext cx="1076325" cy="832485"/>
            <a:chOff x="2842590" y="1966981"/>
            <a:chExt cx="1076325" cy="832485"/>
          </a:xfrm>
        </p:grpSpPr>
        <p:sp>
          <p:nvSpPr>
            <p:cNvPr id="53" name="Hexagon 52">
              <a:extLst>
                <a:ext uri="{FF2B5EF4-FFF2-40B4-BE49-F238E27FC236}">
                  <a16:creationId xmlns:a16="http://schemas.microsoft.com/office/drawing/2014/main" id="{557F5078-31A6-4EF6-823A-42AF5C51C724}"/>
                </a:ext>
              </a:extLst>
            </p:cNvPr>
            <p:cNvSpPr/>
            <p:nvPr/>
          </p:nvSpPr>
          <p:spPr>
            <a:xfrm>
              <a:off x="2934692" y="2035561"/>
              <a:ext cx="821635" cy="685800"/>
            </a:xfrm>
            <a:prstGeom prst="hexagon">
              <a:avLst/>
            </a:prstGeom>
            <a:solidFill>
              <a:srgbClr val="175594"/>
            </a:solidFill>
            <a:ln>
              <a:solidFill>
                <a:srgbClr val="175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a:extLst>
                <a:ext uri="{FF2B5EF4-FFF2-40B4-BE49-F238E27FC236}">
                  <a16:creationId xmlns:a16="http://schemas.microsoft.com/office/drawing/2014/main" id="{AB372F8B-9F2A-4394-ABEC-19EA52DF53B7}"/>
                </a:ext>
              </a:extLst>
            </p:cNvPr>
            <p:cNvSpPr/>
            <p:nvPr/>
          </p:nvSpPr>
          <p:spPr>
            <a:xfrm>
              <a:off x="2842590" y="1966981"/>
              <a:ext cx="1005840" cy="82296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cxnSp>
          <p:nvCxnSpPr>
            <p:cNvPr id="56" name="Straight Connector 55">
              <a:extLst>
                <a:ext uri="{FF2B5EF4-FFF2-40B4-BE49-F238E27FC236}">
                  <a16:creationId xmlns:a16="http://schemas.microsoft.com/office/drawing/2014/main" id="{0B8C119E-A644-4D9A-9745-78A14194ADB5}"/>
                </a:ext>
              </a:extLst>
            </p:cNvPr>
            <p:cNvCxnSpPr>
              <a:cxnSpLocks/>
            </p:cNvCxnSpPr>
            <p:nvPr/>
          </p:nvCxnSpPr>
          <p:spPr>
            <a:xfrm>
              <a:off x="3918915" y="1967362"/>
              <a:ext cx="0" cy="832104"/>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9E5523AA-63D4-45D4-9F91-228CD2BED1CE}"/>
              </a:ext>
            </a:extLst>
          </p:cNvPr>
          <p:cNvGrpSpPr/>
          <p:nvPr/>
        </p:nvGrpSpPr>
        <p:grpSpPr>
          <a:xfrm>
            <a:off x="4596890" y="3222600"/>
            <a:ext cx="1076325" cy="832485"/>
            <a:chOff x="2842590" y="1966981"/>
            <a:chExt cx="1076325" cy="832485"/>
          </a:xfrm>
        </p:grpSpPr>
        <p:sp>
          <p:nvSpPr>
            <p:cNvPr id="58" name="Hexagon 57">
              <a:extLst>
                <a:ext uri="{FF2B5EF4-FFF2-40B4-BE49-F238E27FC236}">
                  <a16:creationId xmlns:a16="http://schemas.microsoft.com/office/drawing/2014/main" id="{8894B3D1-4969-4FF5-921D-96145D18CB19}"/>
                </a:ext>
              </a:extLst>
            </p:cNvPr>
            <p:cNvSpPr/>
            <p:nvPr/>
          </p:nvSpPr>
          <p:spPr>
            <a:xfrm>
              <a:off x="2934692" y="2035561"/>
              <a:ext cx="821635" cy="685800"/>
            </a:xfrm>
            <a:prstGeom prst="hexagon">
              <a:avLst/>
            </a:prstGeom>
            <a:solidFill>
              <a:srgbClr val="175594"/>
            </a:solidFill>
            <a:ln>
              <a:solidFill>
                <a:srgbClr val="175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a:extLst>
                <a:ext uri="{FF2B5EF4-FFF2-40B4-BE49-F238E27FC236}">
                  <a16:creationId xmlns:a16="http://schemas.microsoft.com/office/drawing/2014/main" id="{65890177-E279-442E-BA53-9579522EC0F4}"/>
                </a:ext>
              </a:extLst>
            </p:cNvPr>
            <p:cNvSpPr/>
            <p:nvPr/>
          </p:nvSpPr>
          <p:spPr>
            <a:xfrm>
              <a:off x="2842590" y="1966981"/>
              <a:ext cx="1005840" cy="822960"/>
            </a:xfrm>
            <a:prstGeom prst="hexagon">
              <a:avLst/>
            </a:prstGeom>
            <a:noFill/>
            <a:ln>
              <a:solidFill>
                <a:srgbClr val="175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cxnSp>
          <p:nvCxnSpPr>
            <p:cNvPr id="61" name="Straight Connector 60">
              <a:extLst>
                <a:ext uri="{FF2B5EF4-FFF2-40B4-BE49-F238E27FC236}">
                  <a16:creationId xmlns:a16="http://schemas.microsoft.com/office/drawing/2014/main" id="{19E765D3-BB30-47F4-8EDB-739465FF4590}"/>
                </a:ext>
              </a:extLst>
            </p:cNvPr>
            <p:cNvCxnSpPr>
              <a:cxnSpLocks/>
            </p:cNvCxnSpPr>
            <p:nvPr/>
          </p:nvCxnSpPr>
          <p:spPr>
            <a:xfrm>
              <a:off x="3918915" y="1967362"/>
              <a:ext cx="0" cy="832104"/>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62" name="Title 1">
            <a:extLst>
              <a:ext uri="{FF2B5EF4-FFF2-40B4-BE49-F238E27FC236}">
                <a16:creationId xmlns:a16="http://schemas.microsoft.com/office/drawing/2014/main" id="{FF1959F8-DD90-4D15-A643-BF18B8313E9A}"/>
              </a:ext>
            </a:extLst>
          </p:cNvPr>
          <p:cNvSpPr txBox="1">
            <a:spLocks/>
          </p:cNvSpPr>
          <p:nvPr/>
        </p:nvSpPr>
        <p:spPr>
          <a:xfrm>
            <a:off x="542647" y="2286549"/>
            <a:ext cx="706502"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pPr algn="ctr"/>
            <a:r>
              <a:rPr lang="en-US" sz="3200">
                <a:solidFill>
                  <a:schemeClr val="bg1"/>
                </a:solidFill>
              </a:rPr>
              <a:t>02</a:t>
            </a:r>
          </a:p>
        </p:txBody>
      </p:sp>
      <p:sp>
        <p:nvSpPr>
          <p:cNvPr id="63" name="Title 1">
            <a:extLst>
              <a:ext uri="{FF2B5EF4-FFF2-40B4-BE49-F238E27FC236}">
                <a16:creationId xmlns:a16="http://schemas.microsoft.com/office/drawing/2014/main" id="{1D850A89-996A-49DF-B1DE-CC0155C26D40}"/>
              </a:ext>
            </a:extLst>
          </p:cNvPr>
          <p:cNvSpPr txBox="1">
            <a:spLocks/>
          </p:cNvSpPr>
          <p:nvPr/>
        </p:nvSpPr>
        <p:spPr>
          <a:xfrm>
            <a:off x="524918" y="3303550"/>
            <a:ext cx="706502"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pPr algn="ctr"/>
            <a:r>
              <a:rPr lang="en-US" sz="3200">
                <a:solidFill>
                  <a:schemeClr val="bg1"/>
                </a:solidFill>
              </a:rPr>
              <a:t>03</a:t>
            </a:r>
          </a:p>
        </p:txBody>
      </p:sp>
      <p:sp>
        <p:nvSpPr>
          <p:cNvPr id="64" name="Title 1">
            <a:extLst>
              <a:ext uri="{FF2B5EF4-FFF2-40B4-BE49-F238E27FC236}">
                <a16:creationId xmlns:a16="http://schemas.microsoft.com/office/drawing/2014/main" id="{793748AF-9D87-4587-9BBC-46FE872B1AD1}"/>
              </a:ext>
            </a:extLst>
          </p:cNvPr>
          <p:cNvSpPr txBox="1">
            <a:spLocks/>
          </p:cNvSpPr>
          <p:nvPr/>
        </p:nvSpPr>
        <p:spPr>
          <a:xfrm>
            <a:off x="523626" y="4285407"/>
            <a:ext cx="706502"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pPr algn="ctr"/>
            <a:r>
              <a:rPr lang="en-US" sz="3200">
                <a:solidFill>
                  <a:schemeClr val="bg1"/>
                </a:solidFill>
              </a:rPr>
              <a:t>04</a:t>
            </a:r>
          </a:p>
        </p:txBody>
      </p:sp>
      <p:sp>
        <p:nvSpPr>
          <p:cNvPr id="65" name="Title 1">
            <a:extLst>
              <a:ext uri="{FF2B5EF4-FFF2-40B4-BE49-F238E27FC236}">
                <a16:creationId xmlns:a16="http://schemas.microsoft.com/office/drawing/2014/main" id="{B6956D27-841F-4679-9244-10880740C21F}"/>
              </a:ext>
            </a:extLst>
          </p:cNvPr>
          <p:cNvSpPr txBox="1">
            <a:spLocks/>
          </p:cNvSpPr>
          <p:nvPr/>
        </p:nvSpPr>
        <p:spPr>
          <a:xfrm>
            <a:off x="581376" y="5310872"/>
            <a:ext cx="706502"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r>
              <a:rPr lang="en-US" sz="3200">
                <a:solidFill>
                  <a:schemeClr val="bg1"/>
                </a:solidFill>
              </a:rPr>
              <a:t>05</a:t>
            </a:r>
          </a:p>
        </p:txBody>
      </p:sp>
      <p:sp>
        <p:nvSpPr>
          <p:cNvPr id="67" name="Title 1">
            <a:extLst>
              <a:ext uri="{FF2B5EF4-FFF2-40B4-BE49-F238E27FC236}">
                <a16:creationId xmlns:a16="http://schemas.microsoft.com/office/drawing/2014/main" id="{7A772B88-32E1-4769-8A2B-44F6B1E6A8D1}"/>
              </a:ext>
            </a:extLst>
          </p:cNvPr>
          <p:cNvSpPr txBox="1">
            <a:spLocks/>
          </p:cNvSpPr>
          <p:nvPr/>
        </p:nvSpPr>
        <p:spPr>
          <a:xfrm>
            <a:off x="4806196" y="1306904"/>
            <a:ext cx="706502"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r>
              <a:rPr lang="en-US" sz="3200">
                <a:solidFill>
                  <a:schemeClr val="bg1"/>
                </a:solidFill>
              </a:rPr>
              <a:t>06</a:t>
            </a:r>
          </a:p>
        </p:txBody>
      </p:sp>
      <p:sp>
        <p:nvSpPr>
          <p:cNvPr id="68" name="Title 1">
            <a:extLst>
              <a:ext uri="{FF2B5EF4-FFF2-40B4-BE49-F238E27FC236}">
                <a16:creationId xmlns:a16="http://schemas.microsoft.com/office/drawing/2014/main" id="{A36DDAD8-BF1F-462C-B25F-59267D530A64}"/>
              </a:ext>
            </a:extLst>
          </p:cNvPr>
          <p:cNvSpPr txBox="1">
            <a:spLocks/>
          </p:cNvSpPr>
          <p:nvPr/>
        </p:nvSpPr>
        <p:spPr>
          <a:xfrm>
            <a:off x="4782344" y="2303050"/>
            <a:ext cx="706502"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r>
              <a:rPr lang="en-US" sz="3200">
                <a:solidFill>
                  <a:schemeClr val="bg1"/>
                </a:solidFill>
              </a:rPr>
              <a:t>07</a:t>
            </a:r>
          </a:p>
        </p:txBody>
      </p:sp>
      <p:sp>
        <p:nvSpPr>
          <p:cNvPr id="69" name="Title 1">
            <a:extLst>
              <a:ext uri="{FF2B5EF4-FFF2-40B4-BE49-F238E27FC236}">
                <a16:creationId xmlns:a16="http://schemas.microsoft.com/office/drawing/2014/main" id="{6AAD3FE1-9961-4147-9398-797E0590E9AE}"/>
              </a:ext>
            </a:extLst>
          </p:cNvPr>
          <p:cNvSpPr txBox="1">
            <a:spLocks/>
          </p:cNvSpPr>
          <p:nvPr/>
        </p:nvSpPr>
        <p:spPr>
          <a:xfrm>
            <a:off x="4821399" y="3293119"/>
            <a:ext cx="706502"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r>
              <a:rPr lang="en-US" sz="3200">
                <a:solidFill>
                  <a:schemeClr val="bg1"/>
                </a:solidFill>
              </a:rPr>
              <a:t>08</a:t>
            </a:r>
          </a:p>
        </p:txBody>
      </p:sp>
      <p:sp>
        <p:nvSpPr>
          <p:cNvPr id="70" name="Rectangle 69">
            <a:extLst>
              <a:ext uri="{FF2B5EF4-FFF2-40B4-BE49-F238E27FC236}">
                <a16:creationId xmlns:a16="http://schemas.microsoft.com/office/drawing/2014/main" id="{0A13D85B-819C-4C93-82E5-5EB8CAB3591E}"/>
              </a:ext>
            </a:extLst>
          </p:cNvPr>
          <p:cNvSpPr/>
          <p:nvPr/>
        </p:nvSpPr>
        <p:spPr>
          <a:xfrm>
            <a:off x="1502655" y="2378377"/>
            <a:ext cx="2912163" cy="523220"/>
          </a:xfrm>
          <a:prstGeom prst="rect">
            <a:avLst/>
          </a:prstGeom>
        </p:spPr>
        <p:txBody>
          <a:bodyPr wrap="square">
            <a:spAutoFit/>
          </a:bodyPr>
          <a:lstStyle/>
          <a:p>
            <a:r>
              <a:rPr lang="en-US" sz="1400"/>
              <a:t>Discuss the ERDSP Toolset Roles and Responsibilities</a:t>
            </a:r>
          </a:p>
        </p:txBody>
      </p:sp>
      <p:sp>
        <p:nvSpPr>
          <p:cNvPr id="71" name="Rectangle 70">
            <a:extLst>
              <a:ext uri="{FF2B5EF4-FFF2-40B4-BE49-F238E27FC236}">
                <a16:creationId xmlns:a16="http://schemas.microsoft.com/office/drawing/2014/main" id="{DF558540-B989-40EF-819E-30FAA899DC1D}"/>
              </a:ext>
            </a:extLst>
          </p:cNvPr>
          <p:cNvSpPr/>
          <p:nvPr/>
        </p:nvSpPr>
        <p:spPr>
          <a:xfrm>
            <a:off x="1484925" y="4352500"/>
            <a:ext cx="3009435" cy="523220"/>
          </a:xfrm>
          <a:prstGeom prst="rect">
            <a:avLst/>
          </a:prstGeom>
        </p:spPr>
        <p:txBody>
          <a:bodyPr wrap="square">
            <a:spAutoFit/>
          </a:bodyPr>
          <a:lstStyle/>
          <a:p>
            <a:r>
              <a:rPr lang="en-US" sz="1400"/>
              <a:t>Review of Phased Implementation Schedule</a:t>
            </a:r>
          </a:p>
        </p:txBody>
      </p:sp>
      <p:sp>
        <p:nvSpPr>
          <p:cNvPr id="72" name="Rectangle 71">
            <a:extLst>
              <a:ext uri="{FF2B5EF4-FFF2-40B4-BE49-F238E27FC236}">
                <a16:creationId xmlns:a16="http://schemas.microsoft.com/office/drawing/2014/main" id="{129C3458-7F2A-4F6D-B856-28CEA7D9BD12}"/>
              </a:ext>
            </a:extLst>
          </p:cNvPr>
          <p:cNvSpPr/>
          <p:nvPr/>
        </p:nvSpPr>
        <p:spPr>
          <a:xfrm>
            <a:off x="1480824" y="3318177"/>
            <a:ext cx="3116066" cy="523220"/>
          </a:xfrm>
          <a:prstGeom prst="rect">
            <a:avLst/>
          </a:prstGeom>
        </p:spPr>
        <p:txBody>
          <a:bodyPr wrap="square">
            <a:spAutoFit/>
          </a:bodyPr>
          <a:lstStyle/>
          <a:p>
            <a:pPr lvl="0"/>
            <a:r>
              <a:rPr lang="en-US" sz="1400"/>
              <a:t>Overview of the ERDSP within the IRB/R&amp;D Protocol Review Process</a:t>
            </a:r>
          </a:p>
        </p:txBody>
      </p:sp>
      <p:sp>
        <p:nvSpPr>
          <p:cNvPr id="73" name="Rectangle 72">
            <a:extLst>
              <a:ext uri="{FF2B5EF4-FFF2-40B4-BE49-F238E27FC236}">
                <a16:creationId xmlns:a16="http://schemas.microsoft.com/office/drawing/2014/main" id="{63E48CF2-EC9D-42AA-9208-DC4205E8508C}"/>
              </a:ext>
            </a:extLst>
          </p:cNvPr>
          <p:cNvSpPr/>
          <p:nvPr/>
        </p:nvSpPr>
        <p:spPr>
          <a:xfrm>
            <a:off x="1516843" y="5263080"/>
            <a:ext cx="3173638" cy="523220"/>
          </a:xfrm>
          <a:prstGeom prst="rect">
            <a:avLst/>
          </a:prstGeom>
        </p:spPr>
        <p:txBody>
          <a:bodyPr wrap="square">
            <a:spAutoFit/>
          </a:bodyPr>
          <a:lstStyle/>
          <a:p>
            <a:r>
              <a:rPr lang="en-US" sz="1400"/>
              <a:t>Determining When a Protocol Requires ISSO Review</a:t>
            </a:r>
          </a:p>
        </p:txBody>
      </p:sp>
      <p:sp>
        <p:nvSpPr>
          <p:cNvPr id="74" name="Rectangle 73">
            <a:extLst>
              <a:ext uri="{FF2B5EF4-FFF2-40B4-BE49-F238E27FC236}">
                <a16:creationId xmlns:a16="http://schemas.microsoft.com/office/drawing/2014/main" id="{014EDE73-FC69-47BE-AE56-291EC4CA4308}"/>
              </a:ext>
            </a:extLst>
          </p:cNvPr>
          <p:cNvSpPr/>
          <p:nvPr/>
        </p:nvSpPr>
        <p:spPr>
          <a:xfrm>
            <a:off x="5730236" y="1438158"/>
            <a:ext cx="3173644" cy="307777"/>
          </a:xfrm>
          <a:prstGeom prst="rect">
            <a:avLst/>
          </a:prstGeom>
        </p:spPr>
        <p:txBody>
          <a:bodyPr wrap="square">
            <a:spAutoFit/>
          </a:bodyPr>
          <a:lstStyle/>
          <a:p>
            <a:r>
              <a:rPr lang="en-US" sz="1400"/>
              <a:t>Review and Use of the ERDSP Toolset</a:t>
            </a:r>
          </a:p>
        </p:txBody>
      </p:sp>
      <p:sp>
        <p:nvSpPr>
          <p:cNvPr id="75" name="Rectangle 74">
            <a:extLst>
              <a:ext uri="{FF2B5EF4-FFF2-40B4-BE49-F238E27FC236}">
                <a16:creationId xmlns:a16="http://schemas.microsoft.com/office/drawing/2014/main" id="{93F55CB5-FDE2-42F2-9362-706E170BF6DC}"/>
              </a:ext>
            </a:extLst>
          </p:cNvPr>
          <p:cNvSpPr/>
          <p:nvPr/>
        </p:nvSpPr>
        <p:spPr>
          <a:xfrm>
            <a:off x="5741089" y="2325267"/>
            <a:ext cx="3359173" cy="307777"/>
          </a:xfrm>
          <a:prstGeom prst="rect">
            <a:avLst/>
          </a:prstGeom>
        </p:spPr>
        <p:txBody>
          <a:bodyPr wrap="square">
            <a:spAutoFit/>
          </a:bodyPr>
          <a:lstStyle/>
          <a:p>
            <a:r>
              <a:rPr lang="en-US" sz="1400"/>
              <a:t>Review of Training Scenarios</a:t>
            </a:r>
          </a:p>
        </p:txBody>
      </p:sp>
      <p:sp>
        <p:nvSpPr>
          <p:cNvPr id="76" name="Rectangle 75">
            <a:extLst>
              <a:ext uri="{FF2B5EF4-FFF2-40B4-BE49-F238E27FC236}">
                <a16:creationId xmlns:a16="http://schemas.microsoft.com/office/drawing/2014/main" id="{1ABEBDBC-3B6B-4A76-8DDF-DF0CC18AF9BC}"/>
              </a:ext>
            </a:extLst>
          </p:cNvPr>
          <p:cNvSpPr/>
          <p:nvPr/>
        </p:nvSpPr>
        <p:spPr>
          <a:xfrm>
            <a:off x="5765979" y="3274160"/>
            <a:ext cx="3133901" cy="738664"/>
          </a:xfrm>
          <a:prstGeom prst="rect">
            <a:avLst/>
          </a:prstGeom>
        </p:spPr>
        <p:txBody>
          <a:bodyPr wrap="square">
            <a:spAutoFit/>
          </a:bodyPr>
          <a:lstStyle/>
          <a:p>
            <a:r>
              <a:rPr lang="en-US" sz="1400"/>
              <a:t>Demo &amp; Walk Through of  ERDSP Toolset &amp; Accessing the ERDSP Toolset in VAIRRS/SharePoint</a:t>
            </a:r>
          </a:p>
        </p:txBody>
      </p:sp>
      <p:grpSp>
        <p:nvGrpSpPr>
          <p:cNvPr id="50" name="Group 49">
            <a:extLst>
              <a:ext uri="{FF2B5EF4-FFF2-40B4-BE49-F238E27FC236}">
                <a16:creationId xmlns:a16="http://schemas.microsoft.com/office/drawing/2014/main" id="{BEB1A8E4-DC25-445B-9CA3-18B2B990B005}"/>
              </a:ext>
            </a:extLst>
          </p:cNvPr>
          <p:cNvGrpSpPr/>
          <p:nvPr/>
        </p:nvGrpSpPr>
        <p:grpSpPr>
          <a:xfrm>
            <a:off x="388420" y="1229910"/>
            <a:ext cx="1076325" cy="832485"/>
            <a:chOff x="2842590" y="1966981"/>
            <a:chExt cx="1076325" cy="832485"/>
          </a:xfrm>
        </p:grpSpPr>
        <p:sp>
          <p:nvSpPr>
            <p:cNvPr id="55" name="Hexagon 54">
              <a:extLst>
                <a:ext uri="{FF2B5EF4-FFF2-40B4-BE49-F238E27FC236}">
                  <a16:creationId xmlns:a16="http://schemas.microsoft.com/office/drawing/2014/main" id="{F7836751-F7C9-44E6-AD67-1EB6ECFF6187}"/>
                </a:ext>
              </a:extLst>
            </p:cNvPr>
            <p:cNvSpPr/>
            <p:nvPr/>
          </p:nvSpPr>
          <p:spPr>
            <a:xfrm>
              <a:off x="2934692" y="2035561"/>
              <a:ext cx="821635" cy="685800"/>
            </a:xfrm>
            <a:prstGeom prst="hexagon">
              <a:avLst/>
            </a:prstGeom>
            <a:solidFill>
              <a:srgbClr val="175594"/>
            </a:solidFill>
            <a:ln>
              <a:solidFill>
                <a:srgbClr val="175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a:extLst>
                <a:ext uri="{FF2B5EF4-FFF2-40B4-BE49-F238E27FC236}">
                  <a16:creationId xmlns:a16="http://schemas.microsoft.com/office/drawing/2014/main" id="{F735B1C2-B726-40D3-9F2C-A7ABFA915A57}"/>
                </a:ext>
              </a:extLst>
            </p:cNvPr>
            <p:cNvSpPr/>
            <p:nvPr/>
          </p:nvSpPr>
          <p:spPr>
            <a:xfrm>
              <a:off x="2842590" y="1966981"/>
              <a:ext cx="1005840" cy="822960"/>
            </a:xfrm>
            <a:prstGeom prst="hexagon">
              <a:avLst/>
            </a:prstGeom>
            <a:noFill/>
            <a:ln>
              <a:solidFill>
                <a:srgbClr val="175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cxnSp>
          <p:nvCxnSpPr>
            <p:cNvPr id="66" name="Straight Connector 65">
              <a:extLst>
                <a:ext uri="{FF2B5EF4-FFF2-40B4-BE49-F238E27FC236}">
                  <a16:creationId xmlns:a16="http://schemas.microsoft.com/office/drawing/2014/main" id="{679A71D7-910D-4D8B-B7F7-E8817BC8A422}"/>
                </a:ext>
              </a:extLst>
            </p:cNvPr>
            <p:cNvCxnSpPr>
              <a:cxnSpLocks/>
            </p:cNvCxnSpPr>
            <p:nvPr/>
          </p:nvCxnSpPr>
          <p:spPr>
            <a:xfrm>
              <a:off x="3918915" y="1967362"/>
              <a:ext cx="0" cy="832104"/>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77" name="Rectangle 76">
            <a:extLst>
              <a:ext uri="{FF2B5EF4-FFF2-40B4-BE49-F238E27FC236}">
                <a16:creationId xmlns:a16="http://schemas.microsoft.com/office/drawing/2014/main" id="{52C632CF-2091-4724-AE14-FDA873F5E21B}"/>
              </a:ext>
            </a:extLst>
          </p:cNvPr>
          <p:cNvSpPr/>
          <p:nvPr/>
        </p:nvSpPr>
        <p:spPr>
          <a:xfrm>
            <a:off x="1502655" y="1384733"/>
            <a:ext cx="2912163" cy="523220"/>
          </a:xfrm>
          <a:prstGeom prst="rect">
            <a:avLst/>
          </a:prstGeom>
        </p:spPr>
        <p:txBody>
          <a:bodyPr wrap="square">
            <a:spAutoFit/>
          </a:bodyPr>
          <a:lstStyle/>
          <a:p>
            <a:r>
              <a:rPr lang="en-US" sz="1400"/>
              <a:t>Importance of the Use of the ERDSP Toolset</a:t>
            </a:r>
          </a:p>
        </p:txBody>
      </p:sp>
      <p:sp>
        <p:nvSpPr>
          <p:cNvPr id="78" name="Title 1">
            <a:extLst>
              <a:ext uri="{FF2B5EF4-FFF2-40B4-BE49-F238E27FC236}">
                <a16:creationId xmlns:a16="http://schemas.microsoft.com/office/drawing/2014/main" id="{C817621F-AC07-4443-A1E8-186B3B089B0D}"/>
              </a:ext>
            </a:extLst>
          </p:cNvPr>
          <p:cNvSpPr txBox="1">
            <a:spLocks/>
          </p:cNvSpPr>
          <p:nvPr/>
        </p:nvSpPr>
        <p:spPr>
          <a:xfrm>
            <a:off x="553276" y="1303542"/>
            <a:ext cx="706502"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pPr algn="ctr"/>
            <a:r>
              <a:rPr lang="en-US" sz="3200">
                <a:solidFill>
                  <a:schemeClr val="bg1"/>
                </a:solidFill>
              </a:rPr>
              <a:t>01</a:t>
            </a:r>
          </a:p>
        </p:txBody>
      </p:sp>
      <p:grpSp>
        <p:nvGrpSpPr>
          <p:cNvPr id="79" name="Group 78">
            <a:extLst>
              <a:ext uri="{FF2B5EF4-FFF2-40B4-BE49-F238E27FC236}">
                <a16:creationId xmlns:a16="http://schemas.microsoft.com/office/drawing/2014/main" id="{BF00EF1B-2DD5-4571-8AD8-EAD240B14906}"/>
              </a:ext>
            </a:extLst>
          </p:cNvPr>
          <p:cNvGrpSpPr/>
          <p:nvPr/>
        </p:nvGrpSpPr>
        <p:grpSpPr>
          <a:xfrm>
            <a:off x="4572000" y="4205737"/>
            <a:ext cx="1076325" cy="832485"/>
            <a:chOff x="2842590" y="1966981"/>
            <a:chExt cx="1076325" cy="832485"/>
          </a:xfrm>
        </p:grpSpPr>
        <p:sp>
          <p:nvSpPr>
            <p:cNvPr id="80" name="Hexagon 79">
              <a:extLst>
                <a:ext uri="{FF2B5EF4-FFF2-40B4-BE49-F238E27FC236}">
                  <a16:creationId xmlns:a16="http://schemas.microsoft.com/office/drawing/2014/main" id="{8EACF2C5-2E2C-4A59-A2D7-EE9A83843230}"/>
                </a:ext>
              </a:extLst>
            </p:cNvPr>
            <p:cNvSpPr/>
            <p:nvPr/>
          </p:nvSpPr>
          <p:spPr>
            <a:xfrm>
              <a:off x="2934692" y="2035561"/>
              <a:ext cx="821635" cy="685800"/>
            </a:xfrm>
            <a:prstGeom prst="hexagon">
              <a:avLst/>
            </a:prstGeom>
            <a:solidFill>
              <a:srgbClr val="175594"/>
            </a:solidFill>
            <a:ln>
              <a:solidFill>
                <a:srgbClr val="175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Hexagon 80">
              <a:extLst>
                <a:ext uri="{FF2B5EF4-FFF2-40B4-BE49-F238E27FC236}">
                  <a16:creationId xmlns:a16="http://schemas.microsoft.com/office/drawing/2014/main" id="{6F31D0A5-00FC-4BC4-BC12-C2E75E0B699F}"/>
                </a:ext>
              </a:extLst>
            </p:cNvPr>
            <p:cNvSpPr/>
            <p:nvPr/>
          </p:nvSpPr>
          <p:spPr>
            <a:xfrm>
              <a:off x="2842590" y="1966981"/>
              <a:ext cx="1005840" cy="822960"/>
            </a:xfrm>
            <a:prstGeom prst="hexagon">
              <a:avLst/>
            </a:prstGeom>
            <a:noFill/>
            <a:ln>
              <a:solidFill>
                <a:srgbClr val="175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cxnSp>
          <p:nvCxnSpPr>
            <p:cNvPr id="82" name="Straight Connector 81">
              <a:extLst>
                <a:ext uri="{FF2B5EF4-FFF2-40B4-BE49-F238E27FC236}">
                  <a16:creationId xmlns:a16="http://schemas.microsoft.com/office/drawing/2014/main" id="{F9905B03-552E-469E-8170-DF8964D8AB84}"/>
                </a:ext>
              </a:extLst>
            </p:cNvPr>
            <p:cNvCxnSpPr>
              <a:cxnSpLocks/>
            </p:cNvCxnSpPr>
            <p:nvPr/>
          </p:nvCxnSpPr>
          <p:spPr>
            <a:xfrm>
              <a:off x="3918915" y="1967362"/>
              <a:ext cx="0" cy="832104"/>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83" name="Title 1">
            <a:extLst>
              <a:ext uri="{FF2B5EF4-FFF2-40B4-BE49-F238E27FC236}">
                <a16:creationId xmlns:a16="http://schemas.microsoft.com/office/drawing/2014/main" id="{8862933D-444D-4F0D-822F-FF86FACB4A21}"/>
              </a:ext>
            </a:extLst>
          </p:cNvPr>
          <p:cNvSpPr txBox="1">
            <a:spLocks/>
          </p:cNvSpPr>
          <p:nvPr/>
        </p:nvSpPr>
        <p:spPr>
          <a:xfrm>
            <a:off x="4796509" y="4276256"/>
            <a:ext cx="706502"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r>
              <a:rPr lang="en-US" sz="3200">
                <a:solidFill>
                  <a:schemeClr val="bg1"/>
                </a:solidFill>
              </a:rPr>
              <a:t>09</a:t>
            </a:r>
          </a:p>
        </p:txBody>
      </p:sp>
      <p:sp>
        <p:nvSpPr>
          <p:cNvPr id="84" name="Rectangle 83">
            <a:extLst>
              <a:ext uri="{FF2B5EF4-FFF2-40B4-BE49-F238E27FC236}">
                <a16:creationId xmlns:a16="http://schemas.microsoft.com/office/drawing/2014/main" id="{C2DC8063-E148-4550-BBCB-97BD4678FAFA}"/>
              </a:ext>
            </a:extLst>
          </p:cNvPr>
          <p:cNvSpPr/>
          <p:nvPr/>
        </p:nvSpPr>
        <p:spPr>
          <a:xfrm>
            <a:off x="5741090" y="4355773"/>
            <a:ext cx="2655314" cy="523220"/>
          </a:xfrm>
          <a:prstGeom prst="rect">
            <a:avLst/>
          </a:prstGeom>
        </p:spPr>
        <p:txBody>
          <a:bodyPr wrap="square">
            <a:spAutoFit/>
          </a:bodyPr>
          <a:lstStyle/>
          <a:p>
            <a:r>
              <a:rPr lang="en-US" sz="1400"/>
              <a:t>Submitting ERDSP Toolset Feedback</a:t>
            </a:r>
          </a:p>
        </p:txBody>
      </p:sp>
      <p:sp>
        <p:nvSpPr>
          <p:cNvPr id="87" name="Footer Placeholder 6">
            <a:extLst>
              <a:ext uri="{FF2B5EF4-FFF2-40B4-BE49-F238E27FC236}">
                <a16:creationId xmlns:a16="http://schemas.microsoft.com/office/drawing/2014/main" id="{E04B1717-28BA-42C1-9A33-DF9A0A64793B}"/>
              </a:ext>
            </a:extLst>
          </p:cNvPr>
          <p:cNvSpPr>
            <a:spLocks noGrp="1"/>
          </p:cNvSpPr>
          <p:nvPr>
            <p:ph type="ftr" sz="quarter" idx="3"/>
          </p:nvPr>
        </p:nvSpPr>
        <p:spPr>
          <a:xfrm>
            <a:off x="626364" y="6154898"/>
            <a:ext cx="5648787" cy="365125"/>
          </a:xfrm>
        </p:spPr>
        <p:txBody>
          <a:bodyPr/>
          <a:lstStyle/>
          <a:p>
            <a:r>
              <a:rPr lang="en-US"/>
              <a:t>FOR INTERNAL USE ONLY		Office of Information and Technology</a:t>
            </a:r>
          </a:p>
        </p:txBody>
      </p:sp>
      <p:sp>
        <p:nvSpPr>
          <p:cNvPr id="88" name="Slide Number Placeholder 21">
            <a:extLst>
              <a:ext uri="{FF2B5EF4-FFF2-40B4-BE49-F238E27FC236}">
                <a16:creationId xmlns:a16="http://schemas.microsoft.com/office/drawing/2014/main" id="{F7A88614-351A-4088-BEC2-FD6A9B63773B}"/>
              </a:ext>
            </a:extLst>
          </p:cNvPr>
          <p:cNvSpPr txBox="1">
            <a:spLocks/>
          </p:cNvSpPr>
          <p:nvPr/>
        </p:nvSpPr>
        <p:spPr>
          <a:xfrm>
            <a:off x="6693860" y="6154897"/>
            <a:ext cx="2057400" cy="365125"/>
          </a:xfrm>
          <a:prstGeom prst="rect">
            <a:avLst/>
          </a:prstGeom>
        </p:spPr>
        <p:txBody>
          <a:bodyPr vert="horz" lIns="91440" tIns="45720" rIns="91440" bIns="45720" rtlCol="0" anchor="ctr"/>
          <a:lstStyle>
            <a:defPPr>
              <a:defRPr lang="en-US"/>
            </a:defPPr>
            <a:lvl1pPr algn="r">
              <a:defRPr sz="1200">
                <a:solidFill>
                  <a:schemeClr val="tx1">
                    <a:tint val="75000"/>
                  </a:schemeClr>
                </a:solidFill>
              </a:defRPr>
            </a:lvl1pPr>
            <a:lvl2pPr marL="685800" indent="-228600" algn="l" defTabSz="914400" rtl="0" eaLnBrk="1" latinLnBrk="0" hangingPunct="1">
              <a:lnSpc>
                <a:spcPct val="90000"/>
              </a:lnSpc>
              <a:spcBef>
                <a:spcPts val="500"/>
              </a:spcBef>
              <a:buFont typeface="CambriaMath" charset="0"/>
              <a:buChar char="⎯"/>
              <a:defRPr sz="2400" kern="1200">
                <a:solidFill>
                  <a:srgbClr val="1F1F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1F1F1F"/>
                </a:solidFill>
                <a:latin typeface="+mn-lt"/>
                <a:ea typeface="+mn-ea"/>
                <a:cs typeface="+mn-cs"/>
              </a:defRPr>
            </a:lvl3pPr>
            <a:lvl4pPr marL="1600200" indent="-228600" algn="l" defTabSz="914400" rtl="0" eaLnBrk="1" latinLnBrk="0" hangingPunct="1">
              <a:lnSpc>
                <a:spcPct val="90000"/>
              </a:lnSpc>
              <a:spcBef>
                <a:spcPts val="500"/>
              </a:spcBef>
              <a:buFont typeface=".AppleSystemUIFont" charset="-120"/>
              <a:buChar char="»"/>
              <a:defRPr sz="2400" kern="1200">
                <a:solidFill>
                  <a:srgbClr val="1F1F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E573346A-FCA4-684E-8D18-26E8324063ED}" type="slidenum">
              <a:rPr lang="en-US"/>
              <a:pPr/>
              <a:t>3</a:t>
            </a:fld>
            <a:endParaRPr lang="en-US"/>
          </a:p>
        </p:txBody>
      </p:sp>
    </p:spTree>
    <p:extLst>
      <p:ext uri="{BB962C8B-B14F-4D97-AF65-F5344CB8AC3E}">
        <p14:creationId xmlns:p14="http://schemas.microsoft.com/office/powerpoint/2010/main" val="8040467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3DA7144-CF3D-42ED-9CCB-3A3F27C40A91}"/>
              </a:ext>
            </a:extLst>
          </p:cNvPr>
          <p:cNvGrpSpPr/>
          <p:nvPr/>
        </p:nvGrpSpPr>
        <p:grpSpPr>
          <a:xfrm>
            <a:off x="1011300" y="4250671"/>
            <a:ext cx="7656450" cy="531897"/>
            <a:chOff x="590344" y="3009650"/>
            <a:chExt cx="3905899" cy="1167976"/>
          </a:xfrm>
        </p:grpSpPr>
        <p:grpSp>
          <p:nvGrpSpPr>
            <p:cNvPr id="10" name="Group 9">
              <a:extLst>
                <a:ext uri="{FF2B5EF4-FFF2-40B4-BE49-F238E27FC236}">
                  <a16:creationId xmlns:a16="http://schemas.microsoft.com/office/drawing/2014/main" id="{0493B0A5-5FF8-4E2B-B608-DF678CE70FBF}"/>
                </a:ext>
              </a:extLst>
            </p:cNvPr>
            <p:cNvGrpSpPr/>
            <p:nvPr/>
          </p:nvGrpSpPr>
          <p:grpSpPr>
            <a:xfrm>
              <a:off x="590344" y="3009650"/>
              <a:ext cx="3905899" cy="1167976"/>
              <a:chOff x="590344" y="3009650"/>
              <a:chExt cx="3905899" cy="1167976"/>
            </a:xfrm>
          </p:grpSpPr>
          <p:sp>
            <p:nvSpPr>
              <p:cNvPr id="12" name="Rectangle: Rounded Corners 11">
                <a:extLst>
                  <a:ext uri="{FF2B5EF4-FFF2-40B4-BE49-F238E27FC236}">
                    <a16:creationId xmlns:a16="http://schemas.microsoft.com/office/drawing/2014/main" id="{D4E1545E-653F-4196-83B7-DFAF5CD3D6A5}"/>
                  </a:ext>
                </a:extLst>
              </p:cNvPr>
              <p:cNvSpPr/>
              <p:nvPr/>
            </p:nvSpPr>
            <p:spPr>
              <a:xfrm rot="7606">
                <a:off x="590344" y="3009650"/>
                <a:ext cx="3905899" cy="1167976"/>
              </a:xfrm>
              <a:prstGeom prst="round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 name="Rectangle: Rounded Corners 12">
                <a:extLst>
                  <a:ext uri="{FF2B5EF4-FFF2-40B4-BE49-F238E27FC236}">
                    <a16:creationId xmlns:a16="http://schemas.microsoft.com/office/drawing/2014/main" id="{5A4DD666-2DBE-45FF-A8E0-FA18548FA293}"/>
                  </a:ext>
                </a:extLst>
              </p:cNvPr>
              <p:cNvSpPr/>
              <p:nvPr/>
            </p:nvSpPr>
            <p:spPr>
              <a:xfrm rot="7606">
                <a:off x="610295" y="3099790"/>
                <a:ext cx="3842277" cy="994942"/>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11" name="Rectangle 10">
              <a:extLst>
                <a:ext uri="{FF2B5EF4-FFF2-40B4-BE49-F238E27FC236}">
                  <a16:creationId xmlns:a16="http://schemas.microsoft.com/office/drawing/2014/main" id="{7831DA1A-C5BF-47B7-A0FD-6DE9B50E3293}"/>
                </a:ext>
              </a:extLst>
            </p:cNvPr>
            <p:cNvSpPr/>
            <p:nvPr/>
          </p:nvSpPr>
          <p:spPr>
            <a:xfrm>
              <a:off x="643737" y="3268218"/>
              <a:ext cx="3712363" cy="608253"/>
            </a:xfrm>
            <a:prstGeom prst="rect">
              <a:avLst/>
            </a:prstGeom>
          </p:spPr>
          <p:txBody>
            <a:bodyPr wrap="square" anchor="ctr">
              <a:spAutoFit/>
            </a:bodyPr>
            <a:lstStyle/>
            <a:p>
              <a:r>
                <a:rPr lang="en-US" sz="1200" b="1">
                  <a:solidFill>
                    <a:schemeClr val="bg1"/>
                  </a:solidFill>
                </a:rPr>
                <a:t>6. Describe the process for securing VA mobile and portable storage devices when not in use.</a:t>
              </a:r>
            </a:p>
          </p:txBody>
        </p:sp>
      </p:grpSp>
      <p:sp>
        <p:nvSpPr>
          <p:cNvPr id="31" name="Title 1">
            <a:extLst>
              <a:ext uri="{FF2B5EF4-FFF2-40B4-BE49-F238E27FC236}">
                <a16:creationId xmlns:a16="http://schemas.microsoft.com/office/drawing/2014/main" id="{D6D5C45E-68C7-4202-97A5-441ADB154A0E}"/>
              </a:ext>
            </a:extLst>
          </p:cNvPr>
          <p:cNvSpPr txBox="1">
            <a:spLocks/>
          </p:cNvSpPr>
          <p:nvPr/>
        </p:nvSpPr>
        <p:spPr>
          <a:xfrm>
            <a:off x="781050" y="527304"/>
            <a:ext cx="7886700"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pPr algn="ctr" defTabSz="685800">
              <a:defRPr/>
            </a:pPr>
            <a:r>
              <a:rPr lang="en-US"/>
              <a:t>Section 6 - VA Mobile Devices/Media, Mobile Applications, Medical and Research Scientific Computing Devices (cont.)</a:t>
            </a:r>
          </a:p>
        </p:txBody>
      </p:sp>
      <p:sp>
        <p:nvSpPr>
          <p:cNvPr id="32" name="Footer Placeholder 6">
            <a:extLst>
              <a:ext uri="{FF2B5EF4-FFF2-40B4-BE49-F238E27FC236}">
                <a16:creationId xmlns:a16="http://schemas.microsoft.com/office/drawing/2014/main" id="{BD1F75DA-55BA-4606-86B7-78E1CA732253}"/>
              </a:ext>
            </a:extLst>
          </p:cNvPr>
          <p:cNvSpPr>
            <a:spLocks noGrp="1"/>
          </p:cNvSpPr>
          <p:nvPr>
            <p:ph type="ftr" sz="quarter" idx="3"/>
          </p:nvPr>
        </p:nvSpPr>
        <p:spPr>
          <a:xfrm>
            <a:off x="626364" y="6163042"/>
            <a:ext cx="5648787" cy="365125"/>
          </a:xfrm>
        </p:spPr>
        <p:txBody>
          <a:bodyPr/>
          <a:lstStyle/>
          <a:p>
            <a:r>
              <a:rPr lang="en-US"/>
              <a:t>FOR INTERNAL USE ONLY		Office of Information and Technology</a:t>
            </a:r>
          </a:p>
        </p:txBody>
      </p:sp>
      <p:sp>
        <p:nvSpPr>
          <p:cNvPr id="33" name="Slide Number Placeholder 5">
            <a:extLst>
              <a:ext uri="{FF2B5EF4-FFF2-40B4-BE49-F238E27FC236}">
                <a16:creationId xmlns:a16="http://schemas.microsoft.com/office/drawing/2014/main" id="{2329AEBD-B784-48E9-AC7C-658C1B0DB3AF}"/>
              </a:ext>
            </a:extLst>
          </p:cNvPr>
          <p:cNvSpPr txBox="1">
            <a:spLocks/>
          </p:cNvSpPr>
          <p:nvPr/>
        </p:nvSpPr>
        <p:spPr>
          <a:xfrm>
            <a:off x="6457950" y="6163042"/>
            <a:ext cx="2057400" cy="365125"/>
          </a:xfrm>
          <a:prstGeom prst="rect">
            <a:avLst/>
          </a:prstGeom>
        </p:spPr>
        <p:txBody>
          <a:bodyPr vert="horz" lIns="91440" tIns="45720" rIns="91440" bIns="45720" rtlCol="0" anchor="ctr"/>
          <a:lstStyle>
            <a:defPPr>
              <a:defRPr lang="en-US"/>
            </a:defPPr>
            <a:lvl1pPr algn="r">
              <a:defRPr sz="1200">
                <a:solidFill>
                  <a:schemeClr val="tx1">
                    <a:tint val="75000"/>
                  </a:schemeClr>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73346A-FCA4-684E-8D18-26E8324063ED}" type="slidenum">
              <a:rPr lang="en-US"/>
              <a:pPr/>
              <a:t>30</a:t>
            </a:fld>
            <a:endParaRPr lang="en-US"/>
          </a:p>
        </p:txBody>
      </p:sp>
      <p:grpSp>
        <p:nvGrpSpPr>
          <p:cNvPr id="30" name="Group 29">
            <a:extLst>
              <a:ext uri="{FF2B5EF4-FFF2-40B4-BE49-F238E27FC236}">
                <a16:creationId xmlns:a16="http://schemas.microsoft.com/office/drawing/2014/main" id="{B2C7D2C7-681E-4613-84C8-C3141F49433F}"/>
              </a:ext>
            </a:extLst>
          </p:cNvPr>
          <p:cNvGrpSpPr/>
          <p:nvPr/>
        </p:nvGrpSpPr>
        <p:grpSpPr>
          <a:xfrm>
            <a:off x="1010720" y="3697490"/>
            <a:ext cx="7656450" cy="1131994"/>
            <a:chOff x="488337" y="1390761"/>
            <a:chExt cx="3905899" cy="2485710"/>
          </a:xfrm>
        </p:grpSpPr>
        <p:grpSp>
          <p:nvGrpSpPr>
            <p:cNvPr id="34" name="Group 33">
              <a:extLst>
                <a:ext uri="{FF2B5EF4-FFF2-40B4-BE49-F238E27FC236}">
                  <a16:creationId xmlns:a16="http://schemas.microsoft.com/office/drawing/2014/main" id="{D7437DA4-926B-438A-9617-E80540ABB0EB}"/>
                </a:ext>
              </a:extLst>
            </p:cNvPr>
            <p:cNvGrpSpPr/>
            <p:nvPr/>
          </p:nvGrpSpPr>
          <p:grpSpPr>
            <a:xfrm>
              <a:off x="488337" y="1390761"/>
              <a:ext cx="3905899" cy="1167976"/>
              <a:chOff x="488337" y="1390761"/>
              <a:chExt cx="3905899" cy="1167976"/>
            </a:xfrm>
          </p:grpSpPr>
          <p:sp>
            <p:nvSpPr>
              <p:cNvPr id="36" name="Rectangle: Rounded Corners 35">
                <a:extLst>
                  <a:ext uri="{FF2B5EF4-FFF2-40B4-BE49-F238E27FC236}">
                    <a16:creationId xmlns:a16="http://schemas.microsoft.com/office/drawing/2014/main" id="{55C54A5C-5BAB-4C7E-A942-FEB37EEC30CF}"/>
                  </a:ext>
                </a:extLst>
              </p:cNvPr>
              <p:cNvSpPr/>
              <p:nvPr/>
            </p:nvSpPr>
            <p:spPr>
              <a:xfrm rot="7606">
                <a:off x="488337" y="1390761"/>
                <a:ext cx="3905899" cy="1167976"/>
              </a:xfrm>
              <a:prstGeom prst="round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7" name="Rectangle: Rounded Corners 36">
                <a:extLst>
                  <a:ext uri="{FF2B5EF4-FFF2-40B4-BE49-F238E27FC236}">
                    <a16:creationId xmlns:a16="http://schemas.microsoft.com/office/drawing/2014/main" id="{BDC746D9-07D7-4227-B533-66DDB4B5AE41}"/>
                  </a:ext>
                </a:extLst>
              </p:cNvPr>
              <p:cNvSpPr/>
              <p:nvPr/>
            </p:nvSpPr>
            <p:spPr>
              <a:xfrm rot="7606">
                <a:off x="511625" y="1497050"/>
                <a:ext cx="3842277" cy="994942"/>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35" name="Rectangle 34">
              <a:extLst>
                <a:ext uri="{FF2B5EF4-FFF2-40B4-BE49-F238E27FC236}">
                  <a16:creationId xmlns:a16="http://schemas.microsoft.com/office/drawing/2014/main" id="{40452252-7D5C-4897-87E0-A46D08D32C07}"/>
                </a:ext>
              </a:extLst>
            </p:cNvPr>
            <p:cNvSpPr/>
            <p:nvPr/>
          </p:nvSpPr>
          <p:spPr>
            <a:xfrm>
              <a:off x="683820" y="3268218"/>
              <a:ext cx="3672280" cy="608253"/>
            </a:xfrm>
            <a:prstGeom prst="rect">
              <a:avLst/>
            </a:prstGeom>
          </p:spPr>
          <p:txBody>
            <a:bodyPr wrap="square" anchor="ctr">
              <a:spAutoFit/>
            </a:bodyPr>
            <a:lstStyle/>
            <a:p>
              <a:endParaRPr lang="en-US" sz="1200">
                <a:solidFill>
                  <a:schemeClr val="bg1"/>
                </a:solidFill>
              </a:endParaRPr>
            </a:p>
          </p:txBody>
        </p:sp>
      </p:grpSp>
      <p:grpSp>
        <p:nvGrpSpPr>
          <p:cNvPr id="38" name="Group 37">
            <a:extLst>
              <a:ext uri="{FF2B5EF4-FFF2-40B4-BE49-F238E27FC236}">
                <a16:creationId xmlns:a16="http://schemas.microsoft.com/office/drawing/2014/main" id="{F0A52343-1497-49CC-98B3-F4C7FC22EBD5}"/>
              </a:ext>
            </a:extLst>
          </p:cNvPr>
          <p:cNvGrpSpPr/>
          <p:nvPr/>
        </p:nvGrpSpPr>
        <p:grpSpPr>
          <a:xfrm>
            <a:off x="1011300" y="3051608"/>
            <a:ext cx="7656450" cy="1131994"/>
            <a:chOff x="488337" y="1390761"/>
            <a:chExt cx="3905899" cy="2485710"/>
          </a:xfrm>
        </p:grpSpPr>
        <p:grpSp>
          <p:nvGrpSpPr>
            <p:cNvPr id="39" name="Group 38">
              <a:extLst>
                <a:ext uri="{FF2B5EF4-FFF2-40B4-BE49-F238E27FC236}">
                  <a16:creationId xmlns:a16="http://schemas.microsoft.com/office/drawing/2014/main" id="{B474CDEB-F7D3-4700-AB54-E7D913B353B1}"/>
                </a:ext>
              </a:extLst>
            </p:cNvPr>
            <p:cNvGrpSpPr/>
            <p:nvPr/>
          </p:nvGrpSpPr>
          <p:grpSpPr>
            <a:xfrm>
              <a:off x="488337" y="1390761"/>
              <a:ext cx="3905899" cy="1167976"/>
              <a:chOff x="488337" y="1390761"/>
              <a:chExt cx="3905899" cy="1167976"/>
            </a:xfrm>
          </p:grpSpPr>
          <p:sp>
            <p:nvSpPr>
              <p:cNvPr id="41" name="Rectangle: Rounded Corners 40">
                <a:extLst>
                  <a:ext uri="{FF2B5EF4-FFF2-40B4-BE49-F238E27FC236}">
                    <a16:creationId xmlns:a16="http://schemas.microsoft.com/office/drawing/2014/main" id="{35240421-62D0-4C8B-8DA2-18BB39804918}"/>
                  </a:ext>
                </a:extLst>
              </p:cNvPr>
              <p:cNvSpPr/>
              <p:nvPr/>
            </p:nvSpPr>
            <p:spPr>
              <a:xfrm rot="7606">
                <a:off x="488337" y="1390761"/>
                <a:ext cx="3905899" cy="1167976"/>
              </a:xfrm>
              <a:prstGeom prst="round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2" name="Rectangle: Rounded Corners 41">
                <a:extLst>
                  <a:ext uri="{FF2B5EF4-FFF2-40B4-BE49-F238E27FC236}">
                    <a16:creationId xmlns:a16="http://schemas.microsoft.com/office/drawing/2014/main" id="{2763BBF2-7FC2-45D5-A9D8-CC67B3D4C120}"/>
                  </a:ext>
                </a:extLst>
              </p:cNvPr>
              <p:cNvSpPr/>
              <p:nvPr/>
            </p:nvSpPr>
            <p:spPr>
              <a:xfrm rot="7606">
                <a:off x="511625" y="1497050"/>
                <a:ext cx="3842277" cy="994942"/>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40" name="Rectangle 39">
              <a:extLst>
                <a:ext uri="{FF2B5EF4-FFF2-40B4-BE49-F238E27FC236}">
                  <a16:creationId xmlns:a16="http://schemas.microsoft.com/office/drawing/2014/main" id="{1F835617-E127-4538-B0CA-DAC8A89B506D}"/>
                </a:ext>
              </a:extLst>
            </p:cNvPr>
            <p:cNvSpPr/>
            <p:nvPr/>
          </p:nvSpPr>
          <p:spPr>
            <a:xfrm>
              <a:off x="683820" y="3268218"/>
              <a:ext cx="3672280" cy="608253"/>
            </a:xfrm>
            <a:prstGeom prst="rect">
              <a:avLst/>
            </a:prstGeom>
          </p:spPr>
          <p:txBody>
            <a:bodyPr wrap="square" anchor="ctr">
              <a:spAutoFit/>
            </a:bodyPr>
            <a:lstStyle/>
            <a:p>
              <a:endParaRPr lang="en-US" sz="1200">
                <a:solidFill>
                  <a:schemeClr val="bg1"/>
                </a:solidFill>
              </a:endParaRPr>
            </a:p>
          </p:txBody>
        </p:sp>
      </p:grpSp>
      <p:sp>
        <p:nvSpPr>
          <p:cNvPr id="2" name="Rectangle 1">
            <a:extLst>
              <a:ext uri="{FF2B5EF4-FFF2-40B4-BE49-F238E27FC236}">
                <a16:creationId xmlns:a16="http://schemas.microsoft.com/office/drawing/2014/main" id="{B008611E-6292-424A-8D3E-310559A03B86}"/>
              </a:ext>
            </a:extLst>
          </p:cNvPr>
          <p:cNvSpPr/>
          <p:nvPr/>
        </p:nvSpPr>
        <p:spPr>
          <a:xfrm>
            <a:off x="1115962" y="3714991"/>
            <a:ext cx="7446413" cy="461665"/>
          </a:xfrm>
          <a:prstGeom prst="rect">
            <a:avLst/>
          </a:prstGeom>
        </p:spPr>
        <p:txBody>
          <a:bodyPr wrap="square">
            <a:spAutoFit/>
          </a:bodyPr>
          <a:lstStyle/>
          <a:p>
            <a:r>
              <a:rPr lang="en-US" sz="1200" b="1">
                <a:solidFill>
                  <a:schemeClr val="bg1"/>
                </a:solidFill>
              </a:rPr>
              <a:t>5. Describe the process for backing up VA mobile and portable storage devices that contain the only copy of VA data.</a:t>
            </a:r>
          </a:p>
        </p:txBody>
      </p:sp>
      <p:sp>
        <p:nvSpPr>
          <p:cNvPr id="3" name="Rectangle 2">
            <a:extLst>
              <a:ext uri="{FF2B5EF4-FFF2-40B4-BE49-F238E27FC236}">
                <a16:creationId xmlns:a16="http://schemas.microsoft.com/office/drawing/2014/main" id="{05B731BD-BCD7-4DE9-A0A3-EFB16D30211F}"/>
              </a:ext>
            </a:extLst>
          </p:cNvPr>
          <p:cNvSpPr/>
          <p:nvPr/>
        </p:nvSpPr>
        <p:spPr>
          <a:xfrm>
            <a:off x="1115962" y="3137766"/>
            <a:ext cx="7401788" cy="461665"/>
          </a:xfrm>
          <a:prstGeom prst="rect">
            <a:avLst/>
          </a:prstGeom>
        </p:spPr>
        <p:txBody>
          <a:bodyPr wrap="square">
            <a:spAutoFit/>
          </a:bodyPr>
          <a:lstStyle/>
          <a:p>
            <a:r>
              <a:rPr lang="en-US" sz="1200" b="1">
                <a:solidFill>
                  <a:schemeClr val="bg1"/>
                </a:solidFill>
              </a:rPr>
              <a:t>4. Will VA mobile and portable storage devices that contain the only copy of VA data, be backed up at regular intervals.  </a:t>
            </a:r>
          </a:p>
        </p:txBody>
      </p:sp>
      <p:grpSp>
        <p:nvGrpSpPr>
          <p:cNvPr id="43" name="Group 42">
            <a:extLst>
              <a:ext uri="{FF2B5EF4-FFF2-40B4-BE49-F238E27FC236}">
                <a16:creationId xmlns:a16="http://schemas.microsoft.com/office/drawing/2014/main" id="{CF4BD806-7FA4-47E8-AE5A-AEEFEAC64C73}"/>
              </a:ext>
            </a:extLst>
          </p:cNvPr>
          <p:cNvGrpSpPr/>
          <p:nvPr/>
        </p:nvGrpSpPr>
        <p:grpSpPr>
          <a:xfrm>
            <a:off x="988631" y="2421652"/>
            <a:ext cx="7656450" cy="531897"/>
            <a:chOff x="590344" y="3009650"/>
            <a:chExt cx="3905899" cy="1167976"/>
          </a:xfrm>
        </p:grpSpPr>
        <p:grpSp>
          <p:nvGrpSpPr>
            <p:cNvPr id="44" name="Group 43">
              <a:extLst>
                <a:ext uri="{FF2B5EF4-FFF2-40B4-BE49-F238E27FC236}">
                  <a16:creationId xmlns:a16="http://schemas.microsoft.com/office/drawing/2014/main" id="{626BEDF1-FE90-484C-B468-1243AA464151}"/>
                </a:ext>
              </a:extLst>
            </p:cNvPr>
            <p:cNvGrpSpPr/>
            <p:nvPr/>
          </p:nvGrpSpPr>
          <p:grpSpPr>
            <a:xfrm>
              <a:off x="590344" y="3009650"/>
              <a:ext cx="3905899" cy="1167976"/>
              <a:chOff x="590344" y="3009650"/>
              <a:chExt cx="3905899" cy="1167976"/>
            </a:xfrm>
          </p:grpSpPr>
          <p:sp>
            <p:nvSpPr>
              <p:cNvPr id="46" name="Rectangle: Rounded Corners 45">
                <a:extLst>
                  <a:ext uri="{FF2B5EF4-FFF2-40B4-BE49-F238E27FC236}">
                    <a16:creationId xmlns:a16="http://schemas.microsoft.com/office/drawing/2014/main" id="{7DCA1C99-5388-403A-A3E6-780281B5F599}"/>
                  </a:ext>
                </a:extLst>
              </p:cNvPr>
              <p:cNvSpPr/>
              <p:nvPr/>
            </p:nvSpPr>
            <p:spPr>
              <a:xfrm rot="7606">
                <a:off x="590344" y="3009650"/>
                <a:ext cx="3905899" cy="1167976"/>
              </a:xfrm>
              <a:prstGeom prst="round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7" name="Rectangle: Rounded Corners 46">
                <a:extLst>
                  <a:ext uri="{FF2B5EF4-FFF2-40B4-BE49-F238E27FC236}">
                    <a16:creationId xmlns:a16="http://schemas.microsoft.com/office/drawing/2014/main" id="{98D10ACD-4B4A-4DF4-A73D-3E27DFA5B463}"/>
                  </a:ext>
                </a:extLst>
              </p:cNvPr>
              <p:cNvSpPr/>
              <p:nvPr/>
            </p:nvSpPr>
            <p:spPr>
              <a:xfrm rot="7606">
                <a:off x="622996" y="3098624"/>
                <a:ext cx="3842277" cy="994942"/>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45" name="Rectangle 44">
              <a:extLst>
                <a:ext uri="{FF2B5EF4-FFF2-40B4-BE49-F238E27FC236}">
                  <a16:creationId xmlns:a16="http://schemas.microsoft.com/office/drawing/2014/main" id="{94D4B9AE-DDAD-407E-99FE-76EF1368A4E2}"/>
                </a:ext>
              </a:extLst>
            </p:cNvPr>
            <p:cNvSpPr/>
            <p:nvPr/>
          </p:nvSpPr>
          <p:spPr>
            <a:xfrm>
              <a:off x="683820" y="3065467"/>
              <a:ext cx="3672280" cy="1013756"/>
            </a:xfrm>
            <a:prstGeom prst="rect">
              <a:avLst/>
            </a:prstGeom>
          </p:spPr>
          <p:txBody>
            <a:bodyPr wrap="square" anchor="ctr">
              <a:spAutoFit/>
            </a:bodyPr>
            <a:lstStyle/>
            <a:p>
              <a:r>
                <a:rPr lang="en-US" sz="1200" b="1">
                  <a:solidFill>
                    <a:schemeClr val="bg1"/>
                  </a:solidFill>
                </a:rPr>
                <a:t>3. Are all VA mobile devices/media and portable storage devices encrypted with FIPS 140-2 (or successor) validated encryption</a:t>
              </a:r>
              <a:r>
                <a:rPr lang="en-US" sz="1200">
                  <a:solidFill>
                    <a:schemeClr val="bg1"/>
                  </a:solidFill>
                </a:rPr>
                <a:t>?</a:t>
              </a:r>
            </a:p>
          </p:txBody>
        </p:sp>
      </p:grpSp>
      <p:grpSp>
        <p:nvGrpSpPr>
          <p:cNvPr id="27" name="Group 26">
            <a:extLst>
              <a:ext uri="{FF2B5EF4-FFF2-40B4-BE49-F238E27FC236}">
                <a16:creationId xmlns:a16="http://schemas.microsoft.com/office/drawing/2014/main" id="{10CC4B87-ED5B-45D2-9AA3-0515AA867C34}"/>
              </a:ext>
            </a:extLst>
          </p:cNvPr>
          <p:cNvGrpSpPr/>
          <p:nvPr/>
        </p:nvGrpSpPr>
        <p:grpSpPr>
          <a:xfrm>
            <a:off x="988051" y="1802202"/>
            <a:ext cx="7656450" cy="531897"/>
            <a:chOff x="590344" y="3009650"/>
            <a:chExt cx="3905899" cy="1167976"/>
          </a:xfrm>
        </p:grpSpPr>
        <p:grpSp>
          <p:nvGrpSpPr>
            <p:cNvPr id="28" name="Group 27">
              <a:extLst>
                <a:ext uri="{FF2B5EF4-FFF2-40B4-BE49-F238E27FC236}">
                  <a16:creationId xmlns:a16="http://schemas.microsoft.com/office/drawing/2014/main" id="{9F8E3451-95B3-4D15-85E9-C5519C50F2E5}"/>
                </a:ext>
              </a:extLst>
            </p:cNvPr>
            <p:cNvGrpSpPr/>
            <p:nvPr/>
          </p:nvGrpSpPr>
          <p:grpSpPr>
            <a:xfrm>
              <a:off x="590344" y="3009650"/>
              <a:ext cx="3905899" cy="1167976"/>
              <a:chOff x="590344" y="3009650"/>
              <a:chExt cx="3905899" cy="1167976"/>
            </a:xfrm>
          </p:grpSpPr>
          <p:sp>
            <p:nvSpPr>
              <p:cNvPr id="48" name="Rectangle: Rounded Corners 47">
                <a:extLst>
                  <a:ext uri="{FF2B5EF4-FFF2-40B4-BE49-F238E27FC236}">
                    <a16:creationId xmlns:a16="http://schemas.microsoft.com/office/drawing/2014/main" id="{FE590B27-D83F-4D96-B665-656A7CC13117}"/>
                  </a:ext>
                </a:extLst>
              </p:cNvPr>
              <p:cNvSpPr/>
              <p:nvPr/>
            </p:nvSpPr>
            <p:spPr>
              <a:xfrm rot="7606">
                <a:off x="590344" y="3009650"/>
                <a:ext cx="3905899" cy="1167976"/>
              </a:xfrm>
              <a:prstGeom prst="round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9" name="Rectangle: Rounded Corners 48">
                <a:extLst>
                  <a:ext uri="{FF2B5EF4-FFF2-40B4-BE49-F238E27FC236}">
                    <a16:creationId xmlns:a16="http://schemas.microsoft.com/office/drawing/2014/main" id="{A721F29B-7B3D-4FFE-8C52-9ADC684EBCDF}"/>
                  </a:ext>
                </a:extLst>
              </p:cNvPr>
              <p:cNvSpPr/>
              <p:nvPr/>
            </p:nvSpPr>
            <p:spPr>
              <a:xfrm rot="7606">
                <a:off x="622996" y="3098624"/>
                <a:ext cx="3842277" cy="994942"/>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29" name="Rectangle 28">
              <a:extLst>
                <a:ext uri="{FF2B5EF4-FFF2-40B4-BE49-F238E27FC236}">
                  <a16:creationId xmlns:a16="http://schemas.microsoft.com/office/drawing/2014/main" id="{FA62C75C-7C77-4D25-B5AE-F7A93ED2A674}"/>
                </a:ext>
              </a:extLst>
            </p:cNvPr>
            <p:cNvSpPr/>
            <p:nvPr/>
          </p:nvSpPr>
          <p:spPr>
            <a:xfrm>
              <a:off x="683820" y="3268218"/>
              <a:ext cx="3672280" cy="608253"/>
            </a:xfrm>
            <a:prstGeom prst="rect">
              <a:avLst/>
            </a:prstGeom>
          </p:spPr>
          <p:txBody>
            <a:bodyPr wrap="square" anchor="ctr">
              <a:spAutoFit/>
            </a:bodyPr>
            <a:lstStyle/>
            <a:p>
              <a:r>
                <a:rPr lang="en-US" sz="1200" b="1">
                  <a:solidFill>
                    <a:schemeClr val="bg1"/>
                  </a:solidFill>
                </a:rPr>
                <a:t>2. Provide the make, model, EE number for each VA mobile, medical and research scientific computing device.  </a:t>
              </a:r>
            </a:p>
          </p:txBody>
        </p:sp>
      </p:grpSp>
    </p:spTree>
    <p:extLst>
      <p:ext uri="{BB962C8B-B14F-4D97-AF65-F5344CB8AC3E}">
        <p14:creationId xmlns:p14="http://schemas.microsoft.com/office/powerpoint/2010/main" val="40016204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3DA7144-CF3D-42ED-9CCB-3A3F27C40A91}"/>
              </a:ext>
            </a:extLst>
          </p:cNvPr>
          <p:cNvGrpSpPr/>
          <p:nvPr/>
        </p:nvGrpSpPr>
        <p:grpSpPr>
          <a:xfrm>
            <a:off x="858900" y="2473561"/>
            <a:ext cx="7656450" cy="531897"/>
            <a:chOff x="590344" y="3009650"/>
            <a:chExt cx="3905899" cy="1167976"/>
          </a:xfrm>
        </p:grpSpPr>
        <p:grpSp>
          <p:nvGrpSpPr>
            <p:cNvPr id="10" name="Group 9">
              <a:extLst>
                <a:ext uri="{FF2B5EF4-FFF2-40B4-BE49-F238E27FC236}">
                  <a16:creationId xmlns:a16="http://schemas.microsoft.com/office/drawing/2014/main" id="{0493B0A5-5FF8-4E2B-B608-DF678CE70FBF}"/>
                </a:ext>
              </a:extLst>
            </p:cNvPr>
            <p:cNvGrpSpPr/>
            <p:nvPr/>
          </p:nvGrpSpPr>
          <p:grpSpPr>
            <a:xfrm>
              <a:off x="590344" y="3009650"/>
              <a:ext cx="3905899" cy="1167976"/>
              <a:chOff x="590344" y="3009650"/>
              <a:chExt cx="3905899" cy="1167976"/>
            </a:xfrm>
          </p:grpSpPr>
          <p:sp>
            <p:nvSpPr>
              <p:cNvPr id="12" name="Rectangle: Rounded Corners 11">
                <a:extLst>
                  <a:ext uri="{FF2B5EF4-FFF2-40B4-BE49-F238E27FC236}">
                    <a16:creationId xmlns:a16="http://schemas.microsoft.com/office/drawing/2014/main" id="{D4E1545E-653F-4196-83B7-DFAF5CD3D6A5}"/>
                  </a:ext>
                </a:extLst>
              </p:cNvPr>
              <p:cNvSpPr/>
              <p:nvPr/>
            </p:nvSpPr>
            <p:spPr>
              <a:xfrm rot="7606">
                <a:off x="590344" y="3009650"/>
                <a:ext cx="3905899" cy="1167976"/>
              </a:xfrm>
              <a:prstGeom prst="round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 name="Rectangle: Rounded Corners 12">
                <a:extLst>
                  <a:ext uri="{FF2B5EF4-FFF2-40B4-BE49-F238E27FC236}">
                    <a16:creationId xmlns:a16="http://schemas.microsoft.com/office/drawing/2014/main" id="{5A4DD666-2DBE-45FF-A8E0-FA18548FA293}"/>
                  </a:ext>
                </a:extLst>
              </p:cNvPr>
              <p:cNvSpPr/>
              <p:nvPr/>
            </p:nvSpPr>
            <p:spPr>
              <a:xfrm rot="7606">
                <a:off x="610295" y="3099790"/>
                <a:ext cx="3842277" cy="994942"/>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11" name="Rectangle 10">
              <a:extLst>
                <a:ext uri="{FF2B5EF4-FFF2-40B4-BE49-F238E27FC236}">
                  <a16:creationId xmlns:a16="http://schemas.microsoft.com/office/drawing/2014/main" id="{7831DA1A-C5BF-47B7-A0FD-6DE9B50E3293}"/>
                </a:ext>
              </a:extLst>
            </p:cNvPr>
            <p:cNvSpPr/>
            <p:nvPr/>
          </p:nvSpPr>
          <p:spPr>
            <a:xfrm>
              <a:off x="683820" y="3268218"/>
              <a:ext cx="3672280" cy="608253"/>
            </a:xfrm>
            <a:prstGeom prst="rect">
              <a:avLst/>
            </a:prstGeom>
          </p:spPr>
          <p:txBody>
            <a:bodyPr wrap="square" anchor="ctr">
              <a:spAutoFit/>
            </a:bodyPr>
            <a:lstStyle/>
            <a:p>
              <a:r>
                <a:rPr lang="en-US" sz="1200" b="1">
                  <a:solidFill>
                    <a:schemeClr val="bg1"/>
                  </a:solidFill>
                  <a:latin typeface="Calibri-Bold"/>
                </a:rPr>
                <a:t>1.  Will the research study use any VA mobile applications?</a:t>
              </a:r>
              <a:endParaRPr lang="en-US" sz="1200">
                <a:solidFill>
                  <a:schemeClr val="bg1"/>
                </a:solidFill>
              </a:endParaRPr>
            </a:p>
          </p:txBody>
        </p:sp>
      </p:grpSp>
      <p:grpSp>
        <p:nvGrpSpPr>
          <p:cNvPr id="14" name="Group 13">
            <a:extLst>
              <a:ext uri="{FF2B5EF4-FFF2-40B4-BE49-F238E27FC236}">
                <a16:creationId xmlns:a16="http://schemas.microsoft.com/office/drawing/2014/main" id="{F8E7FC24-4E5C-4B54-953F-698498CC1CF3}"/>
              </a:ext>
            </a:extLst>
          </p:cNvPr>
          <p:cNvGrpSpPr/>
          <p:nvPr/>
        </p:nvGrpSpPr>
        <p:grpSpPr>
          <a:xfrm>
            <a:off x="905799" y="3102216"/>
            <a:ext cx="7656450" cy="531897"/>
            <a:chOff x="590344" y="3009650"/>
            <a:chExt cx="3905899" cy="1167976"/>
          </a:xfrm>
        </p:grpSpPr>
        <p:grpSp>
          <p:nvGrpSpPr>
            <p:cNvPr id="15" name="Group 14">
              <a:extLst>
                <a:ext uri="{FF2B5EF4-FFF2-40B4-BE49-F238E27FC236}">
                  <a16:creationId xmlns:a16="http://schemas.microsoft.com/office/drawing/2014/main" id="{306173F5-EF58-4195-979E-C0678F5B9A39}"/>
                </a:ext>
              </a:extLst>
            </p:cNvPr>
            <p:cNvGrpSpPr/>
            <p:nvPr/>
          </p:nvGrpSpPr>
          <p:grpSpPr>
            <a:xfrm>
              <a:off x="590344" y="3009650"/>
              <a:ext cx="3905899" cy="1167976"/>
              <a:chOff x="590344" y="3009650"/>
              <a:chExt cx="3905899" cy="1167976"/>
            </a:xfrm>
          </p:grpSpPr>
          <p:sp>
            <p:nvSpPr>
              <p:cNvPr id="17" name="Rectangle: Rounded Corners 16">
                <a:extLst>
                  <a:ext uri="{FF2B5EF4-FFF2-40B4-BE49-F238E27FC236}">
                    <a16:creationId xmlns:a16="http://schemas.microsoft.com/office/drawing/2014/main" id="{A9539F8E-3349-4BF1-B9A1-300154324A09}"/>
                  </a:ext>
                </a:extLst>
              </p:cNvPr>
              <p:cNvSpPr/>
              <p:nvPr/>
            </p:nvSpPr>
            <p:spPr>
              <a:xfrm rot="7606">
                <a:off x="590344" y="3009650"/>
                <a:ext cx="3905899" cy="1167976"/>
              </a:xfrm>
              <a:prstGeom prst="round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 name="Rectangle: Rounded Corners 17">
                <a:extLst>
                  <a:ext uri="{FF2B5EF4-FFF2-40B4-BE49-F238E27FC236}">
                    <a16:creationId xmlns:a16="http://schemas.microsoft.com/office/drawing/2014/main" id="{5FDC3B08-1890-4D74-9203-C3761596DCA7}"/>
                  </a:ext>
                </a:extLst>
              </p:cNvPr>
              <p:cNvSpPr/>
              <p:nvPr/>
            </p:nvSpPr>
            <p:spPr>
              <a:xfrm rot="7606">
                <a:off x="622996" y="3098624"/>
                <a:ext cx="3842277" cy="994942"/>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16" name="Rectangle 15">
              <a:extLst>
                <a:ext uri="{FF2B5EF4-FFF2-40B4-BE49-F238E27FC236}">
                  <a16:creationId xmlns:a16="http://schemas.microsoft.com/office/drawing/2014/main" id="{86D0C0A6-973A-46BC-B77A-42788D096C32}"/>
                </a:ext>
              </a:extLst>
            </p:cNvPr>
            <p:cNvSpPr/>
            <p:nvPr/>
          </p:nvSpPr>
          <p:spPr>
            <a:xfrm>
              <a:off x="683820" y="3268218"/>
              <a:ext cx="3672280" cy="608253"/>
            </a:xfrm>
            <a:prstGeom prst="rect">
              <a:avLst/>
            </a:prstGeom>
          </p:spPr>
          <p:txBody>
            <a:bodyPr wrap="square" anchor="ctr">
              <a:spAutoFit/>
            </a:bodyPr>
            <a:lstStyle/>
            <a:p>
              <a:r>
                <a:rPr lang="en-US" sz="1200">
                  <a:solidFill>
                    <a:schemeClr val="bg1"/>
                  </a:solidFill>
                </a:rPr>
                <a:t> </a:t>
              </a:r>
            </a:p>
          </p:txBody>
        </p:sp>
      </p:grpSp>
      <p:grpSp>
        <p:nvGrpSpPr>
          <p:cNvPr id="19" name="Group 18">
            <a:extLst>
              <a:ext uri="{FF2B5EF4-FFF2-40B4-BE49-F238E27FC236}">
                <a16:creationId xmlns:a16="http://schemas.microsoft.com/office/drawing/2014/main" id="{D6B22D21-BE44-47DD-8297-123A66C426D7}"/>
              </a:ext>
            </a:extLst>
          </p:cNvPr>
          <p:cNvGrpSpPr/>
          <p:nvPr/>
        </p:nvGrpSpPr>
        <p:grpSpPr>
          <a:xfrm>
            <a:off x="905219" y="3710501"/>
            <a:ext cx="7656450" cy="531897"/>
            <a:chOff x="590344" y="3009650"/>
            <a:chExt cx="3905899" cy="1167976"/>
          </a:xfrm>
        </p:grpSpPr>
        <p:grpSp>
          <p:nvGrpSpPr>
            <p:cNvPr id="20" name="Group 19">
              <a:extLst>
                <a:ext uri="{FF2B5EF4-FFF2-40B4-BE49-F238E27FC236}">
                  <a16:creationId xmlns:a16="http://schemas.microsoft.com/office/drawing/2014/main" id="{18B5EB6D-361B-440B-84D2-08D9FC4CF67F}"/>
                </a:ext>
              </a:extLst>
            </p:cNvPr>
            <p:cNvGrpSpPr/>
            <p:nvPr/>
          </p:nvGrpSpPr>
          <p:grpSpPr>
            <a:xfrm>
              <a:off x="590344" y="3009650"/>
              <a:ext cx="3905899" cy="1167976"/>
              <a:chOff x="590344" y="3009650"/>
              <a:chExt cx="3905899" cy="1167976"/>
            </a:xfrm>
          </p:grpSpPr>
          <p:sp>
            <p:nvSpPr>
              <p:cNvPr id="22" name="Rectangle: Rounded Corners 21">
                <a:extLst>
                  <a:ext uri="{FF2B5EF4-FFF2-40B4-BE49-F238E27FC236}">
                    <a16:creationId xmlns:a16="http://schemas.microsoft.com/office/drawing/2014/main" id="{F8553EDD-43D8-4522-9726-E351D7604547}"/>
                  </a:ext>
                </a:extLst>
              </p:cNvPr>
              <p:cNvSpPr/>
              <p:nvPr/>
            </p:nvSpPr>
            <p:spPr>
              <a:xfrm rot="7606">
                <a:off x="590344" y="3009650"/>
                <a:ext cx="3905899" cy="1167976"/>
              </a:xfrm>
              <a:prstGeom prst="round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3" name="Rectangle: Rounded Corners 22">
                <a:extLst>
                  <a:ext uri="{FF2B5EF4-FFF2-40B4-BE49-F238E27FC236}">
                    <a16:creationId xmlns:a16="http://schemas.microsoft.com/office/drawing/2014/main" id="{7D1F5F09-8CF2-4D10-B872-98834257B708}"/>
                  </a:ext>
                </a:extLst>
              </p:cNvPr>
              <p:cNvSpPr/>
              <p:nvPr/>
            </p:nvSpPr>
            <p:spPr>
              <a:xfrm rot="7606">
                <a:off x="622996" y="3098624"/>
                <a:ext cx="3842277" cy="994942"/>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21" name="Rectangle 20">
              <a:extLst>
                <a:ext uri="{FF2B5EF4-FFF2-40B4-BE49-F238E27FC236}">
                  <a16:creationId xmlns:a16="http://schemas.microsoft.com/office/drawing/2014/main" id="{758E2806-77CC-4598-AE38-D5B0085600D8}"/>
                </a:ext>
              </a:extLst>
            </p:cNvPr>
            <p:cNvSpPr/>
            <p:nvPr/>
          </p:nvSpPr>
          <p:spPr>
            <a:xfrm>
              <a:off x="683820" y="3268220"/>
              <a:ext cx="3672280" cy="608253"/>
            </a:xfrm>
            <a:prstGeom prst="rect">
              <a:avLst/>
            </a:prstGeom>
          </p:spPr>
          <p:txBody>
            <a:bodyPr wrap="square" anchor="ctr">
              <a:spAutoFit/>
            </a:bodyPr>
            <a:lstStyle/>
            <a:p>
              <a:r>
                <a:rPr lang="en-US" sz="1200" b="1">
                  <a:solidFill>
                    <a:schemeClr val="bg1"/>
                  </a:solidFill>
                </a:rPr>
                <a:t>3.  Has the mobile application been approved for use in the VA?</a:t>
              </a:r>
            </a:p>
          </p:txBody>
        </p:sp>
      </p:grpSp>
      <p:sp>
        <p:nvSpPr>
          <p:cNvPr id="31" name="Title 1">
            <a:extLst>
              <a:ext uri="{FF2B5EF4-FFF2-40B4-BE49-F238E27FC236}">
                <a16:creationId xmlns:a16="http://schemas.microsoft.com/office/drawing/2014/main" id="{D6D5C45E-68C7-4202-97A5-441ADB154A0E}"/>
              </a:ext>
            </a:extLst>
          </p:cNvPr>
          <p:cNvSpPr txBox="1">
            <a:spLocks/>
          </p:cNvSpPr>
          <p:nvPr/>
        </p:nvSpPr>
        <p:spPr>
          <a:xfrm>
            <a:off x="781050" y="527304"/>
            <a:ext cx="7886700"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pPr defTabSz="685800">
              <a:defRPr/>
            </a:pPr>
            <a:r>
              <a:rPr lang="en-US"/>
              <a:t>Section 6 - VA Mobile Devices/Media, Mobile Applications, Medical and Research Scientific Computing Devices (cont.)</a:t>
            </a:r>
          </a:p>
        </p:txBody>
      </p:sp>
      <p:sp>
        <p:nvSpPr>
          <p:cNvPr id="32" name="Footer Placeholder 6">
            <a:extLst>
              <a:ext uri="{FF2B5EF4-FFF2-40B4-BE49-F238E27FC236}">
                <a16:creationId xmlns:a16="http://schemas.microsoft.com/office/drawing/2014/main" id="{BD1F75DA-55BA-4606-86B7-78E1CA732253}"/>
              </a:ext>
            </a:extLst>
          </p:cNvPr>
          <p:cNvSpPr>
            <a:spLocks noGrp="1"/>
          </p:cNvSpPr>
          <p:nvPr>
            <p:ph type="ftr" sz="quarter" idx="3"/>
          </p:nvPr>
        </p:nvSpPr>
        <p:spPr>
          <a:xfrm>
            <a:off x="626364" y="6163042"/>
            <a:ext cx="5648787" cy="365125"/>
          </a:xfrm>
        </p:spPr>
        <p:txBody>
          <a:bodyPr/>
          <a:lstStyle/>
          <a:p>
            <a:r>
              <a:rPr lang="en-US"/>
              <a:t>FOR INTERNAL USE ONLY		Office of Information and Technology</a:t>
            </a:r>
          </a:p>
        </p:txBody>
      </p:sp>
      <p:sp>
        <p:nvSpPr>
          <p:cNvPr id="33" name="Slide Number Placeholder 5">
            <a:extLst>
              <a:ext uri="{FF2B5EF4-FFF2-40B4-BE49-F238E27FC236}">
                <a16:creationId xmlns:a16="http://schemas.microsoft.com/office/drawing/2014/main" id="{2329AEBD-B784-48E9-AC7C-658C1B0DB3AF}"/>
              </a:ext>
            </a:extLst>
          </p:cNvPr>
          <p:cNvSpPr txBox="1">
            <a:spLocks/>
          </p:cNvSpPr>
          <p:nvPr/>
        </p:nvSpPr>
        <p:spPr>
          <a:xfrm>
            <a:off x="6457950" y="6163042"/>
            <a:ext cx="2057400" cy="365125"/>
          </a:xfrm>
          <a:prstGeom prst="rect">
            <a:avLst/>
          </a:prstGeom>
        </p:spPr>
        <p:txBody>
          <a:bodyPr vert="horz" lIns="91440" tIns="45720" rIns="91440" bIns="45720" rtlCol="0" anchor="ctr"/>
          <a:lstStyle>
            <a:defPPr>
              <a:defRPr lang="en-US"/>
            </a:defPPr>
            <a:lvl1pPr algn="r">
              <a:defRPr sz="1200">
                <a:solidFill>
                  <a:schemeClr val="tx1">
                    <a:tint val="75000"/>
                  </a:schemeClr>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73346A-FCA4-684E-8D18-26E8324063ED}" type="slidenum">
              <a:rPr lang="en-US"/>
              <a:pPr/>
              <a:t>31</a:t>
            </a:fld>
            <a:endParaRPr lang="en-US"/>
          </a:p>
        </p:txBody>
      </p:sp>
      <p:grpSp>
        <p:nvGrpSpPr>
          <p:cNvPr id="34" name="Group 33">
            <a:extLst>
              <a:ext uri="{FF2B5EF4-FFF2-40B4-BE49-F238E27FC236}">
                <a16:creationId xmlns:a16="http://schemas.microsoft.com/office/drawing/2014/main" id="{D7437DA4-926B-438A-9617-E80540ABB0EB}"/>
              </a:ext>
            </a:extLst>
          </p:cNvPr>
          <p:cNvGrpSpPr/>
          <p:nvPr/>
        </p:nvGrpSpPr>
        <p:grpSpPr>
          <a:xfrm>
            <a:off x="809708" y="1577384"/>
            <a:ext cx="7656450" cy="548837"/>
            <a:chOff x="488337" y="1390761"/>
            <a:chExt cx="3905899" cy="1167976"/>
          </a:xfrm>
          <a:solidFill>
            <a:schemeClr val="accent1">
              <a:lumMod val="75000"/>
            </a:schemeClr>
          </a:solidFill>
        </p:grpSpPr>
        <p:sp>
          <p:nvSpPr>
            <p:cNvPr id="36" name="Rectangle: Rounded Corners 35">
              <a:extLst>
                <a:ext uri="{FF2B5EF4-FFF2-40B4-BE49-F238E27FC236}">
                  <a16:creationId xmlns:a16="http://schemas.microsoft.com/office/drawing/2014/main" id="{55C54A5C-5BAB-4C7E-A942-FEB37EEC30CF}"/>
                </a:ext>
              </a:extLst>
            </p:cNvPr>
            <p:cNvSpPr/>
            <p:nvPr/>
          </p:nvSpPr>
          <p:spPr>
            <a:xfrm rot="7606">
              <a:off x="488337" y="1390761"/>
              <a:ext cx="3905899" cy="1167976"/>
            </a:xfrm>
            <a:prstGeom prst="roundRect">
              <a:avLst/>
            </a:prstGeom>
            <a:grp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7" name="Rectangle: Rounded Corners 36">
              <a:extLst>
                <a:ext uri="{FF2B5EF4-FFF2-40B4-BE49-F238E27FC236}">
                  <a16:creationId xmlns:a16="http://schemas.microsoft.com/office/drawing/2014/main" id="{BDC746D9-07D7-4227-B533-66DDB4B5AE41}"/>
                </a:ext>
              </a:extLst>
            </p:cNvPr>
            <p:cNvSpPr/>
            <p:nvPr/>
          </p:nvSpPr>
          <p:spPr>
            <a:xfrm rot="7606">
              <a:off x="511625" y="1497050"/>
              <a:ext cx="3842277" cy="994942"/>
            </a:xfrm>
            <a:prstGeom prst="round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VA Mobile Applications</a:t>
              </a:r>
            </a:p>
          </p:txBody>
        </p:sp>
      </p:grpSp>
      <p:sp>
        <p:nvSpPr>
          <p:cNvPr id="4" name="Rectangle 3">
            <a:extLst>
              <a:ext uri="{FF2B5EF4-FFF2-40B4-BE49-F238E27FC236}">
                <a16:creationId xmlns:a16="http://schemas.microsoft.com/office/drawing/2014/main" id="{827AC160-F838-45A7-B903-15DD876639A0}"/>
              </a:ext>
            </a:extLst>
          </p:cNvPr>
          <p:cNvSpPr/>
          <p:nvPr/>
        </p:nvSpPr>
        <p:spPr>
          <a:xfrm>
            <a:off x="1087874" y="3168403"/>
            <a:ext cx="7393484" cy="461665"/>
          </a:xfrm>
          <a:prstGeom prst="rect">
            <a:avLst/>
          </a:prstGeom>
        </p:spPr>
        <p:txBody>
          <a:bodyPr wrap="square">
            <a:spAutoFit/>
          </a:bodyPr>
          <a:lstStyle/>
          <a:p>
            <a:r>
              <a:rPr lang="en-US" sz="1200" b="1">
                <a:solidFill>
                  <a:schemeClr val="bg1"/>
                </a:solidFill>
              </a:rPr>
              <a:t>2. Provide the name of the VA mobile application, application owner, application download link and the purpose of the mobile application in the research study.</a:t>
            </a:r>
          </a:p>
        </p:txBody>
      </p:sp>
    </p:spTree>
    <p:extLst>
      <p:ext uri="{BB962C8B-B14F-4D97-AF65-F5344CB8AC3E}">
        <p14:creationId xmlns:p14="http://schemas.microsoft.com/office/powerpoint/2010/main" val="36396718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5F1FE699-1E6E-4640-882B-BC582092587B}"/>
              </a:ext>
            </a:extLst>
          </p:cNvPr>
          <p:cNvSpPr/>
          <p:nvPr/>
        </p:nvSpPr>
        <p:spPr>
          <a:xfrm>
            <a:off x="781051" y="1579521"/>
            <a:ext cx="7886700" cy="1306555"/>
          </a:xfrm>
          <a:prstGeom prst="roundRect">
            <a:avLst/>
          </a:prstGeom>
          <a:solidFill>
            <a:srgbClr val="ECF3FA"/>
          </a:solidFill>
          <a:ln>
            <a:solidFill>
              <a:srgbClr val="ECF3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r>
              <a:rPr lang="en-US" sz="1350"/>
            </a:br>
            <a:endParaRPr lang="en-US" sz="1350">
              <a:solidFill>
                <a:prstClr val="white"/>
              </a:solidFill>
              <a:latin typeface="Calibri" panose="020F0502020204030204"/>
            </a:endParaRPr>
          </a:p>
        </p:txBody>
      </p:sp>
      <p:sp>
        <p:nvSpPr>
          <p:cNvPr id="28" name="Rectangle 27">
            <a:extLst>
              <a:ext uri="{FF2B5EF4-FFF2-40B4-BE49-F238E27FC236}">
                <a16:creationId xmlns:a16="http://schemas.microsoft.com/office/drawing/2014/main" id="{E01478C1-1306-4B3D-8683-ACB0390A429A}"/>
              </a:ext>
            </a:extLst>
          </p:cNvPr>
          <p:cNvSpPr/>
          <p:nvPr/>
        </p:nvSpPr>
        <p:spPr>
          <a:xfrm>
            <a:off x="940905" y="1663394"/>
            <a:ext cx="7574445" cy="1146468"/>
          </a:xfrm>
          <a:prstGeom prst="rect">
            <a:avLst/>
          </a:prstGeom>
          <a:noFill/>
        </p:spPr>
        <p:txBody>
          <a:bodyPr wrap="square" lIns="68580" tIns="34290" rIns="68580" bIns="34290" anchor="t">
            <a:spAutoFit/>
          </a:bodyPr>
          <a:lstStyle/>
          <a:p>
            <a:pPr defTabSz="685800">
              <a:defRPr/>
            </a:pPr>
            <a:r>
              <a:rPr lang="en-US" sz="1400" b="1">
                <a:solidFill>
                  <a:prstClr val="black"/>
                </a:solidFill>
              </a:rPr>
              <a:t>SCENARIO</a:t>
            </a:r>
            <a:r>
              <a:rPr lang="en-US" sz="1400">
                <a:solidFill>
                  <a:prstClr val="black"/>
                </a:solidFill>
              </a:rPr>
              <a:t>: The Boston VAMC is participating in a collaborative research study with their affiliate university.  Each VA research subject has executed a HIPAA authorization for the disclosure of a copy of their study data to the affiliate.  The VA PI plans to purchase an external hard disk drive with grant funds to transfer the data to the affiliate university.  What steps should the VA investigator take before purchasing the external hard disk drive?  </a:t>
            </a:r>
          </a:p>
        </p:txBody>
      </p:sp>
      <p:sp>
        <p:nvSpPr>
          <p:cNvPr id="37" name="Rectangle 36">
            <a:extLst>
              <a:ext uri="{FF2B5EF4-FFF2-40B4-BE49-F238E27FC236}">
                <a16:creationId xmlns:a16="http://schemas.microsoft.com/office/drawing/2014/main" id="{C817C69C-443B-414A-AB95-44BBCE5657F0}"/>
              </a:ext>
            </a:extLst>
          </p:cNvPr>
          <p:cNvSpPr/>
          <p:nvPr/>
        </p:nvSpPr>
        <p:spPr>
          <a:xfrm>
            <a:off x="826708" y="4474031"/>
            <a:ext cx="7841042" cy="1577355"/>
          </a:xfrm>
          <a:prstGeom prst="rect">
            <a:avLst/>
          </a:prstGeom>
          <a:ln w="57150">
            <a:solidFill>
              <a:schemeClr val="accent4">
                <a:lumMod val="60000"/>
                <a:lumOff val="40000"/>
              </a:schemeClr>
            </a:solidFill>
          </a:ln>
        </p:spPr>
        <p:txBody>
          <a:bodyPr wrap="square" lIns="68580" tIns="34290" rIns="68580" bIns="34290" anchor="ctr">
            <a:spAutoFit/>
          </a:bodyPr>
          <a:lstStyle/>
          <a:p>
            <a:pPr marL="342900" indent="-342900" defTabSz="685800">
              <a:buAutoNum type="arabicPeriod"/>
              <a:defRPr/>
            </a:pPr>
            <a:r>
              <a:rPr lang="en-US" sz="1400">
                <a:solidFill>
                  <a:prstClr val="black"/>
                </a:solidFill>
              </a:rPr>
              <a:t>The PI should consult with the with the Area Manager and obtain area manager approval to purchase the external hard disk drive.  </a:t>
            </a:r>
          </a:p>
          <a:p>
            <a:pPr marL="342900" indent="-342900" defTabSz="685800">
              <a:buAutoNum type="arabicPeriod"/>
              <a:defRPr/>
            </a:pPr>
            <a:r>
              <a:rPr lang="en-US" sz="1400">
                <a:solidFill>
                  <a:prstClr val="black"/>
                </a:solidFill>
              </a:rPr>
              <a:t>Verify the hard disk drive being purchased is on the security engineering list of </a:t>
            </a:r>
            <a:r>
              <a:rPr lang="en-US" sz="1400">
                <a:solidFill>
                  <a:prstClr val="black"/>
                </a:solidFill>
                <a:hlinkClick r:id="rId2"/>
              </a:rPr>
              <a:t>FIPS 140-2 Validated Removable Storage Devices.  </a:t>
            </a:r>
            <a:endParaRPr lang="en-US" sz="1400">
              <a:solidFill>
                <a:prstClr val="black"/>
              </a:solidFill>
            </a:endParaRPr>
          </a:p>
          <a:p>
            <a:pPr marL="342900" indent="-342900" defTabSz="685800">
              <a:buAutoNum type="arabicPeriod"/>
              <a:defRPr/>
            </a:pPr>
            <a:r>
              <a:rPr lang="en-US" sz="1400">
                <a:solidFill>
                  <a:prstClr val="black"/>
                </a:solidFill>
              </a:rPr>
              <a:t>After purchasing the external hard disk drive, the device must be added to the appropriate VA equipment inventory list (EIL).   </a:t>
            </a:r>
          </a:p>
          <a:p>
            <a:pPr marL="342900" indent="-342900" defTabSz="685800">
              <a:buAutoNum type="arabicPeriod"/>
              <a:defRPr/>
            </a:pPr>
            <a:r>
              <a:rPr lang="en-US" sz="1400">
                <a:solidFill>
                  <a:prstClr val="black"/>
                </a:solidFill>
              </a:rPr>
              <a:t>The device must be securely stored when not in use.  </a:t>
            </a:r>
          </a:p>
        </p:txBody>
      </p:sp>
      <p:sp>
        <p:nvSpPr>
          <p:cNvPr id="22" name="Footer Placeholder 6">
            <a:extLst>
              <a:ext uri="{FF2B5EF4-FFF2-40B4-BE49-F238E27FC236}">
                <a16:creationId xmlns:a16="http://schemas.microsoft.com/office/drawing/2014/main" id="{8F3AEBA8-5A0A-4D53-8755-55043A54463A}"/>
              </a:ext>
            </a:extLst>
          </p:cNvPr>
          <p:cNvSpPr>
            <a:spLocks noGrp="1"/>
          </p:cNvSpPr>
          <p:nvPr>
            <p:ph type="ftr" sz="quarter" idx="3"/>
          </p:nvPr>
        </p:nvSpPr>
        <p:spPr>
          <a:xfrm>
            <a:off x="626364" y="6163042"/>
            <a:ext cx="5648787" cy="365125"/>
          </a:xfrm>
        </p:spPr>
        <p:txBody>
          <a:bodyPr/>
          <a:lstStyle/>
          <a:p>
            <a:r>
              <a:rPr lang="en-US"/>
              <a:t>FOR INTERNAL USE ONLY		Office of Information and Technology</a:t>
            </a:r>
          </a:p>
        </p:txBody>
      </p:sp>
      <p:sp>
        <p:nvSpPr>
          <p:cNvPr id="23" name="Slide Number Placeholder 5">
            <a:extLst>
              <a:ext uri="{FF2B5EF4-FFF2-40B4-BE49-F238E27FC236}">
                <a16:creationId xmlns:a16="http://schemas.microsoft.com/office/drawing/2014/main" id="{2AF97AB6-4356-485F-80BC-95E991227324}"/>
              </a:ext>
            </a:extLst>
          </p:cNvPr>
          <p:cNvSpPr txBox="1">
            <a:spLocks/>
          </p:cNvSpPr>
          <p:nvPr/>
        </p:nvSpPr>
        <p:spPr>
          <a:xfrm>
            <a:off x="6457950" y="6163042"/>
            <a:ext cx="2057400" cy="365125"/>
          </a:xfrm>
          <a:prstGeom prst="rect">
            <a:avLst/>
          </a:prstGeom>
        </p:spPr>
        <p:txBody>
          <a:bodyPr vert="horz" lIns="91440" tIns="45720" rIns="91440" bIns="45720" rtlCol="0" anchor="ctr"/>
          <a:lstStyle>
            <a:defPPr>
              <a:defRPr lang="en-US"/>
            </a:defPPr>
            <a:lvl1pPr algn="r">
              <a:defRPr sz="1200">
                <a:solidFill>
                  <a:schemeClr val="tx1">
                    <a:tint val="75000"/>
                  </a:schemeClr>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73346A-FCA4-684E-8D18-26E8324063ED}" type="slidenum">
              <a:rPr lang="en-US"/>
              <a:pPr/>
              <a:t>32</a:t>
            </a:fld>
            <a:endParaRPr lang="en-US"/>
          </a:p>
        </p:txBody>
      </p:sp>
      <p:sp>
        <p:nvSpPr>
          <p:cNvPr id="24" name="Title 1">
            <a:extLst>
              <a:ext uri="{FF2B5EF4-FFF2-40B4-BE49-F238E27FC236}">
                <a16:creationId xmlns:a16="http://schemas.microsoft.com/office/drawing/2014/main" id="{213B6A9D-EC53-4CB6-9DD7-F9FF9205C3DD}"/>
              </a:ext>
            </a:extLst>
          </p:cNvPr>
          <p:cNvSpPr txBox="1">
            <a:spLocks/>
          </p:cNvSpPr>
          <p:nvPr/>
        </p:nvSpPr>
        <p:spPr>
          <a:xfrm>
            <a:off x="781050" y="527304"/>
            <a:ext cx="7886700"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pPr algn="ctr" defTabSz="685800">
              <a:defRPr/>
            </a:pPr>
            <a:r>
              <a:rPr lang="en-US"/>
              <a:t>Training Scenario #1</a:t>
            </a:r>
          </a:p>
        </p:txBody>
      </p:sp>
      <p:grpSp>
        <p:nvGrpSpPr>
          <p:cNvPr id="27" name="Group 26">
            <a:extLst>
              <a:ext uri="{FF2B5EF4-FFF2-40B4-BE49-F238E27FC236}">
                <a16:creationId xmlns:a16="http://schemas.microsoft.com/office/drawing/2014/main" id="{DC09C780-4BAF-44DB-BEED-F5F029A59C3D}"/>
              </a:ext>
              <a:ext uri="{C183D7F6-B498-43B3-948B-1728B52AA6E4}">
                <adec:decorative xmlns:adec="http://schemas.microsoft.com/office/drawing/2017/decorative" val="1"/>
              </a:ext>
            </a:extLst>
          </p:cNvPr>
          <p:cNvGrpSpPr/>
          <p:nvPr/>
        </p:nvGrpSpPr>
        <p:grpSpPr>
          <a:xfrm>
            <a:off x="3417564" y="3101304"/>
            <a:ext cx="2241385" cy="1144164"/>
            <a:chOff x="2659545" y="2834084"/>
            <a:chExt cx="3671009" cy="1873947"/>
          </a:xfrm>
        </p:grpSpPr>
        <p:grpSp>
          <p:nvGrpSpPr>
            <p:cNvPr id="29" name="Group 28">
              <a:extLst>
                <a:ext uri="{FF2B5EF4-FFF2-40B4-BE49-F238E27FC236}">
                  <a16:creationId xmlns:a16="http://schemas.microsoft.com/office/drawing/2014/main" id="{BD94C7D4-4B26-4153-839D-66FFB37721AD}"/>
                </a:ext>
              </a:extLst>
            </p:cNvPr>
            <p:cNvGrpSpPr/>
            <p:nvPr/>
          </p:nvGrpSpPr>
          <p:grpSpPr>
            <a:xfrm>
              <a:off x="2659545" y="2879231"/>
              <a:ext cx="1828800" cy="1828800"/>
              <a:chOff x="768355" y="3783517"/>
              <a:chExt cx="1828800" cy="1828800"/>
            </a:xfrm>
          </p:grpSpPr>
          <p:sp>
            <p:nvSpPr>
              <p:cNvPr id="35" name="Arrow: Right 34">
                <a:extLst>
                  <a:ext uri="{FF2B5EF4-FFF2-40B4-BE49-F238E27FC236}">
                    <a16:creationId xmlns:a16="http://schemas.microsoft.com/office/drawing/2014/main" id="{72EF5FA3-13BC-4028-913C-8903B3A8425C}"/>
                  </a:ext>
                </a:extLst>
              </p:cNvPr>
              <p:cNvSpPr/>
              <p:nvPr/>
            </p:nvSpPr>
            <p:spPr>
              <a:xfrm rot="16200000">
                <a:off x="1446177" y="4244323"/>
                <a:ext cx="457200" cy="457200"/>
              </a:xfrm>
              <a:prstGeom prst="rightArrow">
                <a:avLst/>
              </a:prstGeom>
              <a:solidFill>
                <a:srgbClr val="2F52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artial Circle 35">
                <a:extLst>
                  <a:ext uri="{FF2B5EF4-FFF2-40B4-BE49-F238E27FC236}">
                    <a16:creationId xmlns:a16="http://schemas.microsoft.com/office/drawing/2014/main" id="{78390712-345A-466B-A8F9-870609E8D918}"/>
                  </a:ext>
                </a:extLst>
              </p:cNvPr>
              <p:cNvSpPr/>
              <p:nvPr/>
            </p:nvSpPr>
            <p:spPr>
              <a:xfrm rot="176956">
                <a:off x="768355" y="3783517"/>
                <a:ext cx="1828800" cy="1828800"/>
              </a:xfrm>
              <a:prstGeom prst="pie">
                <a:avLst>
                  <a:gd name="adj1" fmla="val 21428258"/>
                  <a:gd name="adj2" fmla="val 10583992"/>
                </a:avLst>
              </a:prstGeom>
              <a:solidFill>
                <a:srgbClr val="2F528F"/>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8" name="Graphic 37" descr="Questions">
                <a:extLst>
                  <a:ext uri="{FF2B5EF4-FFF2-40B4-BE49-F238E27FC236}">
                    <a16:creationId xmlns:a16="http://schemas.microsoft.com/office/drawing/2014/main" id="{81B9FD33-62CD-42AB-88A4-68898C7683A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4737" y="4795413"/>
                <a:ext cx="640080" cy="640080"/>
              </a:xfrm>
              <a:prstGeom prst="rect">
                <a:avLst/>
              </a:prstGeom>
            </p:spPr>
          </p:pic>
        </p:grpSp>
        <p:grpSp>
          <p:nvGrpSpPr>
            <p:cNvPr id="30" name="Group 29">
              <a:extLst>
                <a:ext uri="{FF2B5EF4-FFF2-40B4-BE49-F238E27FC236}">
                  <a16:creationId xmlns:a16="http://schemas.microsoft.com/office/drawing/2014/main" id="{DB22094E-EBAC-4686-BD80-B57318F7AE49}"/>
                </a:ext>
              </a:extLst>
            </p:cNvPr>
            <p:cNvGrpSpPr/>
            <p:nvPr/>
          </p:nvGrpSpPr>
          <p:grpSpPr>
            <a:xfrm>
              <a:off x="4501754" y="2834084"/>
              <a:ext cx="1828800" cy="1828800"/>
              <a:chOff x="7850829" y="2007239"/>
              <a:chExt cx="1828800" cy="1828800"/>
            </a:xfrm>
          </p:grpSpPr>
          <p:grpSp>
            <p:nvGrpSpPr>
              <p:cNvPr id="31" name="Group 30">
                <a:extLst>
                  <a:ext uri="{FF2B5EF4-FFF2-40B4-BE49-F238E27FC236}">
                    <a16:creationId xmlns:a16="http://schemas.microsoft.com/office/drawing/2014/main" id="{88A8C596-BD99-44EA-9A99-870A68A079B3}"/>
                  </a:ext>
                </a:extLst>
              </p:cNvPr>
              <p:cNvGrpSpPr/>
              <p:nvPr/>
            </p:nvGrpSpPr>
            <p:grpSpPr>
              <a:xfrm rot="10800000">
                <a:off x="7850829" y="2007239"/>
                <a:ext cx="1828800" cy="1828800"/>
                <a:chOff x="768355" y="3783517"/>
                <a:chExt cx="1828800" cy="1828800"/>
              </a:xfrm>
            </p:grpSpPr>
            <p:sp>
              <p:nvSpPr>
                <p:cNvPr id="33" name="Arrow: Right 32">
                  <a:extLst>
                    <a:ext uri="{FF2B5EF4-FFF2-40B4-BE49-F238E27FC236}">
                      <a16:creationId xmlns:a16="http://schemas.microsoft.com/office/drawing/2014/main" id="{F41DA024-301A-4F1D-8A1A-F34DD9464A63}"/>
                    </a:ext>
                  </a:extLst>
                </p:cNvPr>
                <p:cNvSpPr/>
                <p:nvPr/>
              </p:nvSpPr>
              <p:spPr>
                <a:xfrm rot="16200000">
                  <a:off x="1446177" y="4244323"/>
                  <a:ext cx="457200" cy="457200"/>
                </a:xfrm>
                <a:prstGeom prst="rightArrow">
                  <a:avLst/>
                </a:prstGeom>
                <a:solidFill>
                  <a:srgbClr val="102E50"/>
                </a:solidFill>
                <a:ln>
                  <a:solidFill>
                    <a:srgbClr val="102E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31F9DAF9-271A-45AE-9640-25873FF8334B}"/>
                    </a:ext>
                  </a:extLst>
                </p:cNvPr>
                <p:cNvSpPr/>
                <p:nvPr/>
              </p:nvSpPr>
              <p:spPr>
                <a:xfrm rot="176956">
                  <a:off x="768355" y="3783517"/>
                  <a:ext cx="1828800" cy="1828800"/>
                </a:xfrm>
                <a:prstGeom prst="pie">
                  <a:avLst>
                    <a:gd name="adj1" fmla="val 21428258"/>
                    <a:gd name="adj2" fmla="val 10583992"/>
                  </a:avLst>
                </a:prstGeom>
                <a:solidFill>
                  <a:srgbClr val="102E50"/>
                </a:solidFill>
                <a:ln>
                  <a:solidFill>
                    <a:srgbClr val="102E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2" name="Graphic 31" descr="Thought bubble">
                <a:extLst>
                  <a:ext uri="{FF2B5EF4-FFF2-40B4-BE49-F238E27FC236}">
                    <a16:creationId xmlns:a16="http://schemas.microsoft.com/office/drawing/2014/main" id="{98897D9E-D336-4460-BFB8-460033D2475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61727" y="2072869"/>
                <a:ext cx="822960" cy="822960"/>
              </a:xfrm>
              <a:prstGeom prst="rect">
                <a:avLst/>
              </a:prstGeom>
            </p:spPr>
          </p:pic>
        </p:grpSp>
      </p:grpSp>
    </p:spTree>
    <p:extLst>
      <p:ext uri="{BB962C8B-B14F-4D97-AF65-F5344CB8AC3E}">
        <p14:creationId xmlns:p14="http://schemas.microsoft.com/office/powerpoint/2010/main" val="322464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p:bldP spid="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A148F-14E5-4A59-B398-C3339F74A49D}"/>
              </a:ext>
            </a:extLst>
          </p:cNvPr>
          <p:cNvSpPr>
            <a:spLocks noGrp="1"/>
          </p:cNvSpPr>
          <p:nvPr>
            <p:ph type="title"/>
          </p:nvPr>
        </p:nvSpPr>
        <p:spPr/>
        <p:txBody>
          <a:bodyPr/>
          <a:lstStyle/>
          <a:p>
            <a:pPr algn="ctr"/>
            <a:r>
              <a:rPr lang="en-US"/>
              <a:t>Section 7 – VA Software</a:t>
            </a:r>
          </a:p>
        </p:txBody>
      </p:sp>
      <p:sp>
        <p:nvSpPr>
          <p:cNvPr id="6" name="Footer Placeholder 6">
            <a:extLst>
              <a:ext uri="{FF2B5EF4-FFF2-40B4-BE49-F238E27FC236}">
                <a16:creationId xmlns:a16="http://schemas.microsoft.com/office/drawing/2014/main" id="{943D2A6D-566C-4743-9C7D-6FD1B3D60D74}"/>
              </a:ext>
            </a:extLst>
          </p:cNvPr>
          <p:cNvSpPr>
            <a:spLocks noGrp="1"/>
          </p:cNvSpPr>
          <p:nvPr>
            <p:ph type="ftr" sz="quarter" idx="3"/>
          </p:nvPr>
        </p:nvSpPr>
        <p:spPr>
          <a:xfrm>
            <a:off x="626364" y="6163042"/>
            <a:ext cx="5648787" cy="365125"/>
          </a:xfrm>
        </p:spPr>
        <p:txBody>
          <a:bodyPr/>
          <a:lstStyle/>
          <a:p>
            <a:r>
              <a:rPr lang="en-US"/>
              <a:t>FOR INTERNAL USE ONLY		Office of Information and Technology</a:t>
            </a:r>
          </a:p>
        </p:txBody>
      </p:sp>
      <p:sp>
        <p:nvSpPr>
          <p:cNvPr id="7" name="Slide Number Placeholder 5">
            <a:extLst>
              <a:ext uri="{FF2B5EF4-FFF2-40B4-BE49-F238E27FC236}">
                <a16:creationId xmlns:a16="http://schemas.microsoft.com/office/drawing/2014/main" id="{84015E62-B64B-4037-AE96-BDF7F76CDA15}"/>
              </a:ext>
            </a:extLst>
          </p:cNvPr>
          <p:cNvSpPr txBox="1">
            <a:spLocks/>
          </p:cNvSpPr>
          <p:nvPr/>
        </p:nvSpPr>
        <p:spPr>
          <a:xfrm>
            <a:off x="6457950" y="6163042"/>
            <a:ext cx="2057400" cy="365125"/>
          </a:xfrm>
          <a:prstGeom prst="rect">
            <a:avLst/>
          </a:prstGeom>
        </p:spPr>
        <p:txBody>
          <a:bodyPr vert="horz" lIns="91440" tIns="45720" rIns="91440" bIns="45720" rtlCol="0" anchor="ctr"/>
          <a:lstStyle>
            <a:defPPr>
              <a:defRPr lang="en-US"/>
            </a:defPPr>
            <a:lvl1pPr algn="r">
              <a:defRPr sz="1200">
                <a:solidFill>
                  <a:schemeClr val="tx1">
                    <a:tint val="75000"/>
                  </a:schemeClr>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73346A-FCA4-684E-8D18-26E8324063ED}" type="slidenum">
              <a:rPr lang="en-US"/>
              <a:pPr/>
              <a:t>33</a:t>
            </a:fld>
            <a:endParaRPr lang="en-US"/>
          </a:p>
        </p:txBody>
      </p:sp>
      <p:grpSp>
        <p:nvGrpSpPr>
          <p:cNvPr id="8" name="Group 7">
            <a:extLst>
              <a:ext uri="{FF2B5EF4-FFF2-40B4-BE49-F238E27FC236}">
                <a16:creationId xmlns:a16="http://schemas.microsoft.com/office/drawing/2014/main" id="{617FE029-4831-4B36-AC2D-4776AB42EC2E}"/>
              </a:ext>
            </a:extLst>
          </p:cNvPr>
          <p:cNvGrpSpPr/>
          <p:nvPr/>
        </p:nvGrpSpPr>
        <p:grpSpPr>
          <a:xfrm>
            <a:off x="814181" y="1452725"/>
            <a:ext cx="1920240" cy="1828800"/>
            <a:chOff x="3220278" y="3127512"/>
            <a:chExt cx="1645920" cy="1554480"/>
          </a:xfrm>
        </p:grpSpPr>
        <p:sp>
          <p:nvSpPr>
            <p:cNvPr id="9" name="Speech Bubble: Oval 8">
              <a:extLst>
                <a:ext uri="{FF2B5EF4-FFF2-40B4-BE49-F238E27FC236}">
                  <a16:creationId xmlns:a16="http://schemas.microsoft.com/office/drawing/2014/main" id="{EEA53C62-39B8-4AD6-BEA9-4CC1ECABA49E}"/>
                </a:ext>
              </a:extLst>
            </p:cNvPr>
            <p:cNvSpPr/>
            <p:nvPr/>
          </p:nvSpPr>
          <p:spPr>
            <a:xfrm>
              <a:off x="3220278" y="3127512"/>
              <a:ext cx="1645920" cy="1554480"/>
            </a:xfrm>
            <a:prstGeom prst="wedgeEllipseCallout">
              <a:avLst>
                <a:gd name="adj1" fmla="val 1226"/>
                <a:gd name="adj2" fmla="val 64951"/>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FB2A1C3-5634-472F-8031-DAE9238077D2}"/>
                </a:ext>
              </a:extLst>
            </p:cNvPr>
            <p:cNvSpPr/>
            <p:nvPr/>
          </p:nvSpPr>
          <p:spPr>
            <a:xfrm>
              <a:off x="3357438" y="3218952"/>
              <a:ext cx="1371600" cy="1371600"/>
            </a:xfrm>
            <a:prstGeom prst="ellipse">
              <a:avLst/>
            </a:prstGeom>
            <a:solidFill>
              <a:srgbClr val="102E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5A3E23C4-FA68-487D-9BA0-8A0EAB5B7AF9}"/>
              </a:ext>
            </a:extLst>
          </p:cNvPr>
          <p:cNvGrpSpPr/>
          <p:nvPr/>
        </p:nvGrpSpPr>
        <p:grpSpPr>
          <a:xfrm>
            <a:off x="3437504" y="1477618"/>
            <a:ext cx="1920240" cy="1828800"/>
            <a:chOff x="3220278" y="3127512"/>
            <a:chExt cx="1645920" cy="1554480"/>
          </a:xfrm>
        </p:grpSpPr>
        <p:sp>
          <p:nvSpPr>
            <p:cNvPr id="12" name="Speech Bubble: Oval 11">
              <a:extLst>
                <a:ext uri="{FF2B5EF4-FFF2-40B4-BE49-F238E27FC236}">
                  <a16:creationId xmlns:a16="http://schemas.microsoft.com/office/drawing/2014/main" id="{17694413-FB18-4B36-ADF8-6F1E0BBA5DBC}"/>
                </a:ext>
              </a:extLst>
            </p:cNvPr>
            <p:cNvSpPr/>
            <p:nvPr/>
          </p:nvSpPr>
          <p:spPr>
            <a:xfrm>
              <a:off x="3220278" y="3127512"/>
              <a:ext cx="1645920" cy="1554480"/>
            </a:xfrm>
            <a:prstGeom prst="wedgeEllipseCallout">
              <a:avLst>
                <a:gd name="adj1" fmla="val 1226"/>
                <a:gd name="adj2" fmla="val 64951"/>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58D2664-E8BE-4847-9609-7D6B2CFEB7BF}"/>
                </a:ext>
              </a:extLst>
            </p:cNvPr>
            <p:cNvSpPr/>
            <p:nvPr/>
          </p:nvSpPr>
          <p:spPr>
            <a:xfrm>
              <a:off x="3357438" y="3218952"/>
              <a:ext cx="1371600" cy="1371600"/>
            </a:xfrm>
            <a:prstGeom prst="ellipse">
              <a:avLst/>
            </a:prstGeom>
            <a:solidFill>
              <a:srgbClr val="175594"/>
            </a:solidFill>
            <a:ln>
              <a:solidFill>
                <a:srgbClr val="175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EF572BEE-8ABB-4EBB-A7EE-203F6B433647}"/>
              </a:ext>
            </a:extLst>
          </p:cNvPr>
          <p:cNvGrpSpPr/>
          <p:nvPr/>
        </p:nvGrpSpPr>
        <p:grpSpPr>
          <a:xfrm>
            <a:off x="6251419" y="1452725"/>
            <a:ext cx="1920240" cy="1828800"/>
            <a:chOff x="3220278" y="3127512"/>
            <a:chExt cx="1645920" cy="1554480"/>
          </a:xfrm>
        </p:grpSpPr>
        <p:sp>
          <p:nvSpPr>
            <p:cNvPr id="15" name="Speech Bubble: Oval 14">
              <a:extLst>
                <a:ext uri="{FF2B5EF4-FFF2-40B4-BE49-F238E27FC236}">
                  <a16:creationId xmlns:a16="http://schemas.microsoft.com/office/drawing/2014/main" id="{9D0E9C19-8F6B-4B93-9423-2B8750F73A86}"/>
                </a:ext>
              </a:extLst>
            </p:cNvPr>
            <p:cNvSpPr/>
            <p:nvPr/>
          </p:nvSpPr>
          <p:spPr>
            <a:xfrm>
              <a:off x="3220278" y="3127512"/>
              <a:ext cx="1645920" cy="1554480"/>
            </a:xfrm>
            <a:prstGeom prst="wedgeEllipseCallout">
              <a:avLst>
                <a:gd name="adj1" fmla="val 1226"/>
                <a:gd name="adj2" fmla="val 64951"/>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CB68F0-728B-4F96-8AEE-E32321C83E79}"/>
                </a:ext>
              </a:extLst>
            </p:cNvPr>
            <p:cNvSpPr/>
            <p:nvPr/>
          </p:nvSpPr>
          <p:spPr>
            <a:xfrm>
              <a:off x="3357438" y="3218952"/>
              <a:ext cx="1371600" cy="1371600"/>
            </a:xfrm>
            <a:prstGeom prst="ellipse">
              <a:avLst/>
            </a:prstGeom>
            <a:solidFill>
              <a:srgbClr val="4672C2"/>
            </a:solidFill>
            <a:ln>
              <a:solidFill>
                <a:srgbClr val="4672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Document">
            <a:extLst>
              <a:ext uri="{FF2B5EF4-FFF2-40B4-BE49-F238E27FC236}">
                <a16:creationId xmlns:a16="http://schemas.microsoft.com/office/drawing/2014/main" id="{D1036797-F406-4FD1-B942-3309E542B8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40424" y="1897343"/>
            <a:ext cx="914400" cy="914400"/>
          </a:xfrm>
          <a:prstGeom prst="rect">
            <a:avLst/>
          </a:prstGeom>
        </p:spPr>
      </p:pic>
      <p:pic>
        <p:nvPicPr>
          <p:cNvPr id="18" name="Graphic 17" descr="Label">
            <a:extLst>
              <a:ext uri="{FF2B5EF4-FFF2-40B4-BE49-F238E27FC236}">
                <a16:creationId xmlns:a16="http://schemas.microsoft.com/office/drawing/2014/main" id="{36B51BC9-D1EF-4F67-BD59-38C7F734DDB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32361" y="1751937"/>
            <a:ext cx="1280160" cy="1280160"/>
          </a:xfrm>
          <a:prstGeom prst="rect">
            <a:avLst/>
          </a:prstGeom>
        </p:spPr>
      </p:pic>
      <p:pic>
        <p:nvPicPr>
          <p:cNvPr id="19" name="Graphic 18" descr="Boardroom">
            <a:extLst>
              <a:ext uri="{FF2B5EF4-FFF2-40B4-BE49-F238E27FC236}">
                <a16:creationId xmlns:a16="http://schemas.microsoft.com/office/drawing/2014/main" id="{E9583B92-33EA-41AE-829C-EA473D50D25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681947" y="1766448"/>
            <a:ext cx="1188720" cy="1188720"/>
          </a:xfrm>
          <a:prstGeom prst="rect">
            <a:avLst/>
          </a:prstGeom>
        </p:spPr>
      </p:pic>
      <p:sp>
        <p:nvSpPr>
          <p:cNvPr id="20" name="Rectangle 19">
            <a:extLst>
              <a:ext uri="{FF2B5EF4-FFF2-40B4-BE49-F238E27FC236}">
                <a16:creationId xmlns:a16="http://schemas.microsoft.com/office/drawing/2014/main" id="{19D30141-B94A-48F5-85A6-5B06B64CAF5B}"/>
              </a:ext>
            </a:extLst>
          </p:cNvPr>
          <p:cNvSpPr/>
          <p:nvPr/>
        </p:nvSpPr>
        <p:spPr>
          <a:xfrm>
            <a:off x="626364" y="3704533"/>
            <a:ext cx="2381526" cy="738664"/>
          </a:xfrm>
          <a:prstGeom prst="rect">
            <a:avLst/>
          </a:prstGeom>
        </p:spPr>
        <p:txBody>
          <a:bodyPr wrap="square">
            <a:spAutoFit/>
          </a:bodyPr>
          <a:lstStyle/>
          <a:p>
            <a:pPr algn="ctr"/>
            <a:r>
              <a:rPr lang="en-US" sz="1400"/>
              <a:t>1. Will any software be purchased or acquired for use in the research study?</a:t>
            </a:r>
          </a:p>
        </p:txBody>
      </p:sp>
      <p:sp>
        <p:nvSpPr>
          <p:cNvPr id="21" name="Rectangle 20">
            <a:extLst>
              <a:ext uri="{FF2B5EF4-FFF2-40B4-BE49-F238E27FC236}">
                <a16:creationId xmlns:a16="http://schemas.microsoft.com/office/drawing/2014/main" id="{1B32564C-1B39-42D1-BC38-0606D7254337}"/>
              </a:ext>
            </a:extLst>
          </p:cNvPr>
          <p:cNvSpPr/>
          <p:nvPr/>
        </p:nvSpPr>
        <p:spPr>
          <a:xfrm>
            <a:off x="3206861" y="3693928"/>
            <a:ext cx="2381526" cy="738664"/>
          </a:xfrm>
          <a:prstGeom prst="rect">
            <a:avLst/>
          </a:prstGeom>
        </p:spPr>
        <p:txBody>
          <a:bodyPr wrap="square">
            <a:spAutoFit/>
          </a:bodyPr>
          <a:lstStyle/>
          <a:p>
            <a:pPr algn="ctr"/>
            <a:r>
              <a:rPr lang="en-US" sz="1400"/>
              <a:t>2. Is the software approved for use in the VA Technical Reference Model (TRM)?</a:t>
            </a:r>
          </a:p>
        </p:txBody>
      </p:sp>
      <p:sp>
        <p:nvSpPr>
          <p:cNvPr id="22" name="Rectangle 21">
            <a:extLst>
              <a:ext uri="{FF2B5EF4-FFF2-40B4-BE49-F238E27FC236}">
                <a16:creationId xmlns:a16="http://schemas.microsoft.com/office/drawing/2014/main" id="{4F0662BE-9E00-40FA-9DBF-BB766E76348B}"/>
              </a:ext>
            </a:extLst>
          </p:cNvPr>
          <p:cNvSpPr/>
          <p:nvPr/>
        </p:nvSpPr>
        <p:spPr>
          <a:xfrm>
            <a:off x="6020776" y="3633992"/>
            <a:ext cx="2381526" cy="954107"/>
          </a:xfrm>
          <a:prstGeom prst="rect">
            <a:avLst/>
          </a:prstGeom>
        </p:spPr>
        <p:txBody>
          <a:bodyPr wrap="square">
            <a:spAutoFit/>
          </a:bodyPr>
          <a:lstStyle/>
          <a:p>
            <a:pPr algn="ctr"/>
            <a:r>
              <a:rPr lang="en-US" sz="1400"/>
              <a:t>3. Provide the name of the software, vendor, vendor website address, and the purpose of the software.</a:t>
            </a:r>
          </a:p>
        </p:txBody>
      </p:sp>
    </p:spTree>
    <p:extLst>
      <p:ext uri="{BB962C8B-B14F-4D97-AF65-F5344CB8AC3E}">
        <p14:creationId xmlns:p14="http://schemas.microsoft.com/office/powerpoint/2010/main" val="3098404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5F1FE699-1E6E-4640-882B-BC582092587B}"/>
              </a:ext>
            </a:extLst>
          </p:cNvPr>
          <p:cNvSpPr/>
          <p:nvPr/>
        </p:nvSpPr>
        <p:spPr>
          <a:xfrm>
            <a:off x="781051" y="1566270"/>
            <a:ext cx="7886700" cy="959810"/>
          </a:xfrm>
          <a:prstGeom prst="roundRect">
            <a:avLst/>
          </a:prstGeom>
          <a:solidFill>
            <a:srgbClr val="ECF3FA"/>
          </a:solidFill>
          <a:ln>
            <a:solidFill>
              <a:srgbClr val="ECF3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r>
              <a:rPr lang="en-US" sz="1350"/>
            </a:br>
            <a:endParaRPr lang="en-US" sz="1350">
              <a:solidFill>
                <a:prstClr val="white"/>
              </a:solidFill>
              <a:latin typeface="Calibri" panose="020F0502020204030204"/>
            </a:endParaRPr>
          </a:p>
        </p:txBody>
      </p:sp>
      <p:sp>
        <p:nvSpPr>
          <p:cNvPr id="28" name="Rectangle 27">
            <a:extLst>
              <a:ext uri="{FF2B5EF4-FFF2-40B4-BE49-F238E27FC236}">
                <a16:creationId xmlns:a16="http://schemas.microsoft.com/office/drawing/2014/main" id="{E01478C1-1306-4B3D-8683-ACB0390A429A}"/>
              </a:ext>
            </a:extLst>
          </p:cNvPr>
          <p:cNvSpPr/>
          <p:nvPr/>
        </p:nvSpPr>
        <p:spPr>
          <a:xfrm>
            <a:off x="940905" y="1663394"/>
            <a:ext cx="7574445" cy="715581"/>
          </a:xfrm>
          <a:prstGeom prst="rect">
            <a:avLst/>
          </a:prstGeom>
          <a:noFill/>
        </p:spPr>
        <p:txBody>
          <a:bodyPr wrap="square" lIns="68580" tIns="34290" rIns="68580" bIns="34290" anchor="t">
            <a:spAutoFit/>
          </a:bodyPr>
          <a:lstStyle/>
          <a:p>
            <a:pPr defTabSz="685800">
              <a:defRPr/>
            </a:pPr>
            <a:r>
              <a:rPr lang="en-US" sz="1400" b="1">
                <a:solidFill>
                  <a:prstClr val="black"/>
                </a:solidFill>
              </a:rPr>
              <a:t>SCENARIO</a:t>
            </a:r>
            <a:r>
              <a:rPr lang="en-US" sz="1400">
                <a:solidFill>
                  <a:prstClr val="black"/>
                </a:solidFill>
              </a:rPr>
              <a:t>:  A VA PI plans to use grant funds to purchase research analytical software for use in a research study and the software will be installed on a network connected VA computer.   What are the steps the investigator should take before purchasing the software? </a:t>
            </a:r>
          </a:p>
        </p:txBody>
      </p:sp>
      <p:sp>
        <p:nvSpPr>
          <p:cNvPr id="37" name="Rectangle 36">
            <a:extLst>
              <a:ext uri="{FF2B5EF4-FFF2-40B4-BE49-F238E27FC236}">
                <a16:creationId xmlns:a16="http://schemas.microsoft.com/office/drawing/2014/main" id="{C817C69C-443B-414A-AB95-44BBCE5657F0}"/>
              </a:ext>
            </a:extLst>
          </p:cNvPr>
          <p:cNvSpPr/>
          <p:nvPr/>
        </p:nvSpPr>
        <p:spPr>
          <a:xfrm>
            <a:off x="765033" y="4079535"/>
            <a:ext cx="7841042" cy="2008242"/>
          </a:xfrm>
          <a:prstGeom prst="rect">
            <a:avLst/>
          </a:prstGeom>
          <a:ln w="57150">
            <a:solidFill>
              <a:schemeClr val="accent4">
                <a:lumMod val="60000"/>
                <a:lumOff val="40000"/>
              </a:schemeClr>
            </a:solidFill>
          </a:ln>
        </p:spPr>
        <p:txBody>
          <a:bodyPr wrap="square" lIns="68580" tIns="34290" rIns="68580" bIns="34290" anchor="ctr">
            <a:spAutoFit/>
          </a:bodyPr>
          <a:lstStyle/>
          <a:p>
            <a:pPr marL="342900" indent="-342900">
              <a:buAutoNum type="arabicPeriod"/>
            </a:pPr>
            <a:r>
              <a:rPr lang="en-US" sz="1400">
                <a:solidFill>
                  <a:prstClr val="black"/>
                </a:solidFill>
              </a:rPr>
              <a:t>The PI should coordinate the purchase with the Area Manager and obtain their approval for the purchase.  </a:t>
            </a:r>
          </a:p>
          <a:p>
            <a:pPr marL="342900" indent="-342900">
              <a:buAutoNum type="arabicPeriod"/>
            </a:pPr>
            <a:r>
              <a:rPr lang="en-US" sz="1400">
                <a:solidFill>
                  <a:prstClr val="black"/>
                </a:solidFill>
              </a:rPr>
              <a:t>The PI should verify the software is listed in the </a:t>
            </a:r>
            <a:r>
              <a:rPr lang="en-US" sz="1400" u="sng">
                <a:hlinkClick r:id="rId2"/>
              </a:rPr>
              <a:t>TRM Technology/Standard List</a:t>
            </a:r>
            <a:r>
              <a:rPr lang="en-US" sz="1400" u="sng"/>
              <a:t>.</a:t>
            </a:r>
            <a:r>
              <a:rPr lang="en-US" sz="1400"/>
              <a:t>  </a:t>
            </a:r>
          </a:p>
          <a:p>
            <a:pPr marL="342900" indent="-342900">
              <a:buAutoNum type="arabicPeriod"/>
            </a:pPr>
            <a:r>
              <a:rPr lang="en-US" sz="1400"/>
              <a:t>The PI should also review the decision tab of the software’s TRM entry in the TRM technology/Standard List to ensure the version of the software being purchased is approved for use, and the planned usage of the software meets the decision constraints. </a:t>
            </a:r>
          </a:p>
          <a:p>
            <a:pPr marL="342900" indent="-342900">
              <a:buAutoNum type="arabicPeriod"/>
            </a:pPr>
            <a:r>
              <a:rPr lang="en-US" sz="1400"/>
              <a:t>If the software being purchased for the research study is not on the TRM technology/standard list, it must be assessed by TRM before the software is purchased.  Requests for  TRM assessment of new software are submitted via the </a:t>
            </a:r>
            <a:r>
              <a:rPr lang="en-US" sz="1400" u="sng">
                <a:hlinkClick r:id="rId3"/>
              </a:rPr>
              <a:t>TRM Content Request Form</a:t>
            </a:r>
            <a:r>
              <a:rPr lang="en-US" sz="1400" u="sng"/>
              <a:t>.</a:t>
            </a:r>
            <a:endParaRPr lang="en-US" sz="1100">
              <a:solidFill>
                <a:prstClr val="black"/>
              </a:solidFill>
            </a:endParaRPr>
          </a:p>
        </p:txBody>
      </p:sp>
      <p:sp>
        <p:nvSpPr>
          <p:cNvPr id="22" name="Footer Placeholder 6">
            <a:extLst>
              <a:ext uri="{FF2B5EF4-FFF2-40B4-BE49-F238E27FC236}">
                <a16:creationId xmlns:a16="http://schemas.microsoft.com/office/drawing/2014/main" id="{8F3AEBA8-5A0A-4D53-8755-55043A54463A}"/>
              </a:ext>
            </a:extLst>
          </p:cNvPr>
          <p:cNvSpPr>
            <a:spLocks noGrp="1"/>
          </p:cNvSpPr>
          <p:nvPr>
            <p:ph type="ftr" sz="quarter" idx="3"/>
          </p:nvPr>
        </p:nvSpPr>
        <p:spPr>
          <a:xfrm>
            <a:off x="626364" y="6163042"/>
            <a:ext cx="5648787" cy="365125"/>
          </a:xfrm>
        </p:spPr>
        <p:txBody>
          <a:bodyPr/>
          <a:lstStyle/>
          <a:p>
            <a:r>
              <a:rPr lang="en-US"/>
              <a:t>FOR INTERNAL USE ONLY		Office of Information and Technology</a:t>
            </a:r>
          </a:p>
        </p:txBody>
      </p:sp>
      <p:sp>
        <p:nvSpPr>
          <p:cNvPr id="23" name="Slide Number Placeholder 5">
            <a:extLst>
              <a:ext uri="{FF2B5EF4-FFF2-40B4-BE49-F238E27FC236}">
                <a16:creationId xmlns:a16="http://schemas.microsoft.com/office/drawing/2014/main" id="{2AF97AB6-4356-485F-80BC-95E991227324}"/>
              </a:ext>
            </a:extLst>
          </p:cNvPr>
          <p:cNvSpPr txBox="1">
            <a:spLocks/>
          </p:cNvSpPr>
          <p:nvPr/>
        </p:nvSpPr>
        <p:spPr>
          <a:xfrm>
            <a:off x="6457950" y="6163042"/>
            <a:ext cx="2057400" cy="365125"/>
          </a:xfrm>
          <a:prstGeom prst="rect">
            <a:avLst/>
          </a:prstGeom>
        </p:spPr>
        <p:txBody>
          <a:bodyPr vert="horz" lIns="91440" tIns="45720" rIns="91440" bIns="45720" rtlCol="0" anchor="ctr"/>
          <a:lstStyle>
            <a:defPPr>
              <a:defRPr lang="en-US"/>
            </a:defPPr>
            <a:lvl1pPr algn="r">
              <a:defRPr sz="1200">
                <a:solidFill>
                  <a:schemeClr val="tx1">
                    <a:tint val="75000"/>
                  </a:schemeClr>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73346A-FCA4-684E-8D18-26E8324063ED}" type="slidenum">
              <a:rPr lang="en-US"/>
              <a:pPr/>
              <a:t>34</a:t>
            </a:fld>
            <a:endParaRPr lang="en-US"/>
          </a:p>
        </p:txBody>
      </p:sp>
      <p:sp>
        <p:nvSpPr>
          <p:cNvPr id="24" name="Title 1">
            <a:extLst>
              <a:ext uri="{FF2B5EF4-FFF2-40B4-BE49-F238E27FC236}">
                <a16:creationId xmlns:a16="http://schemas.microsoft.com/office/drawing/2014/main" id="{213B6A9D-EC53-4CB6-9DD7-F9FF9205C3DD}"/>
              </a:ext>
            </a:extLst>
          </p:cNvPr>
          <p:cNvSpPr txBox="1">
            <a:spLocks/>
          </p:cNvSpPr>
          <p:nvPr/>
        </p:nvSpPr>
        <p:spPr>
          <a:xfrm>
            <a:off x="781050" y="527304"/>
            <a:ext cx="7886700"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pPr algn="ctr" defTabSz="685800">
              <a:defRPr/>
            </a:pPr>
            <a:r>
              <a:rPr lang="en-US"/>
              <a:t>Training Scenario #1</a:t>
            </a:r>
          </a:p>
        </p:txBody>
      </p:sp>
      <p:grpSp>
        <p:nvGrpSpPr>
          <p:cNvPr id="27" name="Group 26">
            <a:extLst>
              <a:ext uri="{FF2B5EF4-FFF2-40B4-BE49-F238E27FC236}">
                <a16:creationId xmlns:a16="http://schemas.microsoft.com/office/drawing/2014/main" id="{DC09C780-4BAF-44DB-BEED-F5F029A59C3D}"/>
              </a:ext>
              <a:ext uri="{C183D7F6-B498-43B3-948B-1728B52AA6E4}">
                <adec:decorative xmlns:adec="http://schemas.microsoft.com/office/drawing/2017/decorative" val="1"/>
              </a:ext>
            </a:extLst>
          </p:cNvPr>
          <p:cNvGrpSpPr/>
          <p:nvPr/>
        </p:nvGrpSpPr>
        <p:grpSpPr>
          <a:xfrm>
            <a:off x="3417564" y="2756748"/>
            <a:ext cx="2241385" cy="1144164"/>
            <a:chOff x="2659545" y="2834084"/>
            <a:chExt cx="3671009" cy="1873947"/>
          </a:xfrm>
        </p:grpSpPr>
        <p:grpSp>
          <p:nvGrpSpPr>
            <p:cNvPr id="29" name="Group 28">
              <a:extLst>
                <a:ext uri="{FF2B5EF4-FFF2-40B4-BE49-F238E27FC236}">
                  <a16:creationId xmlns:a16="http://schemas.microsoft.com/office/drawing/2014/main" id="{BD94C7D4-4B26-4153-839D-66FFB37721AD}"/>
                </a:ext>
              </a:extLst>
            </p:cNvPr>
            <p:cNvGrpSpPr/>
            <p:nvPr/>
          </p:nvGrpSpPr>
          <p:grpSpPr>
            <a:xfrm>
              <a:off x="2659545" y="2879231"/>
              <a:ext cx="1828800" cy="1828800"/>
              <a:chOff x="768355" y="3783517"/>
              <a:chExt cx="1828800" cy="1828800"/>
            </a:xfrm>
          </p:grpSpPr>
          <p:sp>
            <p:nvSpPr>
              <p:cNvPr id="35" name="Arrow: Right 34">
                <a:extLst>
                  <a:ext uri="{FF2B5EF4-FFF2-40B4-BE49-F238E27FC236}">
                    <a16:creationId xmlns:a16="http://schemas.microsoft.com/office/drawing/2014/main" id="{72EF5FA3-13BC-4028-913C-8903B3A8425C}"/>
                  </a:ext>
                </a:extLst>
              </p:cNvPr>
              <p:cNvSpPr/>
              <p:nvPr/>
            </p:nvSpPr>
            <p:spPr>
              <a:xfrm rot="16200000">
                <a:off x="1446177" y="4244323"/>
                <a:ext cx="457200" cy="457200"/>
              </a:xfrm>
              <a:prstGeom prst="rightArrow">
                <a:avLst/>
              </a:prstGeom>
              <a:solidFill>
                <a:srgbClr val="2F52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artial Circle 35">
                <a:extLst>
                  <a:ext uri="{FF2B5EF4-FFF2-40B4-BE49-F238E27FC236}">
                    <a16:creationId xmlns:a16="http://schemas.microsoft.com/office/drawing/2014/main" id="{78390712-345A-466B-A8F9-870609E8D918}"/>
                  </a:ext>
                </a:extLst>
              </p:cNvPr>
              <p:cNvSpPr/>
              <p:nvPr/>
            </p:nvSpPr>
            <p:spPr>
              <a:xfrm rot="176956">
                <a:off x="768355" y="3783517"/>
                <a:ext cx="1828800" cy="1828800"/>
              </a:xfrm>
              <a:prstGeom prst="pie">
                <a:avLst>
                  <a:gd name="adj1" fmla="val 21428258"/>
                  <a:gd name="adj2" fmla="val 10583992"/>
                </a:avLst>
              </a:prstGeom>
              <a:solidFill>
                <a:srgbClr val="2F528F"/>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8" name="Graphic 37" descr="Questions">
                <a:extLst>
                  <a:ext uri="{FF2B5EF4-FFF2-40B4-BE49-F238E27FC236}">
                    <a16:creationId xmlns:a16="http://schemas.microsoft.com/office/drawing/2014/main" id="{81B9FD33-62CD-42AB-88A4-68898C7683A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54737" y="4795413"/>
                <a:ext cx="640080" cy="640080"/>
              </a:xfrm>
              <a:prstGeom prst="rect">
                <a:avLst/>
              </a:prstGeom>
            </p:spPr>
          </p:pic>
        </p:grpSp>
        <p:grpSp>
          <p:nvGrpSpPr>
            <p:cNvPr id="30" name="Group 29">
              <a:extLst>
                <a:ext uri="{FF2B5EF4-FFF2-40B4-BE49-F238E27FC236}">
                  <a16:creationId xmlns:a16="http://schemas.microsoft.com/office/drawing/2014/main" id="{DB22094E-EBAC-4686-BD80-B57318F7AE49}"/>
                </a:ext>
              </a:extLst>
            </p:cNvPr>
            <p:cNvGrpSpPr/>
            <p:nvPr/>
          </p:nvGrpSpPr>
          <p:grpSpPr>
            <a:xfrm>
              <a:off x="4501754" y="2834084"/>
              <a:ext cx="1828800" cy="1828800"/>
              <a:chOff x="7850829" y="2007239"/>
              <a:chExt cx="1828800" cy="1828800"/>
            </a:xfrm>
          </p:grpSpPr>
          <p:grpSp>
            <p:nvGrpSpPr>
              <p:cNvPr id="31" name="Group 30">
                <a:extLst>
                  <a:ext uri="{FF2B5EF4-FFF2-40B4-BE49-F238E27FC236}">
                    <a16:creationId xmlns:a16="http://schemas.microsoft.com/office/drawing/2014/main" id="{88A8C596-BD99-44EA-9A99-870A68A079B3}"/>
                  </a:ext>
                </a:extLst>
              </p:cNvPr>
              <p:cNvGrpSpPr/>
              <p:nvPr/>
            </p:nvGrpSpPr>
            <p:grpSpPr>
              <a:xfrm rot="10800000">
                <a:off x="7850829" y="2007239"/>
                <a:ext cx="1828800" cy="1828800"/>
                <a:chOff x="768355" y="3783517"/>
                <a:chExt cx="1828800" cy="1828800"/>
              </a:xfrm>
            </p:grpSpPr>
            <p:sp>
              <p:nvSpPr>
                <p:cNvPr id="33" name="Arrow: Right 32">
                  <a:extLst>
                    <a:ext uri="{FF2B5EF4-FFF2-40B4-BE49-F238E27FC236}">
                      <a16:creationId xmlns:a16="http://schemas.microsoft.com/office/drawing/2014/main" id="{F41DA024-301A-4F1D-8A1A-F34DD9464A63}"/>
                    </a:ext>
                  </a:extLst>
                </p:cNvPr>
                <p:cNvSpPr/>
                <p:nvPr/>
              </p:nvSpPr>
              <p:spPr>
                <a:xfrm rot="16200000">
                  <a:off x="1446177" y="4244323"/>
                  <a:ext cx="457200" cy="457200"/>
                </a:xfrm>
                <a:prstGeom prst="rightArrow">
                  <a:avLst/>
                </a:prstGeom>
                <a:solidFill>
                  <a:srgbClr val="102E50"/>
                </a:solidFill>
                <a:ln>
                  <a:solidFill>
                    <a:srgbClr val="102E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31F9DAF9-271A-45AE-9640-25873FF8334B}"/>
                    </a:ext>
                  </a:extLst>
                </p:cNvPr>
                <p:cNvSpPr/>
                <p:nvPr/>
              </p:nvSpPr>
              <p:spPr>
                <a:xfrm rot="176956">
                  <a:off x="768355" y="3783517"/>
                  <a:ext cx="1828800" cy="1828800"/>
                </a:xfrm>
                <a:prstGeom prst="pie">
                  <a:avLst>
                    <a:gd name="adj1" fmla="val 21428258"/>
                    <a:gd name="adj2" fmla="val 10583992"/>
                  </a:avLst>
                </a:prstGeom>
                <a:solidFill>
                  <a:srgbClr val="102E50"/>
                </a:solidFill>
                <a:ln>
                  <a:solidFill>
                    <a:srgbClr val="102E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2" name="Graphic 31" descr="Thought bubble">
                <a:extLst>
                  <a:ext uri="{FF2B5EF4-FFF2-40B4-BE49-F238E27FC236}">
                    <a16:creationId xmlns:a16="http://schemas.microsoft.com/office/drawing/2014/main" id="{98897D9E-D336-4460-BFB8-460033D2475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361727" y="2072869"/>
                <a:ext cx="822960" cy="822960"/>
              </a:xfrm>
              <a:prstGeom prst="rect">
                <a:avLst/>
              </a:prstGeom>
            </p:spPr>
          </p:pic>
        </p:grpSp>
      </p:grpSp>
    </p:spTree>
    <p:extLst>
      <p:ext uri="{BB962C8B-B14F-4D97-AF65-F5344CB8AC3E}">
        <p14:creationId xmlns:p14="http://schemas.microsoft.com/office/powerpoint/2010/main" val="149776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p:bldP spid="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2CEB714-78C7-45DF-8856-6F1FC521F403}"/>
              </a:ext>
            </a:extLst>
          </p:cNvPr>
          <p:cNvGraphicFramePr>
            <a:graphicFrameLocks noGrp="1"/>
          </p:cNvGraphicFramePr>
          <p:nvPr>
            <p:extLst>
              <p:ext uri="{D42A27DB-BD31-4B8C-83A1-F6EECF244321}">
                <p14:modId xmlns:p14="http://schemas.microsoft.com/office/powerpoint/2010/main" val="741760863"/>
              </p:ext>
            </p:extLst>
          </p:nvPr>
        </p:nvGraphicFramePr>
        <p:xfrm>
          <a:off x="956039" y="3168194"/>
          <a:ext cx="6632602" cy="1375347"/>
        </p:xfrm>
        <a:graphic>
          <a:graphicData uri="http://schemas.openxmlformats.org/drawingml/2006/table">
            <a:tbl>
              <a:tblPr firstRow="1" bandRow="1">
                <a:tableStyleId>{5C22544A-7EE6-4342-B048-85BDC9FD1C3A}</a:tableStyleId>
              </a:tblPr>
              <a:tblGrid>
                <a:gridCol w="3316301">
                  <a:extLst>
                    <a:ext uri="{9D8B030D-6E8A-4147-A177-3AD203B41FA5}">
                      <a16:colId xmlns:a16="http://schemas.microsoft.com/office/drawing/2014/main" val="3776832043"/>
                    </a:ext>
                  </a:extLst>
                </a:gridCol>
                <a:gridCol w="3316301">
                  <a:extLst>
                    <a:ext uri="{9D8B030D-6E8A-4147-A177-3AD203B41FA5}">
                      <a16:colId xmlns:a16="http://schemas.microsoft.com/office/drawing/2014/main" val="1621381484"/>
                    </a:ext>
                  </a:extLst>
                </a:gridCol>
              </a:tblGrid>
              <a:tr h="241430">
                <a:tc gridSpan="2">
                  <a:txBody>
                    <a:bodyPr/>
                    <a:lstStyle/>
                    <a:p>
                      <a:pPr marL="0" marR="0" algn="ctr">
                        <a:lnSpc>
                          <a:spcPct val="107000"/>
                        </a:lnSpc>
                        <a:spcBef>
                          <a:spcPts val="0"/>
                        </a:spcBef>
                        <a:spcAft>
                          <a:spcPts val="0"/>
                        </a:spcAft>
                      </a:pPr>
                      <a:r>
                        <a:rPr lang="en-US" sz="1400" kern="1200">
                          <a:effectLst/>
                          <a:latin typeface="+mn-lt"/>
                        </a:rPr>
                        <a:t>Available Selections</a:t>
                      </a:r>
                      <a:endParaRPr lang="en-US" sz="1400">
                        <a:effectLst/>
                        <a:latin typeface="+mn-lt"/>
                        <a:ea typeface="Calibri" panose="020F0502020204030204" pitchFamily="34" charset="0"/>
                        <a:cs typeface="Times New Roman" panose="02020603050405020304" pitchFamily="18" charset="0"/>
                      </a:endParaRPr>
                    </a:p>
                  </a:txBody>
                  <a:tcPr marL="68580" marR="68580" marT="34290" marB="34290"/>
                </a:tc>
                <a:tc hMerge="1">
                  <a:txBody>
                    <a:bodyPr/>
                    <a:lstStyle/>
                    <a:p>
                      <a:endParaRPr lang="en-US"/>
                    </a:p>
                  </a:txBody>
                  <a:tcPr/>
                </a:tc>
                <a:extLst>
                  <a:ext uri="{0D108BD9-81ED-4DB2-BD59-A6C34878D82A}">
                    <a16:rowId xmlns:a16="http://schemas.microsoft.com/office/drawing/2014/main" val="2957284860"/>
                  </a:ext>
                </a:extLst>
              </a:tr>
              <a:tr h="241430">
                <a:tc>
                  <a:txBody>
                    <a:bodyPr/>
                    <a:lstStyle/>
                    <a:p>
                      <a:pPr>
                        <a:lnSpc>
                          <a:spcPct val="107000"/>
                        </a:lnSpc>
                      </a:pPr>
                      <a:r>
                        <a:rPr lang="en-US" sz="1400">
                          <a:effectLst/>
                          <a:latin typeface="+mn-lt"/>
                          <a:cs typeface="Times New Roman" panose="02020603050405020304" pitchFamily="18" charset="0"/>
                        </a:rPr>
                        <a:t>Contract</a:t>
                      </a:r>
                    </a:p>
                  </a:txBody>
                  <a:tcPr marL="68580" marR="68580" marT="34290" marB="34290"/>
                </a:tc>
                <a:tc>
                  <a:txBody>
                    <a:bodyPr/>
                    <a:lstStyle/>
                    <a:p>
                      <a:pPr>
                        <a:lnSpc>
                          <a:spcPct val="107000"/>
                        </a:lnSpc>
                      </a:pPr>
                      <a:r>
                        <a:rPr lang="en-US" sz="1400">
                          <a:effectLst/>
                          <a:latin typeface="+mn-lt"/>
                          <a:cs typeface="Times New Roman" panose="02020603050405020304" pitchFamily="18" charset="0"/>
                        </a:rPr>
                        <a:t>HIPAA Authorization</a:t>
                      </a:r>
                    </a:p>
                  </a:txBody>
                  <a:tcPr marL="68580" marR="68580" marT="34290" marB="34290"/>
                </a:tc>
                <a:extLst>
                  <a:ext uri="{0D108BD9-81ED-4DB2-BD59-A6C34878D82A}">
                    <a16:rowId xmlns:a16="http://schemas.microsoft.com/office/drawing/2014/main" val="3507029793"/>
                  </a:ext>
                </a:extLst>
              </a:tr>
              <a:tr h="444424">
                <a:tc>
                  <a:txBody>
                    <a:bodyPr/>
                    <a:lstStyle/>
                    <a:p>
                      <a:pPr>
                        <a:lnSpc>
                          <a:spcPct val="107000"/>
                        </a:lnSpc>
                      </a:pPr>
                      <a:r>
                        <a:rPr lang="en-US" sz="1400">
                          <a:effectLst/>
                          <a:latin typeface="+mn-lt"/>
                          <a:cs typeface="Times New Roman" panose="02020603050405020304" pitchFamily="18" charset="0"/>
                        </a:rPr>
                        <a:t>Cooperative Research &amp; Development Agreement (CRADA) </a:t>
                      </a:r>
                    </a:p>
                  </a:txBody>
                  <a:tcPr marL="68580" marR="68580" marT="34290" marB="34290"/>
                </a:tc>
                <a:tc>
                  <a:txBody>
                    <a:bodyPr/>
                    <a:lstStyle/>
                    <a:p>
                      <a:pPr>
                        <a:lnSpc>
                          <a:spcPct val="107000"/>
                        </a:lnSpc>
                      </a:pPr>
                      <a:r>
                        <a:rPr lang="en-US" sz="1400">
                          <a:effectLst/>
                          <a:latin typeface="+mn-lt"/>
                          <a:cs typeface="Times New Roman" panose="02020603050405020304" pitchFamily="18" charset="0"/>
                        </a:rPr>
                        <a:t>Material Transfer Agreement (MTA)</a:t>
                      </a:r>
                    </a:p>
                  </a:txBody>
                  <a:tcPr marL="68580" marR="68580" marT="34290" marB="34290"/>
                </a:tc>
                <a:extLst>
                  <a:ext uri="{0D108BD9-81ED-4DB2-BD59-A6C34878D82A}">
                    <a16:rowId xmlns:a16="http://schemas.microsoft.com/office/drawing/2014/main" val="64704876"/>
                  </a:ext>
                </a:extLst>
              </a:tr>
              <a:tr h="241430">
                <a:tc>
                  <a:txBody>
                    <a:bodyPr/>
                    <a:lstStyle/>
                    <a:p>
                      <a:pPr>
                        <a:lnSpc>
                          <a:spcPct val="107000"/>
                        </a:lnSpc>
                      </a:pPr>
                      <a:r>
                        <a:rPr lang="en-US" sz="1400">
                          <a:effectLst/>
                          <a:latin typeface="+mn-lt"/>
                          <a:cs typeface="Times New Roman" panose="02020603050405020304" pitchFamily="18" charset="0"/>
                        </a:rPr>
                        <a:t>Data Use Agreement (DUA)</a:t>
                      </a:r>
                    </a:p>
                  </a:txBody>
                  <a:tcPr marL="68580" marR="68580" marT="34290" marB="34290"/>
                </a:tc>
                <a:tc>
                  <a:txBody>
                    <a:bodyPr/>
                    <a:lstStyle/>
                    <a:p>
                      <a:pPr>
                        <a:lnSpc>
                          <a:spcPct val="107000"/>
                        </a:lnSpc>
                      </a:pPr>
                      <a:r>
                        <a:rPr lang="en-US" sz="1400">
                          <a:effectLst/>
                          <a:latin typeface="+mn-lt"/>
                          <a:cs typeface="Times New Roman" panose="02020603050405020304" pitchFamily="18" charset="0"/>
                        </a:rPr>
                        <a:t>Other</a:t>
                      </a:r>
                    </a:p>
                  </a:txBody>
                  <a:tcPr marL="68580" marR="68580" marT="34290" marB="34290"/>
                </a:tc>
                <a:extLst>
                  <a:ext uri="{0D108BD9-81ED-4DB2-BD59-A6C34878D82A}">
                    <a16:rowId xmlns:a16="http://schemas.microsoft.com/office/drawing/2014/main" val="3434453234"/>
                  </a:ext>
                </a:extLst>
              </a:tr>
            </a:tbl>
          </a:graphicData>
        </a:graphic>
      </p:graphicFrame>
      <p:sp>
        <p:nvSpPr>
          <p:cNvPr id="10" name="Rectangle 9">
            <a:extLst>
              <a:ext uri="{FF2B5EF4-FFF2-40B4-BE49-F238E27FC236}">
                <a16:creationId xmlns:a16="http://schemas.microsoft.com/office/drawing/2014/main" id="{AAEEE2F8-CE81-4AE7-8F03-D06B0A23D256}"/>
              </a:ext>
            </a:extLst>
          </p:cNvPr>
          <p:cNvSpPr/>
          <p:nvPr/>
        </p:nvSpPr>
        <p:spPr>
          <a:xfrm>
            <a:off x="859731" y="1326934"/>
            <a:ext cx="7454242" cy="757949"/>
          </a:xfrm>
          <a:prstGeom prst="rect">
            <a:avLst/>
          </a:prstGeom>
          <a:noFill/>
          <a:ln w="28575">
            <a:solidFill>
              <a:srgbClr val="1F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A20974A-470D-4E91-B65E-4B78F1EFB991}"/>
              </a:ext>
            </a:extLst>
          </p:cNvPr>
          <p:cNvSpPr/>
          <p:nvPr/>
        </p:nvSpPr>
        <p:spPr>
          <a:xfrm>
            <a:off x="1320599" y="1541073"/>
            <a:ext cx="6696766" cy="307777"/>
          </a:xfrm>
          <a:prstGeom prst="rect">
            <a:avLst/>
          </a:prstGeom>
        </p:spPr>
        <p:txBody>
          <a:bodyPr wrap="square">
            <a:spAutoFit/>
          </a:bodyPr>
          <a:lstStyle/>
          <a:p>
            <a:r>
              <a:rPr lang="en-US" sz="1400"/>
              <a:t>1. Will the research study have any agreements, authorizations or contracts?</a:t>
            </a:r>
          </a:p>
        </p:txBody>
      </p:sp>
      <p:sp>
        <p:nvSpPr>
          <p:cNvPr id="26" name="Rectangle 25">
            <a:extLst>
              <a:ext uri="{FF2B5EF4-FFF2-40B4-BE49-F238E27FC236}">
                <a16:creationId xmlns:a16="http://schemas.microsoft.com/office/drawing/2014/main" id="{946E3B67-F775-42E1-882E-84C5275519A7}"/>
              </a:ext>
            </a:extLst>
          </p:cNvPr>
          <p:cNvSpPr/>
          <p:nvPr/>
        </p:nvSpPr>
        <p:spPr>
          <a:xfrm>
            <a:off x="859731" y="2287775"/>
            <a:ext cx="7454242" cy="757949"/>
          </a:xfrm>
          <a:prstGeom prst="rect">
            <a:avLst/>
          </a:prstGeom>
          <a:noFill/>
          <a:ln w="28575">
            <a:solidFill>
              <a:srgbClr val="1F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ECC4D95-6F4C-41CD-97A2-E41F764A43E6}"/>
              </a:ext>
            </a:extLst>
          </p:cNvPr>
          <p:cNvSpPr/>
          <p:nvPr/>
        </p:nvSpPr>
        <p:spPr>
          <a:xfrm>
            <a:off x="1320599" y="2501914"/>
            <a:ext cx="6696766" cy="523220"/>
          </a:xfrm>
          <a:prstGeom prst="rect">
            <a:avLst/>
          </a:prstGeom>
        </p:spPr>
        <p:txBody>
          <a:bodyPr wrap="square">
            <a:spAutoFit/>
          </a:bodyPr>
          <a:lstStyle/>
          <a:p>
            <a:r>
              <a:rPr lang="en-US" sz="1400"/>
              <a:t>2. Select the types of agreements and authorizations that will be used in the research study and if the research study will involve the use of a contract.</a:t>
            </a:r>
          </a:p>
        </p:txBody>
      </p:sp>
      <p:grpSp>
        <p:nvGrpSpPr>
          <p:cNvPr id="28" name="Group 27">
            <a:extLst>
              <a:ext uri="{FF2B5EF4-FFF2-40B4-BE49-F238E27FC236}">
                <a16:creationId xmlns:a16="http://schemas.microsoft.com/office/drawing/2014/main" id="{B98DC950-7C8F-4E2E-A212-1E3259266663}"/>
              </a:ext>
            </a:extLst>
          </p:cNvPr>
          <p:cNvGrpSpPr/>
          <p:nvPr/>
        </p:nvGrpSpPr>
        <p:grpSpPr>
          <a:xfrm>
            <a:off x="554932" y="2359236"/>
            <a:ext cx="652896" cy="594819"/>
            <a:chOff x="342900" y="1552712"/>
            <a:chExt cx="647700" cy="594819"/>
          </a:xfrm>
        </p:grpSpPr>
        <p:sp>
          <p:nvSpPr>
            <p:cNvPr id="29" name="Rectangle: Rounded Corners 28">
              <a:extLst>
                <a:ext uri="{FF2B5EF4-FFF2-40B4-BE49-F238E27FC236}">
                  <a16:creationId xmlns:a16="http://schemas.microsoft.com/office/drawing/2014/main" id="{DB44BC19-BC20-4366-97FD-59BC8652A69D}"/>
                </a:ext>
              </a:extLst>
            </p:cNvPr>
            <p:cNvSpPr/>
            <p:nvPr/>
          </p:nvSpPr>
          <p:spPr>
            <a:xfrm>
              <a:off x="342900" y="1552712"/>
              <a:ext cx="647700" cy="594819"/>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1105CB33-381E-49DD-BFD9-C139D28E8510}"/>
                </a:ext>
              </a:extLst>
            </p:cNvPr>
            <p:cNvGrpSpPr/>
            <p:nvPr/>
          </p:nvGrpSpPr>
          <p:grpSpPr>
            <a:xfrm>
              <a:off x="432232" y="1621751"/>
              <a:ext cx="457200" cy="457200"/>
              <a:chOff x="4247363" y="2506844"/>
              <a:chExt cx="657827" cy="638993"/>
            </a:xfrm>
          </p:grpSpPr>
          <p:sp>
            <p:nvSpPr>
              <p:cNvPr id="31" name="Oval 30">
                <a:extLst>
                  <a:ext uri="{FF2B5EF4-FFF2-40B4-BE49-F238E27FC236}">
                    <a16:creationId xmlns:a16="http://schemas.microsoft.com/office/drawing/2014/main" id="{52B4BFF2-0EAE-4303-9EBF-3E85CA3A78D3}"/>
                  </a:ext>
                </a:extLst>
              </p:cNvPr>
              <p:cNvSpPr/>
              <p:nvPr/>
            </p:nvSpPr>
            <p:spPr>
              <a:xfrm>
                <a:off x="4247363" y="2506844"/>
                <a:ext cx="657827" cy="638993"/>
              </a:xfrm>
              <a:prstGeom prst="ellipse">
                <a:avLst/>
              </a:prstGeom>
              <a:solidFill>
                <a:srgbClr val="1F5493"/>
              </a:solidFill>
              <a:ln>
                <a:solidFill>
                  <a:srgbClr val="1F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Verdana"/>
                  <a:ea typeface="+mn-ea"/>
                  <a:cs typeface="+mn-cs"/>
                </a:endParaRPr>
              </a:p>
            </p:txBody>
          </p:sp>
          <p:grpSp>
            <p:nvGrpSpPr>
              <p:cNvPr id="32" name="Group 31">
                <a:extLst>
                  <a:ext uri="{FF2B5EF4-FFF2-40B4-BE49-F238E27FC236}">
                    <a16:creationId xmlns:a16="http://schemas.microsoft.com/office/drawing/2014/main" id="{CFCF57FA-38E5-4AB5-8D60-FFEAFA447036}"/>
                  </a:ext>
                </a:extLst>
              </p:cNvPr>
              <p:cNvGrpSpPr/>
              <p:nvPr/>
            </p:nvGrpSpPr>
            <p:grpSpPr>
              <a:xfrm>
                <a:off x="4393121" y="2645037"/>
                <a:ext cx="362801" cy="357482"/>
                <a:chOff x="2116138" y="6367463"/>
                <a:chExt cx="541338" cy="533400"/>
              </a:xfrm>
              <a:solidFill>
                <a:schemeClr val="bg1"/>
              </a:solidFill>
            </p:grpSpPr>
            <p:sp>
              <p:nvSpPr>
                <p:cNvPr id="33" name="Freeform 157">
                  <a:extLst>
                    <a:ext uri="{FF2B5EF4-FFF2-40B4-BE49-F238E27FC236}">
                      <a16:creationId xmlns:a16="http://schemas.microsoft.com/office/drawing/2014/main" id="{8E994759-6BCD-4980-A69C-58350A144EB5}"/>
                    </a:ext>
                  </a:extLst>
                </p:cNvPr>
                <p:cNvSpPr>
                  <a:spLocks noEditPoints="1"/>
                </p:cNvSpPr>
                <p:nvPr/>
              </p:nvSpPr>
              <p:spPr bwMode="auto">
                <a:xfrm>
                  <a:off x="2116138" y="6367463"/>
                  <a:ext cx="142875" cy="142875"/>
                </a:xfrm>
                <a:custGeom>
                  <a:avLst/>
                  <a:gdLst>
                    <a:gd name="T0" fmla="*/ 56 w 61"/>
                    <a:gd name="T1" fmla="*/ 0 h 61"/>
                    <a:gd name="T2" fmla="*/ 4 w 61"/>
                    <a:gd name="T3" fmla="*/ 0 h 61"/>
                    <a:gd name="T4" fmla="*/ 0 w 61"/>
                    <a:gd name="T5" fmla="*/ 5 h 61"/>
                    <a:gd name="T6" fmla="*/ 0 w 61"/>
                    <a:gd name="T7" fmla="*/ 56 h 61"/>
                    <a:gd name="T8" fmla="*/ 4 w 61"/>
                    <a:gd name="T9" fmla="*/ 61 h 61"/>
                    <a:gd name="T10" fmla="*/ 56 w 61"/>
                    <a:gd name="T11" fmla="*/ 61 h 61"/>
                    <a:gd name="T12" fmla="*/ 61 w 61"/>
                    <a:gd name="T13" fmla="*/ 56 h 61"/>
                    <a:gd name="T14" fmla="*/ 61 w 61"/>
                    <a:gd name="T15" fmla="*/ 5 h 61"/>
                    <a:gd name="T16" fmla="*/ 56 w 61"/>
                    <a:gd name="T17" fmla="*/ 0 h 61"/>
                    <a:gd name="T18" fmla="*/ 51 w 61"/>
                    <a:gd name="T19" fmla="*/ 52 h 61"/>
                    <a:gd name="T20" fmla="*/ 9 w 61"/>
                    <a:gd name="T21" fmla="*/ 52 h 61"/>
                    <a:gd name="T22" fmla="*/ 9 w 61"/>
                    <a:gd name="T23" fmla="*/ 10 h 61"/>
                    <a:gd name="T24" fmla="*/ 51 w 61"/>
                    <a:gd name="T25" fmla="*/ 10 h 61"/>
                    <a:gd name="T26" fmla="*/ 51 w 61"/>
                    <a:gd name="T27"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1">
                      <a:moveTo>
                        <a:pt x="56" y="0"/>
                      </a:moveTo>
                      <a:cubicBezTo>
                        <a:pt x="4" y="0"/>
                        <a:pt x="4" y="0"/>
                        <a:pt x="4" y="0"/>
                      </a:cubicBezTo>
                      <a:cubicBezTo>
                        <a:pt x="2" y="0"/>
                        <a:pt x="0" y="2"/>
                        <a:pt x="0" y="5"/>
                      </a:cubicBezTo>
                      <a:cubicBezTo>
                        <a:pt x="0" y="56"/>
                        <a:pt x="0" y="56"/>
                        <a:pt x="0" y="56"/>
                      </a:cubicBezTo>
                      <a:cubicBezTo>
                        <a:pt x="0" y="59"/>
                        <a:pt x="2" y="61"/>
                        <a:pt x="4" y="61"/>
                      </a:cubicBezTo>
                      <a:cubicBezTo>
                        <a:pt x="56" y="61"/>
                        <a:pt x="56" y="61"/>
                        <a:pt x="56" y="61"/>
                      </a:cubicBezTo>
                      <a:cubicBezTo>
                        <a:pt x="58" y="61"/>
                        <a:pt x="61" y="59"/>
                        <a:pt x="61" y="56"/>
                      </a:cubicBezTo>
                      <a:cubicBezTo>
                        <a:pt x="61" y="5"/>
                        <a:pt x="61" y="5"/>
                        <a:pt x="61" y="5"/>
                      </a:cubicBezTo>
                      <a:cubicBezTo>
                        <a:pt x="61" y="2"/>
                        <a:pt x="58" y="0"/>
                        <a:pt x="56" y="0"/>
                      </a:cubicBezTo>
                      <a:close/>
                      <a:moveTo>
                        <a:pt x="51" y="52"/>
                      </a:moveTo>
                      <a:cubicBezTo>
                        <a:pt x="9" y="52"/>
                        <a:pt x="9" y="52"/>
                        <a:pt x="9" y="52"/>
                      </a:cubicBezTo>
                      <a:cubicBezTo>
                        <a:pt x="9" y="10"/>
                        <a:pt x="9" y="10"/>
                        <a:pt x="9" y="10"/>
                      </a:cubicBezTo>
                      <a:cubicBezTo>
                        <a:pt x="51" y="10"/>
                        <a:pt x="51" y="10"/>
                        <a:pt x="51" y="10"/>
                      </a:cubicBezTo>
                      <a:lnTo>
                        <a:pt x="51" y="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black"/>
                    </a:solidFill>
                    <a:effectLst/>
                    <a:uLnTx/>
                    <a:uFillTx/>
                    <a:latin typeface="Verdana"/>
                    <a:ea typeface="+mn-ea"/>
                    <a:cs typeface="+mn-cs"/>
                  </a:endParaRPr>
                </a:p>
              </p:txBody>
            </p:sp>
            <p:sp>
              <p:nvSpPr>
                <p:cNvPr id="34" name="Freeform 158">
                  <a:extLst>
                    <a:ext uri="{FF2B5EF4-FFF2-40B4-BE49-F238E27FC236}">
                      <a16:creationId xmlns:a16="http://schemas.microsoft.com/office/drawing/2014/main" id="{57F7D796-FA91-43E8-9552-C2989D4CF5E6}"/>
                    </a:ext>
                  </a:extLst>
                </p:cNvPr>
                <p:cNvSpPr>
                  <a:spLocks noEditPoints="1"/>
                </p:cNvSpPr>
                <p:nvPr/>
              </p:nvSpPr>
              <p:spPr bwMode="auto">
                <a:xfrm>
                  <a:off x="2116138" y="6564313"/>
                  <a:ext cx="142875" cy="142875"/>
                </a:xfrm>
                <a:custGeom>
                  <a:avLst/>
                  <a:gdLst>
                    <a:gd name="T0" fmla="*/ 56 w 61"/>
                    <a:gd name="T1" fmla="*/ 0 h 61"/>
                    <a:gd name="T2" fmla="*/ 4 w 61"/>
                    <a:gd name="T3" fmla="*/ 0 h 61"/>
                    <a:gd name="T4" fmla="*/ 0 w 61"/>
                    <a:gd name="T5" fmla="*/ 5 h 61"/>
                    <a:gd name="T6" fmla="*/ 0 w 61"/>
                    <a:gd name="T7" fmla="*/ 56 h 61"/>
                    <a:gd name="T8" fmla="*/ 4 w 61"/>
                    <a:gd name="T9" fmla="*/ 61 h 61"/>
                    <a:gd name="T10" fmla="*/ 56 w 61"/>
                    <a:gd name="T11" fmla="*/ 61 h 61"/>
                    <a:gd name="T12" fmla="*/ 61 w 61"/>
                    <a:gd name="T13" fmla="*/ 56 h 61"/>
                    <a:gd name="T14" fmla="*/ 61 w 61"/>
                    <a:gd name="T15" fmla="*/ 5 h 61"/>
                    <a:gd name="T16" fmla="*/ 56 w 61"/>
                    <a:gd name="T17" fmla="*/ 0 h 61"/>
                    <a:gd name="T18" fmla="*/ 51 w 61"/>
                    <a:gd name="T19" fmla="*/ 51 h 61"/>
                    <a:gd name="T20" fmla="*/ 9 w 61"/>
                    <a:gd name="T21" fmla="*/ 51 h 61"/>
                    <a:gd name="T22" fmla="*/ 9 w 61"/>
                    <a:gd name="T23" fmla="*/ 9 h 61"/>
                    <a:gd name="T24" fmla="*/ 51 w 61"/>
                    <a:gd name="T25" fmla="*/ 9 h 61"/>
                    <a:gd name="T26" fmla="*/ 51 w 61"/>
                    <a:gd name="T27" fmla="*/ 5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1">
                      <a:moveTo>
                        <a:pt x="56" y="0"/>
                      </a:moveTo>
                      <a:cubicBezTo>
                        <a:pt x="4" y="0"/>
                        <a:pt x="4" y="0"/>
                        <a:pt x="4" y="0"/>
                      </a:cubicBezTo>
                      <a:cubicBezTo>
                        <a:pt x="2" y="0"/>
                        <a:pt x="0" y="2"/>
                        <a:pt x="0" y="5"/>
                      </a:cubicBezTo>
                      <a:cubicBezTo>
                        <a:pt x="0" y="56"/>
                        <a:pt x="0" y="56"/>
                        <a:pt x="0" y="56"/>
                      </a:cubicBezTo>
                      <a:cubicBezTo>
                        <a:pt x="0" y="59"/>
                        <a:pt x="2" y="61"/>
                        <a:pt x="4" y="61"/>
                      </a:cubicBezTo>
                      <a:cubicBezTo>
                        <a:pt x="56" y="61"/>
                        <a:pt x="56" y="61"/>
                        <a:pt x="56" y="61"/>
                      </a:cubicBezTo>
                      <a:cubicBezTo>
                        <a:pt x="58" y="61"/>
                        <a:pt x="61" y="59"/>
                        <a:pt x="61" y="56"/>
                      </a:cubicBezTo>
                      <a:cubicBezTo>
                        <a:pt x="61" y="5"/>
                        <a:pt x="61" y="5"/>
                        <a:pt x="61" y="5"/>
                      </a:cubicBezTo>
                      <a:cubicBezTo>
                        <a:pt x="61" y="2"/>
                        <a:pt x="58" y="0"/>
                        <a:pt x="56" y="0"/>
                      </a:cubicBezTo>
                      <a:close/>
                      <a:moveTo>
                        <a:pt x="51" y="51"/>
                      </a:moveTo>
                      <a:cubicBezTo>
                        <a:pt x="9" y="51"/>
                        <a:pt x="9" y="51"/>
                        <a:pt x="9" y="51"/>
                      </a:cubicBezTo>
                      <a:cubicBezTo>
                        <a:pt x="9" y="9"/>
                        <a:pt x="9" y="9"/>
                        <a:pt x="9" y="9"/>
                      </a:cubicBezTo>
                      <a:cubicBezTo>
                        <a:pt x="51" y="9"/>
                        <a:pt x="51" y="9"/>
                        <a:pt x="51" y="9"/>
                      </a:cubicBezTo>
                      <a:lnTo>
                        <a:pt x="51" y="5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black"/>
                    </a:solidFill>
                    <a:effectLst/>
                    <a:uLnTx/>
                    <a:uFillTx/>
                    <a:latin typeface="Verdana"/>
                    <a:ea typeface="+mn-ea"/>
                    <a:cs typeface="+mn-cs"/>
                  </a:endParaRPr>
                </a:p>
              </p:txBody>
            </p:sp>
            <p:sp>
              <p:nvSpPr>
                <p:cNvPr id="35" name="Freeform 159">
                  <a:extLst>
                    <a:ext uri="{FF2B5EF4-FFF2-40B4-BE49-F238E27FC236}">
                      <a16:creationId xmlns:a16="http://schemas.microsoft.com/office/drawing/2014/main" id="{0D413FCC-CFCA-459E-8108-889F58D7E4A8}"/>
                    </a:ext>
                  </a:extLst>
                </p:cNvPr>
                <p:cNvSpPr>
                  <a:spLocks noEditPoints="1"/>
                </p:cNvSpPr>
                <p:nvPr/>
              </p:nvSpPr>
              <p:spPr bwMode="auto">
                <a:xfrm>
                  <a:off x="2116138" y="6757988"/>
                  <a:ext cx="142875" cy="142875"/>
                </a:xfrm>
                <a:custGeom>
                  <a:avLst/>
                  <a:gdLst>
                    <a:gd name="T0" fmla="*/ 56 w 61"/>
                    <a:gd name="T1" fmla="*/ 0 h 61"/>
                    <a:gd name="T2" fmla="*/ 4 w 61"/>
                    <a:gd name="T3" fmla="*/ 0 h 61"/>
                    <a:gd name="T4" fmla="*/ 0 w 61"/>
                    <a:gd name="T5" fmla="*/ 5 h 61"/>
                    <a:gd name="T6" fmla="*/ 0 w 61"/>
                    <a:gd name="T7" fmla="*/ 56 h 61"/>
                    <a:gd name="T8" fmla="*/ 4 w 61"/>
                    <a:gd name="T9" fmla="*/ 61 h 61"/>
                    <a:gd name="T10" fmla="*/ 56 w 61"/>
                    <a:gd name="T11" fmla="*/ 61 h 61"/>
                    <a:gd name="T12" fmla="*/ 61 w 61"/>
                    <a:gd name="T13" fmla="*/ 56 h 61"/>
                    <a:gd name="T14" fmla="*/ 61 w 61"/>
                    <a:gd name="T15" fmla="*/ 5 h 61"/>
                    <a:gd name="T16" fmla="*/ 56 w 61"/>
                    <a:gd name="T17" fmla="*/ 0 h 61"/>
                    <a:gd name="T18" fmla="*/ 51 w 61"/>
                    <a:gd name="T19" fmla="*/ 51 h 61"/>
                    <a:gd name="T20" fmla="*/ 9 w 61"/>
                    <a:gd name="T21" fmla="*/ 51 h 61"/>
                    <a:gd name="T22" fmla="*/ 9 w 61"/>
                    <a:gd name="T23" fmla="*/ 10 h 61"/>
                    <a:gd name="T24" fmla="*/ 51 w 61"/>
                    <a:gd name="T25" fmla="*/ 10 h 61"/>
                    <a:gd name="T26" fmla="*/ 51 w 61"/>
                    <a:gd name="T27" fmla="*/ 5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1">
                      <a:moveTo>
                        <a:pt x="56" y="0"/>
                      </a:moveTo>
                      <a:cubicBezTo>
                        <a:pt x="4" y="0"/>
                        <a:pt x="4" y="0"/>
                        <a:pt x="4" y="0"/>
                      </a:cubicBezTo>
                      <a:cubicBezTo>
                        <a:pt x="2" y="0"/>
                        <a:pt x="0" y="2"/>
                        <a:pt x="0" y="5"/>
                      </a:cubicBezTo>
                      <a:cubicBezTo>
                        <a:pt x="0" y="56"/>
                        <a:pt x="0" y="56"/>
                        <a:pt x="0" y="56"/>
                      </a:cubicBezTo>
                      <a:cubicBezTo>
                        <a:pt x="0" y="59"/>
                        <a:pt x="2" y="61"/>
                        <a:pt x="4" y="61"/>
                      </a:cubicBezTo>
                      <a:cubicBezTo>
                        <a:pt x="56" y="61"/>
                        <a:pt x="56" y="61"/>
                        <a:pt x="56" y="61"/>
                      </a:cubicBezTo>
                      <a:cubicBezTo>
                        <a:pt x="58" y="61"/>
                        <a:pt x="61" y="59"/>
                        <a:pt x="61" y="56"/>
                      </a:cubicBezTo>
                      <a:cubicBezTo>
                        <a:pt x="61" y="5"/>
                        <a:pt x="61" y="5"/>
                        <a:pt x="61" y="5"/>
                      </a:cubicBezTo>
                      <a:cubicBezTo>
                        <a:pt x="61" y="2"/>
                        <a:pt x="58" y="0"/>
                        <a:pt x="56" y="0"/>
                      </a:cubicBezTo>
                      <a:close/>
                      <a:moveTo>
                        <a:pt x="51" y="51"/>
                      </a:moveTo>
                      <a:cubicBezTo>
                        <a:pt x="9" y="51"/>
                        <a:pt x="9" y="51"/>
                        <a:pt x="9" y="51"/>
                      </a:cubicBezTo>
                      <a:cubicBezTo>
                        <a:pt x="9" y="10"/>
                        <a:pt x="9" y="10"/>
                        <a:pt x="9" y="10"/>
                      </a:cubicBezTo>
                      <a:cubicBezTo>
                        <a:pt x="51" y="10"/>
                        <a:pt x="51" y="10"/>
                        <a:pt x="51" y="10"/>
                      </a:cubicBezTo>
                      <a:lnTo>
                        <a:pt x="51" y="5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black"/>
                    </a:solidFill>
                    <a:effectLst/>
                    <a:uLnTx/>
                    <a:uFillTx/>
                    <a:latin typeface="Verdana"/>
                    <a:ea typeface="+mn-ea"/>
                    <a:cs typeface="+mn-cs"/>
                  </a:endParaRPr>
                </a:p>
              </p:txBody>
            </p:sp>
            <p:sp>
              <p:nvSpPr>
                <p:cNvPr id="36" name="Freeform 160">
                  <a:extLst>
                    <a:ext uri="{FF2B5EF4-FFF2-40B4-BE49-F238E27FC236}">
                      <a16:creationId xmlns:a16="http://schemas.microsoft.com/office/drawing/2014/main" id="{15D57493-44CD-45DF-B9FE-C4E01055698B}"/>
                    </a:ext>
                  </a:extLst>
                </p:cNvPr>
                <p:cNvSpPr>
                  <a:spLocks noEditPoints="1"/>
                </p:cNvSpPr>
                <p:nvPr/>
              </p:nvSpPr>
              <p:spPr bwMode="auto">
                <a:xfrm>
                  <a:off x="2314575" y="6367463"/>
                  <a:ext cx="142875" cy="142875"/>
                </a:xfrm>
                <a:custGeom>
                  <a:avLst/>
                  <a:gdLst>
                    <a:gd name="T0" fmla="*/ 56 w 61"/>
                    <a:gd name="T1" fmla="*/ 0 h 61"/>
                    <a:gd name="T2" fmla="*/ 5 w 61"/>
                    <a:gd name="T3" fmla="*/ 0 h 61"/>
                    <a:gd name="T4" fmla="*/ 0 w 61"/>
                    <a:gd name="T5" fmla="*/ 5 h 61"/>
                    <a:gd name="T6" fmla="*/ 0 w 61"/>
                    <a:gd name="T7" fmla="*/ 56 h 61"/>
                    <a:gd name="T8" fmla="*/ 5 w 61"/>
                    <a:gd name="T9" fmla="*/ 61 h 61"/>
                    <a:gd name="T10" fmla="*/ 56 w 61"/>
                    <a:gd name="T11" fmla="*/ 61 h 61"/>
                    <a:gd name="T12" fmla="*/ 61 w 61"/>
                    <a:gd name="T13" fmla="*/ 56 h 61"/>
                    <a:gd name="T14" fmla="*/ 61 w 61"/>
                    <a:gd name="T15" fmla="*/ 5 h 61"/>
                    <a:gd name="T16" fmla="*/ 56 w 61"/>
                    <a:gd name="T17" fmla="*/ 0 h 61"/>
                    <a:gd name="T18" fmla="*/ 51 w 61"/>
                    <a:gd name="T19" fmla="*/ 52 h 61"/>
                    <a:gd name="T20" fmla="*/ 10 w 61"/>
                    <a:gd name="T21" fmla="*/ 52 h 61"/>
                    <a:gd name="T22" fmla="*/ 10 w 61"/>
                    <a:gd name="T23" fmla="*/ 10 h 61"/>
                    <a:gd name="T24" fmla="*/ 51 w 61"/>
                    <a:gd name="T25" fmla="*/ 10 h 61"/>
                    <a:gd name="T26" fmla="*/ 51 w 61"/>
                    <a:gd name="T27"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1">
                      <a:moveTo>
                        <a:pt x="56" y="0"/>
                      </a:moveTo>
                      <a:cubicBezTo>
                        <a:pt x="5" y="0"/>
                        <a:pt x="5" y="0"/>
                        <a:pt x="5" y="0"/>
                      </a:cubicBezTo>
                      <a:cubicBezTo>
                        <a:pt x="2" y="0"/>
                        <a:pt x="0" y="2"/>
                        <a:pt x="0" y="5"/>
                      </a:cubicBezTo>
                      <a:cubicBezTo>
                        <a:pt x="0" y="56"/>
                        <a:pt x="0" y="56"/>
                        <a:pt x="0" y="56"/>
                      </a:cubicBezTo>
                      <a:cubicBezTo>
                        <a:pt x="0" y="59"/>
                        <a:pt x="2" y="61"/>
                        <a:pt x="5" y="61"/>
                      </a:cubicBezTo>
                      <a:cubicBezTo>
                        <a:pt x="56" y="61"/>
                        <a:pt x="56" y="61"/>
                        <a:pt x="56" y="61"/>
                      </a:cubicBezTo>
                      <a:cubicBezTo>
                        <a:pt x="59" y="61"/>
                        <a:pt x="61" y="59"/>
                        <a:pt x="61" y="56"/>
                      </a:cubicBezTo>
                      <a:cubicBezTo>
                        <a:pt x="61" y="5"/>
                        <a:pt x="61" y="5"/>
                        <a:pt x="61" y="5"/>
                      </a:cubicBezTo>
                      <a:cubicBezTo>
                        <a:pt x="61" y="2"/>
                        <a:pt x="59" y="0"/>
                        <a:pt x="56" y="0"/>
                      </a:cubicBezTo>
                      <a:close/>
                      <a:moveTo>
                        <a:pt x="51" y="52"/>
                      </a:moveTo>
                      <a:cubicBezTo>
                        <a:pt x="10" y="52"/>
                        <a:pt x="10" y="52"/>
                        <a:pt x="10" y="52"/>
                      </a:cubicBezTo>
                      <a:cubicBezTo>
                        <a:pt x="10" y="10"/>
                        <a:pt x="10" y="10"/>
                        <a:pt x="10" y="10"/>
                      </a:cubicBezTo>
                      <a:cubicBezTo>
                        <a:pt x="51" y="10"/>
                        <a:pt x="51" y="10"/>
                        <a:pt x="51" y="10"/>
                      </a:cubicBezTo>
                      <a:lnTo>
                        <a:pt x="51" y="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black"/>
                    </a:solidFill>
                    <a:effectLst/>
                    <a:uLnTx/>
                    <a:uFillTx/>
                    <a:latin typeface="Verdana"/>
                    <a:ea typeface="+mn-ea"/>
                    <a:cs typeface="+mn-cs"/>
                  </a:endParaRPr>
                </a:p>
              </p:txBody>
            </p:sp>
            <p:sp>
              <p:nvSpPr>
                <p:cNvPr id="37" name="Freeform 161">
                  <a:extLst>
                    <a:ext uri="{FF2B5EF4-FFF2-40B4-BE49-F238E27FC236}">
                      <a16:creationId xmlns:a16="http://schemas.microsoft.com/office/drawing/2014/main" id="{9EB9E4F6-921E-4194-BDB6-13B01AF13BE3}"/>
                    </a:ext>
                  </a:extLst>
                </p:cNvPr>
                <p:cNvSpPr>
                  <a:spLocks noEditPoints="1"/>
                </p:cNvSpPr>
                <p:nvPr/>
              </p:nvSpPr>
              <p:spPr bwMode="auto">
                <a:xfrm>
                  <a:off x="2314575" y="6564313"/>
                  <a:ext cx="142875" cy="142875"/>
                </a:xfrm>
                <a:custGeom>
                  <a:avLst/>
                  <a:gdLst>
                    <a:gd name="T0" fmla="*/ 56 w 61"/>
                    <a:gd name="T1" fmla="*/ 0 h 61"/>
                    <a:gd name="T2" fmla="*/ 5 w 61"/>
                    <a:gd name="T3" fmla="*/ 0 h 61"/>
                    <a:gd name="T4" fmla="*/ 0 w 61"/>
                    <a:gd name="T5" fmla="*/ 5 h 61"/>
                    <a:gd name="T6" fmla="*/ 0 w 61"/>
                    <a:gd name="T7" fmla="*/ 56 h 61"/>
                    <a:gd name="T8" fmla="*/ 5 w 61"/>
                    <a:gd name="T9" fmla="*/ 61 h 61"/>
                    <a:gd name="T10" fmla="*/ 56 w 61"/>
                    <a:gd name="T11" fmla="*/ 61 h 61"/>
                    <a:gd name="T12" fmla="*/ 61 w 61"/>
                    <a:gd name="T13" fmla="*/ 56 h 61"/>
                    <a:gd name="T14" fmla="*/ 61 w 61"/>
                    <a:gd name="T15" fmla="*/ 5 h 61"/>
                    <a:gd name="T16" fmla="*/ 56 w 61"/>
                    <a:gd name="T17" fmla="*/ 0 h 61"/>
                    <a:gd name="T18" fmla="*/ 51 w 61"/>
                    <a:gd name="T19" fmla="*/ 51 h 61"/>
                    <a:gd name="T20" fmla="*/ 10 w 61"/>
                    <a:gd name="T21" fmla="*/ 51 h 61"/>
                    <a:gd name="T22" fmla="*/ 10 w 61"/>
                    <a:gd name="T23" fmla="*/ 9 h 61"/>
                    <a:gd name="T24" fmla="*/ 51 w 61"/>
                    <a:gd name="T25" fmla="*/ 9 h 61"/>
                    <a:gd name="T26" fmla="*/ 51 w 61"/>
                    <a:gd name="T27" fmla="*/ 5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1">
                      <a:moveTo>
                        <a:pt x="56" y="0"/>
                      </a:moveTo>
                      <a:cubicBezTo>
                        <a:pt x="5" y="0"/>
                        <a:pt x="5" y="0"/>
                        <a:pt x="5" y="0"/>
                      </a:cubicBezTo>
                      <a:cubicBezTo>
                        <a:pt x="2" y="0"/>
                        <a:pt x="0" y="2"/>
                        <a:pt x="0" y="5"/>
                      </a:cubicBezTo>
                      <a:cubicBezTo>
                        <a:pt x="0" y="56"/>
                        <a:pt x="0" y="56"/>
                        <a:pt x="0" y="56"/>
                      </a:cubicBezTo>
                      <a:cubicBezTo>
                        <a:pt x="0" y="59"/>
                        <a:pt x="2" y="61"/>
                        <a:pt x="5" y="61"/>
                      </a:cubicBezTo>
                      <a:cubicBezTo>
                        <a:pt x="56" y="61"/>
                        <a:pt x="56" y="61"/>
                        <a:pt x="56" y="61"/>
                      </a:cubicBezTo>
                      <a:cubicBezTo>
                        <a:pt x="59" y="61"/>
                        <a:pt x="61" y="59"/>
                        <a:pt x="61" y="56"/>
                      </a:cubicBezTo>
                      <a:cubicBezTo>
                        <a:pt x="61" y="5"/>
                        <a:pt x="61" y="5"/>
                        <a:pt x="61" y="5"/>
                      </a:cubicBezTo>
                      <a:cubicBezTo>
                        <a:pt x="61" y="2"/>
                        <a:pt x="59" y="0"/>
                        <a:pt x="56" y="0"/>
                      </a:cubicBezTo>
                      <a:close/>
                      <a:moveTo>
                        <a:pt x="51" y="51"/>
                      </a:moveTo>
                      <a:cubicBezTo>
                        <a:pt x="10" y="51"/>
                        <a:pt x="10" y="51"/>
                        <a:pt x="10" y="51"/>
                      </a:cubicBezTo>
                      <a:cubicBezTo>
                        <a:pt x="10" y="9"/>
                        <a:pt x="10" y="9"/>
                        <a:pt x="10" y="9"/>
                      </a:cubicBezTo>
                      <a:cubicBezTo>
                        <a:pt x="51" y="9"/>
                        <a:pt x="51" y="9"/>
                        <a:pt x="51" y="9"/>
                      </a:cubicBezTo>
                      <a:lnTo>
                        <a:pt x="51" y="5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black"/>
                    </a:solidFill>
                    <a:effectLst/>
                    <a:uLnTx/>
                    <a:uFillTx/>
                    <a:latin typeface="Verdana"/>
                    <a:ea typeface="+mn-ea"/>
                    <a:cs typeface="+mn-cs"/>
                  </a:endParaRPr>
                </a:p>
              </p:txBody>
            </p:sp>
            <p:sp>
              <p:nvSpPr>
                <p:cNvPr id="38" name="Freeform 162">
                  <a:extLst>
                    <a:ext uri="{FF2B5EF4-FFF2-40B4-BE49-F238E27FC236}">
                      <a16:creationId xmlns:a16="http://schemas.microsoft.com/office/drawing/2014/main" id="{C78C93C6-E206-4EC1-9B46-D33CCF6881DE}"/>
                    </a:ext>
                  </a:extLst>
                </p:cNvPr>
                <p:cNvSpPr>
                  <a:spLocks noEditPoints="1"/>
                </p:cNvSpPr>
                <p:nvPr/>
              </p:nvSpPr>
              <p:spPr bwMode="auto">
                <a:xfrm>
                  <a:off x="2314575" y="6757988"/>
                  <a:ext cx="142875" cy="142875"/>
                </a:xfrm>
                <a:custGeom>
                  <a:avLst/>
                  <a:gdLst>
                    <a:gd name="T0" fmla="*/ 56 w 61"/>
                    <a:gd name="T1" fmla="*/ 0 h 61"/>
                    <a:gd name="T2" fmla="*/ 5 w 61"/>
                    <a:gd name="T3" fmla="*/ 0 h 61"/>
                    <a:gd name="T4" fmla="*/ 0 w 61"/>
                    <a:gd name="T5" fmla="*/ 5 h 61"/>
                    <a:gd name="T6" fmla="*/ 0 w 61"/>
                    <a:gd name="T7" fmla="*/ 56 h 61"/>
                    <a:gd name="T8" fmla="*/ 5 w 61"/>
                    <a:gd name="T9" fmla="*/ 61 h 61"/>
                    <a:gd name="T10" fmla="*/ 56 w 61"/>
                    <a:gd name="T11" fmla="*/ 61 h 61"/>
                    <a:gd name="T12" fmla="*/ 61 w 61"/>
                    <a:gd name="T13" fmla="*/ 56 h 61"/>
                    <a:gd name="T14" fmla="*/ 61 w 61"/>
                    <a:gd name="T15" fmla="*/ 5 h 61"/>
                    <a:gd name="T16" fmla="*/ 56 w 61"/>
                    <a:gd name="T17" fmla="*/ 0 h 61"/>
                    <a:gd name="T18" fmla="*/ 51 w 61"/>
                    <a:gd name="T19" fmla="*/ 51 h 61"/>
                    <a:gd name="T20" fmla="*/ 10 w 61"/>
                    <a:gd name="T21" fmla="*/ 51 h 61"/>
                    <a:gd name="T22" fmla="*/ 10 w 61"/>
                    <a:gd name="T23" fmla="*/ 10 h 61"/>
                    <a:gd name="T24" fmla="*/ 51 w 61"/>
                    <a:gd name="T25" fmla="*/ 10 h 61"/>
                    <a:gd name="T26" fmla="*/ 51 w 61"/>
                    <a:gd name="T27" fmla="*/ 5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1">
                      <a:moveTo>
                        <a:pt x="56" y="0"/>
                      </a:moveTo>
                      <a:cubicBezTo>
                        <a:pt x="5" y="0"/>
                        <a:pt x="5" y="0"/>
                        <a:pt x="5" y="0"/>
                      </a:cubicBezTo>
                      <a:cubicBezTo>
                        <a:pt x="2" y="0"/>
                        <a:pt x="0" y="2"/>
                        <a:pt x="0" y="5"/>
                      </a:cubicBezTo>
                      <a:cubicBezTo>
                        <a:pt x="0" y="56"/>
                        <a:pt x="0" y="56"/>
                        <a:pt x="0" y="56"/>
                      </a:cubicBezTo>
                      <a:cubicBezTo>
                        <a:pt x="0" y="59"/>
                        <a:pt x="2" y="61"/>
                        <a:pt x="5" y="61"/>
                      </a:cubicBezTo>
                      <a:cubicBezTo>
                        <a:pt x="56" y="61"/>
                        <a:pt x="56" y="61"/>
                        <a:pt x="56" y="61"/>
                      </a:cubicBezTo>
                      <a:cubicBezTo>
                        <a:pt x="59" y="61"/>
                        <a:pt x="61" y="59"/>
                        <a:pt x="61" y="56"/>
                      </a:cubicBezTo>
                      <a:cubicBezTo>
                        <a:pt x="61" y="5"/>
                        <a:pt x="61" y="5"/>
                        <a:pt x="61" y="5"/>
                      </a:cubicBezTo>
                      <a:cubicBezTo>
                        <a:pt x="61" y="2"/>
                        <a:pt x="59" y="0"/>
                        <a:pt x="56" y="0"/>
                      </a:cubicBezTo>
                      <a:close/>
                      <a:moveTo>
                        <a:pt x="51" y="51"/>
                      </a:moveTo>
                      <a:cubicBezTo>
                        <a:pt x="10" y="51"/>
                        <a:pt x="10" y="51"/>
                        <a:pt x="10" y="51"/>
                      </a:cubicBezTo>
                      <a:cubicBezTo>
                        <a:pt x="10" y="10"/>
                        <a:pt x="10" y="10"/>
                        <a:pt x="10" y="10"/>
                      </a:cubicBezTo>
                      <a:cubicBezTo>
                        <a:pt x="51" y="10"/>
                        <a:pt x="51" y="10"/>
                        <a:pt x="51" y="10"/>
                      </a:cubicBezTo>
                      <a:lnTo>
                        <a:pt x="51" y="5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black"/>
                    </a:solidFill>
                    <a:effectLst/>
                    <a:uLnTx/>
                    <a:uFillTx/>
                    <a:latin typeface="Verdana"/>
                    <a:ea typeface="+mn-ea"/>
                    <a:cs typeface="+mn-cs"/>
                  </a:endParaRPr>
                </a:p>
              </p:txBody>
            </p:sp>
            <p:sp>
              <p:nvSpPr>
                <p:cNvPr id="39" name="Freeform 163">
                  <a:extLst>
                    <a:ext uri="{FF2B5EF4-FFF2-40B4-BE49-F238E27FC236}">
                      <a16:creationId xmlns:a16="http://schemas.microsoft.com/office/drawing/2014/main" id="{C843FEDA-7B52-4E29-97CF-037324938ECC}"/>
                    </a:ext>
                  </a:extLst>
                </p:cNvPr>
                <p:cNvSpPr>
                  <a:spLocks noEditPoints="1"/>
                </p:cNvSpPr>
                <p:nvPr/>
              </p:nvSpPr>
              <p:spPr bwMode="auto">
                <a:xfrm>
                  <a:off x="2516188" y="6367463"/>
                  <a:ext cx="141288" cy="142875"/>
                </a:xfrm>
                <a:custGeom>
                  <a:avLst/>
                  <a:gdLst>
                    <a:gd name="T0" fmla="*/ 56 w 61"/>
                    <a:gd name="T1" fmla="*/ 0 h 61"/>
                    <a:gd name="T2" fmla="*/ 4 w 61"/>
                    <a:gd name="T3" fmla="*/ 0 h 61"/>
                    <a:gd name="T4" fmla="*/ 0 w 61"/>
                    <a:gd name="T5" fmla="*/ 5 h 61"/>
                    <a:gd name="T6" fmla="*/ 0 w 61"/>
                    <a:gd name="T7" fmla="*/ 56 h 61"/>
                    <a:gd name="T8" fmla="*/ 4 w 61"/>
                    <a:gd name="T9" fmla="*/ 61 h 61"/>
                    <a:gd name="T10" fmla="*/ 56 w 61"/>
                    <a:gd name="T11" fmla="*/ 61 h 61"/>
                    <a:gd name="T12" fmla="*/ 61 w 61"/>
                    <a:gd name="T13" fmla="*/ 56 h 61"/>
                    <a:gd name="T14" fmla="*/ 61 w 61"/>
                    <a:gd name="T15" fmla="*/ 5 h 61"/>
                    <a:gd name="T16" fmla="*/ 56 w 61"/>
                    <a:gd name="T17" fmla="*/ 0 h 61"/>
                    <a:gd name="T18" fmla="*/ 51 w 61"/>
                    <a:gd name="T19" fmla="*/ 52 h 61"/>
                    <a:gd name="T20" fmla="*/ 9 w 61"/>
                    <a:gd name="T21" fmla="*/ 52 h 61"/>
                    <a:gd name="T22" fmla="*/ 9 w 61"/>
                    <a:gd name="T23" fmla="*/ 10 h 61"/>
                    <a:gd name="T24" fmla="*/ 51 w 61"/>
                    <a:gd name="T25" fmla="*/ 10 h 61"/>
                    <a:gd name="T26" fmla="*/ 51 w 61"/>
                    <a:gd name="T27"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1">
                      <a:moveTo>
                        <a:pt x="56" y="0"/>
                      </a:moveTo>
                      <a:cubicBezTo>
                        <a:pt x="4" y="0"/>
                        <a:pt x="4" y="0"/>
                        <a:pt x="4" y="0"/>
                      </a:cubicBezTo>
                      <a:cubicBezTo>
                        <a:pt x="2" y="0"/>
                        <a:pt x="0" y="2"/>
                        <a:pt x="0" y="5"/>
                      </a:cubicBezTo>
                      <a:cubicBezTo>
                        <a:pt x="0" y="56"/>
                        <a:pt x="0" y="56"/>
                        <a:pt x="0" y="56"/>
                      </a:cubicBezTo>
                      <a:cubicBezTo>
                        <a:pt x="0" y="59"/>
                        <a:pt x="2" y="61"/>
                        <a:pt x="4" y="61"/>
                      </a:cubicBezTo>
                      <a:cubicBezTo>
                        <a:pt x="56" y="61"/>
                        <a:pt x="56" y="61"/>
                        <a:pt x="56" y="61"/>
                      </a:cubicBezTo>
                      <a:cubicBezTo>
                        <a:pt x="58" y="61"/>
                        <a:pt x="61" y="59"/>
                        <a:pt x="61" y="56"/>
                      </a:cubicBezTo>
                      <a:cubicBezTo>
                        <a:pt x="61" y="5"/>
                        <a:pt x="61" y="5"/>
                        <a:pt x="61" y="5"/>
                      </a:cubicBezTo>
                      <a:cubicBezTo>
                        <a:pt x="61" y="2"/>
                        <a:pt x="58" y="0"/>
                        <a:pt x="56" y="0"/>
                      </a:cubicBezTo>
                      <a:close/>
                      <a:moveTo>
                        <a:pt x="51" y="52"/>
                      </a:moveTo>
                      <a:cubicBezTo>
                        <a:pt x="9" y="52"/>
                        <a:pt x="9" y="52"/>
                        <a:pt x="9" y="52"/>
                      </a:cubicBezTo>
                      <a:cubicBezTo>
                        <a:pt x="9" y="10"/>
                        <a:pt x="9" y="10"/>
                        <a:pt x="9" y="10"/>
                      </a:cubicBezTo>
                      <a:cubicBezTo>
                        <a:pt x="51" y="10"/>
                        <a:pt x="51" y="10"/>
                        <a:pt x="51" y="10"/>
                      </a:cubicBezTo>
                      <a:lnTo>
                        <a:pt x="51" y="5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black"/>
                    </a:solidFill>
                    <a:effectLst/>
                    <a:uLnTx/>
                    <a:uFillTx/>
                    <a:latin typeface="Verdana"/>
                    <a:ea typeface="+mn-ea"/>
                    <a:cs typeface="+mn-cs"/>
                  </a:endParaRPr>
                </a:p>
              </p:txBody>
            </p:sp>
            <p:sp>
              <p:nvSpPr>
                <p:cNvPr id="40" name="Freeform 164">
                  <a:extLst>
                    <a:ext uri="{FF2B5EF4-FFF2-40B4-BE49-F238E27FC236}">
                      <a16:creationId xmlns:a16="http://schemas.microsoft.com/office/drawing/2014/main" id="{EC49DBA3-79AE-497B-90A3-395EC925FA33}"/>
                    </a:ext>
                  </a:extLst>
                </p:cNvPr>
                <p:cNvSpPr>
                  <a:spLocks noEditPoints="1"/>
                </p:cNvSpPr>
                <p:nvPr/>
              </p:nvSpPr>
              <p:spPr bwMode="auto">
                <a:xfrm>
                  <a:off x="2516188" y="6564313"/>
                  <a:ext cx="141288" cy="142875"/>
                </a:xfrm>
                <a:custGeom>
                  <a:avLst/>
                  <a:gdLst>
                    <a:gd name="T0" fmla="*/ 56 w 61"/>
                    <a:gd name="T1" fmla="*/ 0 h 61"/>
                    <a:gd name="T2" fmla="*/ 4 w 61"/>
                    <a:gd name="T3" fmla="*/ 0 h 61"/>
                    <a:gd name="T4" fmla="*/ 0 w 61"/>
                    <a:gd name="T5" fmla="*/ 5 h 61"/>
                    <a:gd name="T6" fmla="*/ 0 w 61"/>
                    <a:gd name="T7" fmla="*/ 56 h 61"/>
                    <a:gd name="T8" fmla="*/ 4 w 61"/>
                    <a:gd name="T9" fmla="*/ 61 h 61"/>
                    <a:gd name="T10" fmla="*/ 56 w 61"/>
                    <a:gd name="T11" fmla="*/ 61 h 61"/>
                    <a:gd name="T12" fmla="*/ 61 w 61"/>
                    <a:gd name="T13" fmla="*/ 56 h 61"/>
                    <a:gd name="T14" fmla="*/ 61 w 61"/>
                    <a:gd name="T15" fmla="*/ 5 h 61"/>
                    <a:gd name="T16" fmla="*/ 56 w 61"/>
                    <a:gd name="T17" fmla="*/ 0 h 61"/>
                    <a:gd name="T18" fmla="*/ 51 w 61"/>
                    <a:gd name="T19" fmla="*/ 51 h 61"/>
                    <a:gd name="T20" fmla="*/ 9 w 61"/>
                    <a:gd name="T21" fmla="*/ 51 h 61"/>
                    <a:gd name="T22" fmla="*/ 9 w 61"/>
                    <a:gd name="T23" fmla="*/ 9 h 61"/>
                    <a:gd name="T24" fmla="*/ 51 w 61"/>
                    <a:gd name="T25" fmla="*/ 9 h 61"/>
                    <a:gd name="T26" fmla="*/ 51 w 61"/>
                    <a:gd name="T27" fmla="*/ 5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1">
                      <a:moveTo>
                        <a:pt x="56" y="0"/>
                      </a:moveTo>
                      <a:cubicBezTo>
                        <a:pt x="4" y="0"/>
                        <a:pt x="4" y="0"/>
                        <a:pt x="4" y="0"/>
                      </a:cubicBezTo>
                      <a:cubicBezTo>
                        <a:pt x="2" y="0"/>
                        <a:pt x="0" y="2"/>
                        <a:pt x="0" y="5"/>
                      </a:cubicBezTo>
                      <a:cubicBezTo>
                        <a:pt x="0" y="56"/>
                        <a:pt x="0" y="56"/>
                        <a:pt x="0" y="56"/>
                      </a:cubicBezTo>
                      <a:cubicBezTo>
                        <a:pt x="0" y="59"/>
                        <a:pt x="2" y="61"/>
                        <a:pt x="4" y="61"/>
                      </a:cubicBezTo>
                      <a:cubicBezTo>
                        <a:pt x="56" y="61"/>
                        <a:pt x="56" y="61"/>
                        <a:pt x="56" y="61"/>
                      </a:cubicBezTo>
                      <a:cubicBezTo>
                        <a:pt x="58" y="61"/>
                        <a:pt x="61" y="59"/>
                        <a:pt x="61" y="56"/>
                      </a:cubicBezTo>
                      <a:cubicBezTo>
                        <a:pt x="61" y="5"/>
                        <a:pt x="61" y="5"/>
                        <a:pt x="61" y="5"/>
                      </a:cubicBezTo>
                      <a:cubicBezTo>
                        <a:pt x="61" y="2"/>
                        <a:pt x="58" y="0"/>
                        <a:pt x="56" y="0"/>
                      </a:cubicBezTo>
                      <a:close/>
                      <a:moveTo>
                        <a:pt x="51" y="51"/>
                      </a:moveTo>
                      <a:cubicBezTo>
                        <a:pt x="9" y="51"/>
                        <a:pt x="9" y="51"/>
                        <a:pt x="9" y="51"/>
                      </a:cubicBezTo>
                      <a:cubicBezTo>
                        <a:pt x="9" y="9"/>
                        <a:pt x="9" y="9"/>
                        <a:pt x="9" y="9"/>
                      </a:cubicBezTo>
                      <a:cubicBezTo>
                        <a:pt x="51" y="9"/>
                        <a:pt x="51" y="9"/>
                        <a:pt x="51" y="9"/>
                      </a:cubicBezTo>
                      <a:lnTo>
                        <a:pt x="51" y="5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black"/>
                    </a:solidFill>
                    <a:effectLst/>
                    <a:uLnTx/>
                    <a:uFillTx/>
                    <a:latin typeface="Verdana"/>
                    <a:ea typeface="+mn-ea"/>
                    <a:cs typeface="+mn-cs"/>
                  </a:endParaRPr>
                </a:p>
              </p:txBody>
            </p:sp>
            <p:sp>
              <p:nvSpPr>
                <p:cNvPr id="41" name="Freeform 165">
                  <a:extLst>
                    <a:ext uri="{FF2B5EF4-FFF2-40B4-BE49-F238E27FC236}">
                      <a16:creationId xmlns:a16="http://schemas.microsoft.com/office/drawing/2014/main" id="{54D4F1FE-4072-464A-88A0-73217A289507}"/>
                    </a:ext>
                  </a:extLst>
                </p:cNvPr>
                <p:cNvSpPr>
                  <a:spLocks noEditPoints="1"/>
                </p:cNvSpPr>
                <p:nvPr/>
              </p:nvSpPr>
              <p:spPr bwMode="auto">
                <a:xfrm>
                  <a:off x="2516188" y="6757988"/>
                  <a:ext cx="141288" cy="142875"/>
                </a:xfrm>
                <a:custGeom>
                  <a:avLst/>
                  <a:gdLst>
                    <a:gd name="T0" fmla="*/ 56 w 61"/>
                    <a:gd name="T1" fmla="*/ 0 h 61"/>
                    <a:gd name="T2" fmla="*/ 4 w 61"/>
                    <a:gd name="T3" fmla="*/ 0 h 61"/>
                    <a:gd name="T4" fmla="*/ 0 w 61"/>
                    <a:gd name="T5" fmla="*/ 5 h 61"/>
                    <a:gd name="T6" fmla="*/ 0 w 61"/>
                    <a:gd name="T7" fmla="*/ 56 h 61"/>
                    <a:gd name="T8" fmla="*/ 4 w 61"/>
                    <a:gd name="T9" fmla="*/ 61 h 61"/>
                    <a:gd name="T10" fmla="*/ 56 w 61"/>
                    <a:gd name="T11" fmla="*/ 61 h 61"/>
                    <a:gd name="T12" fmla="*/ 61 w 61"/>
                    <a:gd name="T13" fmla="*/ 56 h 61"/>
                    <a:gd name="T14" fmla="*/ 61 w 61"/>
                    <a:gd name="T15" fmla="*/ 5 h 61"/>
                    <a:gd name="T16" fmla="*/ 56 w 61"/>
                    <a:gd name="T17" fmla="*/ 0 h 61"/>
                    <a:gd name="T18" fmla="*/ 51 w 61"/>
                    <a:gd name="T19" fmla="*/ 51 h 61"/>
                    <a:gd name="T20" fmla="*/ 9 w 61"/>
                    <a:gd name="T21" fmla="*/ 51 h 61"/>
                    <a:gd name="T22" fmla="*/ 9 w 61"/>
                    <a:gd name="T23" fmla="*/ 10 h 61"/>
                    <a:gd name="T24" fmla="*/ 51 w 61"/>
                    <a:gd name="T25" fmla="*/ 10 h 61"/>
                    <a:gd name="T26" fmla="*/ 51 w 61"/>
                    <a:gd name="T27" fmla="*/ 5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1">
                      <a:moveTo>
                        <a:pt x="56" y="0"/>
                      </a:moveTo>
                      <a:cubicBezTo>
                        <a:pt x="4" y="0"/>
                        <a:pt x="4" y="0"/>
                        <a:pt x="4" y="0"/>
                      </a:cubicBezTo>
                      <a:cubicBezTo>
                        <a:pt x="2" y="0"/>
                        <a:pt x="0" y="2"/>
                        <a:pt x="0" y="5"/>
                      </a:cubicBezTo>
                      <a:cubicBezTo>
                        <a:pt x="0" y="56"/>
                        <a:pt x="0" y="56"/>
                        <a:pt x="0" y="56"/>
                      </a:cubicBezTo>
                      <a:cubicBezTo>
                        <a:pt x="0" y="59"/>
                        <a:pt x="2" y="61"/>
                        <a:pt x="4" y="61"/>
                      </a:cubicBezTo>
                      <a:cubicBezTo>
                        <a:pt x="56" y="61"/>
                        <a:pt x="56" y="61"/>
                        <a:pt x="56" y="61"/>
                      </a:cubicBezTo>
                      <a:cubicBezTo>
                        <a:pt x="58" y="61"/>
                        <a:pt x="61" y="59"/>
                        <a:pt x="61" y="56"/>
                      </a:cubicBezTo>
                      <a:cubicBezTo>
                        <a:pt x="61" y="5"/>
                        <a:pt x="61" y="5"/>
                        <a:pt x="61" y="5"/>
                      </a:cubicBezTo>
                      <a:cubicBezTo>
                        <a:pt x="61" y="2"/>
                        <a:pt x="58" y="0"/>
                        <a:pt x="56" y="0"/>
                      </a:cubicBezTo>
                      <a:close/>
                      <a:moveTo>
                        <a:pt x="51" y="51"/>
                      </a:moveTo>
                      <a:cubicBezTo>
                        <a:pt x="9" y="51"/>
                        <a:pt x="9" y="51"/>
                        <a:pt x="9" y="51"/>
                      </a:cubicBezTo>
                      <a:cubicBezTo>
                        <a:pt x="9" y="10"/>
                        <a:pt x="9" y="10"/>
                        <a:pt x="9" y="10"/>
                      </a:cubicBezTo>
                      <a:cubicBezTo>
                        <a:pt x="51" y="10"/>
                        <a:pt x="51" y="10"/>
                        <a:pt x="51" y="10"/>
                      </a:cubicBezTo>
                      <a:lnTo>
                        <a:pt x="51" y="5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black"/>
                    </a:solidFill>
                    <a:effectLst/>
                    <a:uLnTx/>
                    <a:uFillTx/>
                    <a:latin typeface="Verdana"/>
                    <a:ea typeface="+mn-ea"/>
                    <a:cs typeface="+mn-cs"/>
                  </a:endParaRPr>
                </a:p>
              </p:txBody>
            </p:sp>
          </p:grpSp>
        </p:grpSp>
      </p:grpSp>
      <p:sp>
        <p:nvSpPr>
          <p:cNvPr id="44" name="Rectangle 43">
            <a:extLst>
              <a:ext uri="{FF2B5EF4-FFF2-40B4-BE49-F238E27FC236}">
                <a16:creationId xmlns:a16="http://schemas.microsoft.com/office/drawing/2014/main" id="{F221E47E-9F5B-4719-A5A3-AC15BD052063}"/>
              </a:ext>
            </a:extLst>
          </p:cNvPr>
          <p:cNvSpPr/>
          <p:nvPr/>
        </p:nvSpPr>
        <p:spPr>
          <a:xfrm>
            <a:off x="859731" y="4807672"/>
            <a:ext cx="7454242" cy="757949"/>
          </a:xfrm>
          <a:prstGeom prst="rect">
            <a:avLst/>
          </a:prstGeom>
          <a:noFill/>
          <a:ln w="28575">
            <a:solidFill>
              <a:srgbClr val="1F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02281DF0-65DB-40AA-9DA4-C239C8CE1CFA}"/>
              </a:ext>
            </a:extLst>
          </p:cNvPr>
          <p:cNvSpPr/>
          <p:nvPr/>
        </p:nvSpPr>
        <p:spPr>
          <a:xfrm>
            <a:off x="1320599" y="4929047"/>
            <a:ext cx="6696766" cy="523220"/>
          </a:xfrm>
          <a:prstGeom prst="rect">
            <a:avLst/>
          </a:prstGeom>
        </p:spPr>
        <p:txBody>
          <a:bodyPr wrap="square">
            <a:spAutoFit/>
          </a:bodyPr>
          <a:lstStyle/>
          <a:p>
            <a:r>
              <a:rPr lang="en-US" sz="1400"/>
              <a:t>3. Describe the purpose of each agreement or contract and provide the names of each entity involved in the agreement or contract. </a:t>
            </a:r>
          </a:p>
        </p:txBody>
      </p:sp>
      <p:sp>
        <p:nvSpPr>
          <p:cNvPr id="70" name="Rectangle: Rounded Corners 69">
            <a:extLst>
              <a:ext uri="{FF2B5EF4-FFF2-40B4-BE49-F238E27FC236}">
                <a16:creationId xmlns:a16="http://schemas.microsoft.com/office/drawing/2014/main" id="{3DE3E445-1670-44AD-9DCA-0EE629B9C87B}"/>
              </a:ext>
            </a:extLst>
          </p:cNvPr>
          <p:cNvSpPr/>
          <p:nvPr/>
        </p:nvSpPr>
        <p:spPr>
          <a:xfrm>
            <a:off x="560128" y="1371245"/>
            <a:ext cx="647700" cy="594819"/>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F831760D-775E-4C3B-AD87-B739539AD429}"/>
              </a:ext>
            </a:extLst>
          </p:cNvPr>
          <p:cNvGrpSpPr/>
          <p:nvPr/>
        </p:nvGrpSpPr>
        <p:grpSpPr>
          <a:xfrm>
            <a:off x="664268" y="1449579"/>
            <a:ext cx="457200" cy="457200"/>
            <a:chOff x="3117876" y="5339375"/>
            <a:chExt cx="657827" cy="638993"/>
          </a:xfrm>
        </p:grpSpPr>
        <p:sp>
          <p:nvSpPr>
            <p:cNvPr id="72" name="Oval 71">
              <a:extLst>
                <a:ext uri="{FF2B5EF4-FFF2-40B4-BE49-F238E27FC236}">
                  <a16:creationId xmlns:a16="http://schemas.microsoft.com/office/drawing/2014/main" id="{35E23444-CB57-47E3-B56E-F571493C9125}"/>
                </a:ext>
              </a:extLst>
            </p:cNvPr>
            <p:cNvSpPr/>
            <p:nvPr/>
          </p:nvSpPr>
          <p:spPr>
            <a:xfrm>
              <a:off x="3117876" y="5339375"/>
              <a:ext cx="657827" cy="638993"/>
            </a:xfrm>
            <a:prstGeom prst="ellipse">
              <a:avLst/>
            </a:prstGeom>
            <a:solidFill>
              <a:srgbClr val="102E50"/>
            </a:solidFill>
            <a:ln>
              <a:solidFill>
                <a:srgbClr val="102E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Verdana"/>
                <a:ea typeface="+mn-ea"/>
                <a:cs typeface="+mn-cs"/>
              </a:endParaRPr>
            </a:p>
          </p:txBody>
        </p:sp>
        <p:grpSp>
          <p:nvGrpSpPr>
            <p:cNvPr id="73" name="Group 72">
              <a:extLst>
                <a:ext uri="{FF2B5EF4-FFF2-40B4-BE49-F238E27FC236}">
                  <a16:creationId xmlns:a16="http://schemas.microsoft.com/office/drawing/2014/main" id="{9CA2CB65-7E2C-4ADF-B11A-9F1F69A3597C}"/>
                </a:ext>
              </a:extLst>
            </p:cNvPr>
            <p:cNvGrpSpPr/>
            <p:nvPr/>
          </p:nvGrpSpPr>
          <p:grpSpPr>
            <a:xfrm>
              <a:off x="3301371" y="5467803"/>
              <a:ext cx="300491" cy="382134"/>
              <a:chOff x="9799638" y="115888"/>
              <a:chExt cx="420687" cy="534987"/>
            </a:xfrm>
            <a:solidFill>
              <a:schemeClr val="bg1"/>
            </a:solidFill>
          </p:grpSpPr>
          <p:sp>
            <p:nvSpPr>
              <p:cNvPr id="74" name="Freeform 425">
                <a:extLst>
                  <a:ext uri="{FF2B5EF4-FFF2-40B4-BE49-F238E27FC236}">
                    <a16:creationId xmlns:a16="http://schemas.microsoft.com/office/drawing/2014/main" id="{FF238A2C-7FEA-43BB-AFA7-A87C7FCF1CAC}"/>
                  </a:ext>
                </a:extLst>
              </p:cNvPr>
              <p:cNvSpPr>
                <a:spLocks noEditPoints="1"/>
              </p:cNvSpPr>
              <p:nvPr/>
            </p:nvSpPr>
            <p:spPr bwMode="auto">
              <a:xfrm>
                <a:off x="9799638" y="115888"/>
                <a:ext cx="420687" cy="534987"/>
              </a:xfrm>
              <a:custGeom>
                <a:avLst/>
                <a:gdLst>
                  <a:gd name="T0" fmla="*/ 154 w 189"/>
                  <a:gd name="T1" fmla="*/ 16 h 240"/>
                  <a:gd name="T2" fmla="*/ 149 w 189"/>
                  <a:gd name="T3" fmla="*/ 0 h 240"/>
                  <a:gd name="T4" fmla="*/ 144 w 189"/>
                  <a:gd name="T5" fmla="*/ 16 h 240"/>
                  <a:gd name="T6" fmla="*/ 99 w 189"/>
                  <a:gd name="T7" fmla="*/ 5 h 240"/>
                  <a:gd name="T8" fmla="*/ 89 w 189"/>
                  <a:gd name="T9" fmla="*/ 5 h 240"/>
                  <a:gd name="T10" fmla="*/ 44 w 189"/>
                  <a:gd name="T11" fmla="*/ 16 h 240"/>
                  <a:gd name="T12" fmla="*/ 39 w 189"/>
                  <a:gd name="T13" fmla="*/ 0 h 240"/>
                  <a:gd name="T14" fmla="*/ 34 w 189"/>
                  <a:gd name="T15" fmla="*/ 16 h 240"/>
                  <a:gd name="T16" fmla="*/ 0 w 189"/>
                  <a:gd name="T17" fmla="*/ 21 h 240"/>
                  <a:gd name="T18" fmla="*/ 5 w 189"/>
                  <a:gd name="T19" fmla="*/ 240 h 240"/>
                  <a:gd name="T20" fmla="*/ 189 w 189"/>
                  <a:gd name="T21" fmla="*/ 235 h 240"/>
                  <a:gd name="T22" fmla="*/ 184 w 189"/>
                  <a:gd name="T23" fmla="*/ 16 h 240"/>
                  <a:gd name="T24" fmla="*/ 154 w 189"/>
                  <a:gd name="T25" fmla="*/ 48 h 240"/>
                  <a:gd name="T26" fmla="*/ 158 w 189"/>
                  <a:gd name="T27" fmla="*/ 53 h 240"/>
                  <a:gd name="T28" fmla="*/ 139 w 189"/>
                  <a:gd name="T29" fmla="*/ 53 h 240"/>
                  <a:gd name="T30" fmla="*/ 144 w 189"/>
                  <a:gd name="T31" fmla="*/ 48 h 240"/>
                  <a:gd name="T32" fmla="*/ 94 w 189"/>
                  <a:gd name="T33" fmla="*/ 53 h 240"/>
                  <a:gd name="T34" fmla="*/ 99 w 189"/>
                  <a:gd name="T35" fmla="*/ 45 h 240"/>
                  <a:gd name="T36" fmla="*/ 94 w 189"/>
                  <a:gd name="T37" fmla="*/ 62 h 240"/>
                  <a:gd name="T38" fmla="*/ 89 w 189"/>
                  <a:gd name="T39" fmla="*/ 45 h 240"/>
                  <a:gd name="T40" fmla="*/ 94 w 189"/>
                  <a:gd name="T41" fmla="*/ 53 h 240"/>
                  <a:gd name="T42" fmla="*/ 44 w 189"/>
                  <a:gd name="T43" fmla="*/ 48 h 240"/>
                  <a:gd name="T44" fmla="*/ 49 w 189"/>
                  <a:gd name="T45" fmla="*/ 53 h 240"/>
                  <a:gd name="T46" fmla="*/ 30 w 189"/>
                  <a:gd name="T47" fmla="*/ 53 h 240"/>
                  <a:gd name="T48" fmla="*/ 34 w 189"/>
                  <a:gd name="T49" fmla="*/ 48 h 240"/>
                  <a:gd name="T50" fmla="*/ 179 w 189"/>
                  <a:gd name="T51" fmla="*/ 230 h 240"/>
                  <a:gd name="T52" fmla="*/ 9 w 189"/>
                  <a:gd name="T53" fmla="*/ 25 h 240"/>
                  <a:gd name="T54" fmla="*/ 34 w 189"/>
                  <a:gd name="T55" fmla="*/ 35 h 240"/>
                  <a:gd name="T56" fmla="*/ 39 w 189"/>
                  <a:gd name="T57" fmla="*/ 72 h 240"/>
                  <a:gd name="T58" fmla="*/ 44 w 189"/>
                  <a:gd name="T59" fmla="*/ 35 h 240"/>
                  <a:gd name="T60" fmla="*/ 89 w 189"/>
                  <a:gd name="T61" fmla="*/ 25 h 240"/>
                  <a:gd name="T62" fmla="*/ 75 w 189"/>
                  <a:gd name="T63" fmla="*/ 53 h 240"/>
                  <a:gd name="T64" fmla="*/ 113 w 189"/>
                  <a:gd name="T65" fmla="*/ 53 h 240"/>
                  <a:gd name="T66" fmla="*/ 99 w 189"/>
                  <a:gd name="T67" fmla="*/ 25 h 240"/>
                  <a:gd name="T68" fmla="*/ 144 w 189"/>
                  <a:gd name="T69" fmla="*/ 35 h 240"/>
                  <a:gd name="T70" fmla="*/ 149 w 189"/>
                  <a:gd name="T71" fmla="*/ 72 h 240"/>
                  <a:gd name="T72" fmla="*/ 154 w 189"/>
                  <a:gd name="T73" fmla="*/ 35 h 240"/>
                  <a:gd name="T74" fmla="*/ 179 w 189"/>
                  <a:gd name="T75" fmla="*/ 25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9" h="240">
                    <a:moveTo>
                      <a:pt x="184" y="16"/>
                    </a:moveTo>
                    <a:cubicBezTo>
                      <a:pt x="154" y="16"/>
                      <a:pt x="154" y="16"/>
                      <a:pt x="154" y="16"/>
                    </a:cubicBezTo>
                    <a:cubicBezTo>
                      <a:pt x="154" y="5"/>
                      <a:pt x="154" y="5"/>
                      <a:pt x="154" y="5"/>
                    </a:cubicBezTo>
                    <a:cubicBezTo>
                      <a:pt x="154" y="2"/>
                      <a:pt x="151" y="0"/>
                      <a:pt x="149" y="0"/>
                    </a:cubicBezTo>
                    <a:cubicBezTo>
                      <a:pt x="146" y="0"/>
                      <a:pt x="144" y="2"/>
                      <a:pt x="144" y="5"/>
                    </a:cubicBezTo>
                    <a:cubicBezTo>
                      <a:pt x="144" y="16"/>
                      <a:pt x="144" y="16"/>
                      <a:pt x="144" y="16"/>
                    </a:cubicBezTo>
                    <a:cubicBezTo>
                      <a:pt x="99" y="16"/>
                      <a:pt x="99" y="16"/>
                      <a:pt x="99" y="16"/>
                    </a:cubicBezTo>
                    <a:cubicBezTo>
                      <a:pt x="99" y="5"/>
                      <a:pt x="99" y="5"/>
                      <a:pt x="99" y="5"/>
                    </a:cubicBezTo>
                    <a:cubicBezTo>
                      <a:pt x="99" y="2"/>
                      <a:pt x="97" y="0"/>
                      <a:pt x="94" y="0"/>
                    </a:cubicBezTo>
                    <a:cubicBezTo>
                      <a:pt x="91" y="0"/>
                      <a:pt x="89" y="2"/>
                      <a:pt x="89" y="5"/>
                    </a:cubicBezTo>
                    <a:cubicBezTo>
                      <a:pt x="89" y="16"/>
                      <a:pt x="89" y="16"/>
                      <a:pt x="89" y="16"/>
                    </a:cubicBezTo>
                    <a:cubicBezTo>
                      <a:pt x="44" y="16"/>
                      <a:pt x="44" y="16"/>
                      <a:pt x="44" y="16"/>
                    </a:cubicBezTo>
                    <a:cubicBezTo>
                      <a:pt x="44" y="5"/>
                      <a:pt x="44" y="5"/>
                      <a:pt x="44" y="5"/>
                    </a:cubicBezTo>
                    <a:cubicBezTo>
                      <a:pt x="44" y="2"/>
                      <a:pt x="42" y="0"/>
                      <a:pt x="39" y="0"/>
                    </a:cubicBezTo>
                    <a:cubicBezTo>
                      <a:pt x="37" y="0"/>
                      <a:pt x="34" y="2"/>
                      <a:pt x="34" y="5"/>
                    </a:cubicBezTo>
                    <a:cubicBezTo>
                      <a:pt x="34" y="16"/>
                      <a:pt x="34" y="16"/>
                      <a:pt x="34" y="16"/>
                    </a:cubicBezTo>
                    <a:cubicBezTo>
                      <a:pt x="5" y="16"/>
                      <a:pt x="5" y="16"/>
                      <a:pt x="5" y="16"/>
                    </a:cubicBezTo>
                    <a:cubicBezTo>
                      <a:pt x="2" y="16"/>
                      <a:pt x="0" y="18"/>
                      <a:pt x="0" y="21"/>
                    </a:cubicBezTo>
                    <a:cubicBezTo>
                      <a:pt x="0" y="235"/>
                      <a:pt x="0" y="235"/>
                      <a:pt x="0" y="235"/>
                    </a:cubicBezTo>
                    <a:cubicBezTo>
                      <a:pt x="0" y="238"/>
                      <a:pt x="2" y="240"/>
                      <a:pt x="5" y="240"/>
                    </a:cubicBezTo>
                    <a:cubicBezTo>
                      <a:pt x="184" y="240"/>
                      <a:pt x="184" y="240"/>
                      <a:pt x="184" y="240"/>
                    </a:cubicBezTo>
                    <a:cubicBezTo>
                      <a:pt x="187" y="240"/>
                      <a:pt x="189" y="238"/>
                      <a:pt x="189" y="235"/>
                    </a:cubicBezTo>
                    <a:cubicBezTo>
                      <a:pt x="189" y="21"/>
                      <a:pt x="189" y="21"/>
                      <a:pt x="189" y="21"/>
                    </a:cubicBezTo>
                    <a:cubicBezTo>
                      <a:pt x="189" y="18"/>
                      <a:pt x="187" y="16"/>
                      <a:pt x="184" y="16"/>
                    </a:cubicBezTo>
                    <a:close/>
                    <a:moveTo>
                      <a:pt x="149" y="53"/>
                    </a:moveTo>
                    <a:cubicBezTo>
                      <a:pt x="151" y="53"/>
                      <a:pt x="154" y="51"/>
                      <a:pt x="154" y="48"/>
                    </a:cubicBezTo>
                    <a:cubicBezTo>
                      <a:pt x="154" y="45"/>
                      <a:pt x="154" y="45"/>
                      <a:pt x="154" y="45"/>
                    </a:cubicBezTo>
                    <a:cubicBezTo>
                      <a:pt x="156" y="47"/>
                      <a:pt x="158" y="50"/>
                      <a:pt x="158" y="53"/>
                    </a:cubicBezTo>
                    <a:cubicBezTo>
                      <a:pt x="158" y="58"/>
                      <a:pt x="154" y="62"/>
                      <a:pt x="149" y="62"/>
                    </a:cubicBezTo>
                    <a:cubicBezTo>
                      <a:pt x="144" y="62"/>
                      <a:pt x="139" y="58"/>
                      <a:pt x="139" y="53"/>
                    </a:cubicBezTo>
                    <a:cubicBezTo>
                      <a:pt x="139" y="50"/>
                      <a:pt x="141" y="47"/>
                      <a:pt x="144" y="45"/>
                    </a:cubicBezTo>
                    <a:cubicBezTo>
                      <a:pt x="144" y="48"/>
                      <a:pt x="144" y="48"/>
                      <a:pt x="144" y="48"/>
                    </a:cubicBezTo>
                    <a:cubicBezTo>
                      <a:pt x="144" y="51"/>
                      <a:pt x="146" y="53"/>
                      <a:pt x="149" y="53"/>
                    </a:cubicBezTo>
                    <a:close/>
                    <a:moveTo>
                      <a:pt x="94" y="53"/>
                    </a:moveTo>
                    <a:cubicBezTo>
                      <a:pt x="97" y="53"/>
                      <a:pt x="99" y="51"/>
                      <a:pt x="99" y="48"/>
                    </a:cubicBezTo>
                    <a:cubicBezTo>
                      <a:pt x="99" y="45"/>
                      <a:pt x="99" y="45"/>
                      <a:pt x="99" y="45"/>
                    </a:cubicBezTo>
                    <a:cubicBezTo>
                      <a:pt x="102" y="47"/>
                      <a:pt x="103" y="50"/>
                      <a:pt x="103" y="53"/>
                    </a:cubicBezTo>
                    <a:cubicBezTo>
                      <a:pt x="103" y="58"/>
                      <a:pt x="99" y="62"/>
                      <a:pt x="94" y="62"/>
                    </a:cubicBezTo>
                    <a:cubicBezTo>
                      <a:pt x="89" y="62"/>
                      <a:pt x="85" y="58"/>
                      <a:pt x="85" y="53"/>
                    </a:cubicBezTo>
                    <a:cubicBezTo>
                      <a:pt x="85" y="50"/>
                      <a:pt x="87" y="47"/>
                      <a:pt x="89" y="45"/>
                    </a:cubicBezTo>
                    <a:cubicBezTo>
                      <a:pt x="89" y="48"/>
                      <a:pt x="89" y="48"/>
                      <a:pt x="89" y="48"/>
                    </a:cubicBezTo>
                    <a:cubicBezTo>
                      <a:pt x="89" y="51"/>
                      <a:pt x="91" y="53"/>
                      <a:pt x="94" y="53"/>
                    </a:cubicBezTo>
                    <a:close/>
                    <a:moveTo>
                      <a:pt x="39" y="53"/>
                    </a:moveTo>
                    <a:cubicBezTo>
                      <a:pt x="42" y="53"/>
                      <a:pt x="44" y="51"/>
                      <a:pt x="44" y="48"/>
                    </a:cubicBezTo>
                    <a:cubicBezTo>
                      <a:pt x="44" y="45"/>
                      <a:pt x="44" y="45"/>
                      <a:pt x="44" y="45"/>
                    </a:cubicBezTo>
                    <a:cubicBezTo>
                      <a:pt x="47" y="47"/>
                      <a:pt x="49" y="50"/>
                      <a:pt x="49" y="53"/>
                    </a:cubicBezTo>
                    <a:cubicBezTo>
                      <a:pt x="49" y="58"/>
                      <a:pt x="44" y="62"/>
                      <a:pt x="39" y="62"/>
                    </a:cubicBezTo>
                    <a:cubicBezTo>
                      <a:pt x="34" y="62"/>
                      <a:pt x="30" y="58"/>
                      <a:pt x="30" y="53"/>
                    </a:cubicBezTo>
                    <a:cubicBezTo>
                      <a:pt x="30" y="50"/>
                      <a:pt x="32" y="47"/>
                      <a:pt x="34" y="45"/>
                    </a:cubicBezTo>
                    <a:cubicBezTo>
                      <a:pt x="34" y="48"/>
                      <a:pt x="34" y="48"/>
                      <a:pt x="34" y="48"/>
                    </a:cubicBezTo>
                    <a:cubicBezTo>
                      <a:pt x="34" y="51"/>
                      <a:pt x="37" y="53"/>
                      <a:pt x="39" y="53"/>
                    </a:cubicBezTo>
                    <a:close/>
                    <a:moveTo>
                      <a:pt x="179" y="230"/>
                    </a:moveTo>
                    <a:cubicBezTo>
                      <a:pt x="9" y="230"/>
                      <a:pt x="9" y="230"/>
                      <a:pt x="9" y="230"/>
                    </a:cubicBezTo>
                    <a:cubicBezTo>
                      <a:pt x="9" y="25"/>
                      <a:pt x="9" y="25"/>
                      <a:pt x="9" y="25"/>
                    </a:cubicBezTo>
                    <a:cubicBezTo>
                      <a:pt x="34" y="25"/>
                      <a:pt x="34" y="25"/>
                      <a:pt x="34" y="25"/>
                    </a:cubicBezTo>
                    <a:cubicBezTo>
                      <a:pt x="34" y="35"/>
                      <a:pt x="34" y="35"/>
                      <a:pt x="34" y="35"/>
                    </a:cubicBezTo>
                    <a:cubicBezTo>
                      <a:pt x="26" y="37"/>
                      <a:pt x="20" y="44"/>
                      <a:pt x="20" y="53"/>
                    </a:cubicBezTo>
                    <a:cubicBezTo>
                      <a:pt x="20" y="63"/>
                      <a:pt x="29" y="72"/>
                      <a:pt x="39" y="72"/>
                    </a:cubicBezTo>
                    <a:cubicBezTo>
                      <a:pt x="50" y="72"/>
                      <a:pt x="58" y="63"/>
                      <a:pt x="58" y="53"/>
                    </a:cubicBezTo>
                    <a:cubicBezTo>
                      <a:pt x="58" y="44"/>
                      <a:pt x="52" y="37"/>
                      <a:pt x="44" y="35"/>
                    </a:cubicBezTo>
                    <a:cubicBezTo>
                      <a:pt x="44" y="25"/>
                      <a:pt x="44" y="25"/>
                      <a:pt x="44" y="25"/>
                    </a:cubicBezTo>
                    <a:cubicBezTo>
                      <a:pt x="89" y="25"/>
                      <a:pt x="89" y="25"/>
                      <a:pt x="89" y="25"/>
                    </a:cubicBezTo>
                    <a:cubicBezTo>
                      <a:pt x="89" y="35"/>
                      <a:pt x="89" y="35"/>
                      <a:pt x="89" y="35"/>
                    </a:cubicBezTo>
                    <a:cubicBezTo>
                      <a:pt x="81" y="37"/>
                      <a:pt x="75" y="44"/>
                      <a:pt x="75" y="53"/>
                    </a:cubicBezTo>
                    <a:cubicBezTo>
                      <a:pt x="75" y="63"/>
                      <a:pt x="84" y="72"/>
                      <a:pt x="94" y="72"/>
                    </a:cubicBezTo>
                    <a:cubicBezTo>
                      <a:pt x="104" y="72"/>
                      <a:pt x="113" y="63"/>
                      <a:pt x="113" y="53"/>
                    </a:cubicBezTo>
                    <a:cubicBezTo>
                      <a:pt x="113" y="44"/>
                      <a:pt x="107" y="37"/>
                      <a:pt x="99" y="35"/>
                    </a:cubicBezTo>
                    <a:cubicBezTo>
                      <a:pt x="99" y="25"/>
                      <a:pt x="99" y="25"/>
                      <a:pt x="99" y="25"/>
                    </a:cubicBezTo>
                    <a:cubicBezTo>
                      <a:pt x="144" y="25"/>
                      <a:pt x="144" y="25"/>
                      <a:pt x="144" y="25"/>
                    </a:cubicBezTo>
                    <a:cubicBezTo>
                      <a:pt x="144" y="35"/>
                      <a:pt x="144" y="35"/>
                      <a:pt x="144" y="35"/>
                    </a:cubicBezTo>
                    <a:cubicBezTo>
                      <a:pt x="136" y="37"/>
                      <a:pt x="130" y="44"/>
                      <a:pt x="130" y="53"/>
                    </a:cubicBezTo>
                    <a:cubicBezTo>
                      <a:pt x="130" y="63"/>
                      <a:pt x="138" y="72"/>
                      <a:pt x="149" y="72"/>
                    </a:cubicBezTo>
                    <a:cubicBezTo>
                      <a:pt x="159" y="72"/>
                      <a:pt x="168" y="63"/>
                      <a:pt x="168" y="53"/>
                    </a:cubicBezTo>
                    <a:cubicBezTo>
                      <a:pt x="168" y="44"/>
                      <a:pt x="162" y="37"/>
                      <a:pt x="154" y="35"/>
                    </a:cubicBezTo>
                    <a:cubicBezTo>
                      <a:pt x="154" y="25"/>
                      <a:pt x="154" y="25"/>
                      <a:pt x="154" y="25"/>
                    </a:cubicBezTo>
                    <a:cubicBezTo>
                      <a:pt x="179" y="25"/>
                      <a:pt x="179" y="25"/>
                      <a:pt x="179" y="25"/>
                    </a:cubicBezTo>
                    <a:lnTo>
                      <a:pt x="179" y="23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black"/>
                  </a:solidFill>
                  <a:effectLst/>
                  <a:uLnTx/>
                  <a:uFillTx/>
                  <a:latin typeface="Verdana"/>
                  <a:ea typeface="+mn-ea"/>
                  <a:cs typeface="+mn-cs"/>
                </a:endParaRPr>
              </a:p>
            </p:txBody>
          </p:sp>
          <p:sp>
            <p:nvSpPr>
              <p:cNvPr id="75" name="Freeform 426">
                <a:extLst>
                  <a:ext uri="{FF2B5EF4-FFF2-40B4-BE49-F238E27FC236}">
                    <a16:creationId xmlns:a16="http://schemas.microsoft.com/office/drawing/2014/main" id="{FE3BD2A5-D302-47A6-BFDA-54B95016B088}"/>
                  </a:ext>
                </a:extLst>
              </p:cNvPr>
              <p:cNvSpPr>
                <a:spLocks/>
              </p:cNvSpPr>
              <p:nvPr/>
            </p:nvSpPr>
            <p:spPr bwMode="auto">
              <a:xfrm>
                <a:off x="9956800" y="528638"/>
                <a:ext cx="185737" cy="19050"/>
              </a:xfrm>
              <a:custGeom>
                <a:avLst/>
                <a:gdLst>
                  <a:gd name="T0" fmla="*/ 79 w 83"/>
                  <a:gd name="T1" fmla="*/ 0 h 9"/>
                  <a:gd name="T2" fmla="*/ 4 w 83"/>
                  <a:gd name="T3" fmla="*/ 0 h 9"/>
                  <a:gd name="T4" fmla="*/ 0 w 83"/>
                  <a:gd name="T5" fmla="*/ 4 h 9"/>
                  <a:gd name="T6" fmla="*/ 4 w 83"/>
                  <a:gd name="T7" fmla="*/ 9 h 9"/>
                  <a:gd name="T8" fmla="*/ 79 w 83"/>
                  <a:gd name="T9" fmla="*/ 9 h 9"/>
                  <a:gd name="T10" fmla="*/ 83 w 83"/>
                  <a:gd name="T11" fmla="*/ 4 h 9"/>
                  <a:gd name="T12" fmla="*/ 79 w 83"/>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83" h="9">
                    <a:moveTo>
                      <a:pt x="79" y="0"/>
                    </a:moveTo>
                    <a:cubicBezTo>
                      <a:pt x="4" y="0"/>
                      <a:pt x="4" y="0"/>
                      <a:pt x="4" y="0"/>
                    </a:cubicBezTo>
                    <a:cubicBezTo>
                      <a:pt x="2" y="0"/>
                      <a:pt x="0" y="2"/>
                      <a:pt x="0" y="4"/>
                    </a:cubicBezTo>
                    <a:cubicBezTo>
                      <a:pt x="0" y="7"/>
                      <a:pt x="2" y="9"/>
                      <a:pt x="4" y="9"/>
                    </a:cubicBezTo>
                    <a:cubicBezTo>
                      <a:pt x="79" y="9"/>
                      <a:pt x="79" y="9"/>
                      <a:pt x="79" y="9"/>
                    </a:cubicBezTo>
                    <a:cubicBezTo>
                      <a:pt x="81" y="9"/>
                      <a:pt x="83" y="7"/>
                      <a:pt x="83" y="4"/>
                    </a:cubicBezTo>
                    <a:cubicBezTo>
                      <a:pt x="83" y="2"/>
                      <a:pt x="81" y="0"/>
                      <a:pt x="79"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black"/>
                  </a:solidFill>
                  <a:effectLst/>
                  <a:uLnTx/>
                  <a:uFillTx/>
                  <a:latin typeface="Verdana"/>
                  <a:ea typeface="+mn-ea"/>
                  <a:cs typeface="+mn-cs"/>
                </a:endParaRPr>
              </a:p>
            </p:txBody>
          </p:sp>
          <p:sp>
            <p:nvSpPr>
              <p:cNvPr id="76" name="Freeform 427">
                <a:extLst>
                  <a:ext uri="{FF2B5EF4-FFF2-40B4-BE49-F238E27FC236}">
                    <a16:creationId xmlns:a16="http://schemas.microsoft.com/office/drawing/2014/main" id="{43DD4705-8BB2-4A59-BF4A-765BCDE4F00F}"/>
                  </a:ext>
                </a:extLst>
              </p:cNvPr>
              <p:cNvSpPr>
                <a:spLocks/>
              </p:cNvSpPr>
              <p:nvPr/>
            </p:nvSpPr>
            <p:spPr bwMode="auto">
              <a:xfrm>
                <a:off x="9956800" y="438150"/>
                <a:ext cx="185737" cy="23812"/>
              </a:xfrm>
              <a:custGeom>
                <a:avLst/>
                <a:gdLst>
                  <a:gd name="T0" fmla="*/ 79 w 83"/>
                  <a:gd name="T1" fmla="*/ 0 h 10"/>
                  <a:gd name="T2" fmla="*/ 4 w 83"/>
                  <a:gd name="T3" fmla="*/ 0 h 10"/>
                  <a:gd name="T4" fmla="*/ 0 w 83"/>
                  <a:gd name="T5" fmla="*/ 5 h 10"/>
                  <a:gd name="T6" fmla="*/ 4 w 83"/>
                  <a:gd name="T7" fmla="*/ 10 h 10"/>
                  <a:gd name="T8" fmla="*/ 79 w 83"/>
                  <a:gd name="T9" fmla="*/ 10 h 10"/>
                  <a:gd name="T10" fmla="*/ 83 w 83"/>
                  <a:gd name="T11" fmla="*/ 5 h 10"/>
                  <a:gd name="T12" fmla="*/ 79 w 83"/>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83" h="10">
                    <a:moveTo>
                      <a:pt x="79" y="0"/>
                    </a:moveTo>
                    <a:cubicBezTo>
                      <a:pt x="4" y="0"/>
                      <a:pt x="4" y="0"/>
                      <a:pt x="4" y="0"/>
                    </a:cubicBezTo>
                    <a:cubicBezTo>
                      <a:pt x="2" y="0"/>
                      <a:pt x="0" y="2"/>
                      <a:pt x="0" y="5"/>
                    </a:cubicBezTo>
                    <a:cubicBezTo>
                      <a:pt x="0" y="8"/>
                      <a:pt x="2" y="10"/>
                      <a:pt x="4" y="10"/>
                    </a:cubicBezTo>
                    <a:cubicBezTo>
                      <a:pt x="79" y="10"/>
                      <a:pt x="79" y="10"/>
                      <a:pt x="79" y="10"/>
                    </a:cubicBezTo>
                    <a:cubicBezTo>
                      <a:pt x="81" y="10"/>
                      <a:pt x="83" y="8"/>
                      <a:pt x="83" y="5"/>
                    </a:cubicBezTo>
                    <a:cubicBezTo>
                      <a:pt x="83" y="2"/>
                      <a:pt x="81" y="0"/>
                      <a:pt x="79"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black"/>
                  </a:solidFill>
                  <a:effectLst/>
                  <a:uLnTx/>
                  <a:uFillTx/>
                  <a:latin typeface="Verdana"/>
                  <a:ea typeface="+mn-ea"/>
                  <a:cs typeface="+mn-cs"/>
                </a:endParaRPr>
              </a:p>
            </p:txBody>
          </p:sp>
          <p:sp>
            <p:nvSpPr>
              <p:cNvPr id="77" name="Freeform 428">
                <a:extLst>
                  <a:ext uri="{FF2B5EF4-FFF2-40B4-BE49-F238E27FC236}">
                    <a16:creationId xmlns:a16="http://schemas.microsoft.com/office/drawing/2014/main" id="{936865A0-1CF4-4210-B3B4-DCC2DB2901CC}"/>
                  </a:ext>
                </a:extLst>
              </p:cNvPr>
              <p:cNvSpPr>
                <a:spLocks/>
              </p:cNvSpPr>
              <p:nvPr/>
            </p:nvSpPr>
            <p:spPr bwMode="auto">
              <a:xfrm>
                <a:off x="9956800" y="352425"/>
                <a:ext cx="185737" cy="19050"/>
              </a:xfrm>
              <a:custGeom>
                <a:avLst/>
                <a:gdLst>
                  <a:gd name="T0" fmla="*/ 79 w 83"/>
                  <a:gd name="T1" fmla="*/ 0 h 9"/>
                  <a:gd name="T2" fmla="*/ 4 w 83"/>
                  <a:gd name="T3" fmla="*/ 0 h 9"/>
                  <a:gd name="T4" fmla="*/ 0 w 83"/>
                  <a:gd name="T5" fmla="*/ 5 h 9"/>
                  <a:gd name="T6" fmla="*/ 4 w 83"/>
                  <a:gd name="T7" fmla="*/ 9 h 9"/>
                  <a:gd name="T8" fmla="*/ 79 w 83"/>
                  <a:gd name="T9" fmla="*/ 9 h 9"/>
                  <a:gd name="T10" fmla="*/ 83 w 83"/>
                  <a:gd name="T11" fmla="*/ 5 h 9"/>
                  <a:gd name="T12" fmla="*/ 79 w 83"/>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83" h="9">
                    <a:moveTo>
                      <a:pt x="79" y="0"/>
                    </a:moveTo>
                    <a:cubicBezTo>
                      <a:pt x="4" y="0"/>
                      <a:pt x="4" y="0"/>
                      <a:pt x="4" y="0"/>
                    </a:cubicBezTo>
                    <a:cubicBezTo>
                      <a:pt x="2" y="0"/>
                      <a:pt x="0" y="2"/>
                      <a:pt x="0" y="5"/>
                    </a:cubicBezTo>
                    <a:cubicBezTo>
                      <a:pt x="0" y="7"/>
                      <a:pt x="2" y="9"/>
                      <a:pt x="4" y="9"/>
                    </a:cubicBezTo>
                    <a:cubicBezTo>
                      <a:pt x="79" y="9"/>
                      <a:pt x="79" y="9"/>
                      <a:pt x="79" y="9"/>
                    </a:cubicBezTo>
                    <a:cubicBezTo>
                      <a:pt x="81" y="9"/>
                      <a:pt x="83" y="7"/>
                      <a:pt x="83" y="5"/>
                    </a:cubicBezTo>
                    <a:cubicBezTo>
                      <a:pt x="83" y="2"/>
                      <a:pt x="81" y="0"/>
                      <a:pt x="79"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black"/>
                  </a:solidFill>
                  <a:effectLst/>
                  <a:uLnTx/>
                  <a:uFillTx/>
                  <a:latin typeface="Verdana"/>
                  <a:ea typeface="+mn-ea"/>
                  <a:cs typeface="+mn-cs"/>
                </a:endParaRPr>
              </a:p>
            </p:txBody>
          </p:sp>
          <p:sp>
            <p:nvSpPr>
              <p:cNvPr id="78" name="Freeform 429">
                <a:extLst>
                  <a:ext uri="{FF2B5EF4-FFF2-40B4-BE49-F238E27FC236}">
                    <a16:creationId xmlns:a16="http://schemas.microsoft.com/office/drawing/2014/main" id="{5C48F768-D425-40BF-8406-812943161E8E}"/>
                  </a:ext>
                </a:extLst>
              </p:cNvPr>
              <p:cNvSpPr>
                <a:spLocks/>
              </p:cNvSpPr>
              <p:nvPr/>
            </p:nvSpPr>
            <p:spPr bwMode="auto">
              <a:xfrm>
                <a:off x="9874250" y="336550"/>
                <a:ext cx="49212" cy="50800"/>
              </a:xfrm>
              <a:custGeom>
                <a:avLst/>
                <a:gdLst>
                  <a:gd name="T0" fmla="*/ 18 w 22"/>
                  <a:gd name="T1" fmla="*/ 0 h 23"/>
                  <a:gd name="T2" fmla="*/ 5 w 22"/>
                  <a:gd name="T3" fmla="*/ 0 h 23"/>
                  <a:gd name="T4" fmla="*/ 0 w 22"/>
                  <a:gd name="T5" fmla="*/ 5 h 23"/>
                  <a:gd name="T6" fmla="*/ 0 w 22"/>
                  <a:gd name="T7" fmla="*/ 18 h 23"/>
                  <a:gd name="T8" fmla="*/ 5 w 22"/>
                  <a:gd name="T9" fmla="*/ 23 h 23"/>
                  <a:gd name="T10" fmla="*/ 18 w 22"/>
                  <a:gd name="T11" fmla="*/ 23 h 23"/>
                  <a:gd name="T12" fmla="*/ 22 w 22"/>
                  <a:gd name="T13" fmla="*/ 18 h 23"/>
                  <a:gd name="T14" fmla="*/ 22 w 22"/>
                  <a:gd name="T15" fmla="*/ 5 h 23"/>
                  <a:gd name="T16" fmla="*/ 18 w 22"/>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3">
                    <a:moveTo>
                      <a:pt x="18" y="0"/>
                    </a:moveTo>
                    <a:cubicBezTo>
                      <a:pt x="5" y="0"/>
                      <a:pt x="5" y="0"/>
                      <a:pt x="5" y="0"/>
                    </a:cubicBezTo>
                    <a:cubicBezTo>
                      <a:pt x="2" y="0"/>
                      <a:pt x="0" y="3"/>
                      <a:pt x="0" y="5"/>
                    </a:cubicBezTo>
                    <a:cubicBezTo>
                      <a:pt x="0" y="18"/>
                      <a:pt x="0" y="18"/>
                      <a:pt x="0" y="18"/>
                    </a:cubicBezTo>
                    <a:cubicBezTo>
                      <a:pt x="0" y="20"/>
                      <a:pt x="2" y="23"/>
                      <a:pt x="5" y="23"/>
                    </a:cubicBezTo>
                    <a:cubicBezTo>
                      <a:pt x="18" y="23"/>
                      <a:pt x="18" y="23"/>
                      <a:pt x="18" y="23"/>
                    </a:cubicBezTo>
                    <a:cubicBezTo>
                      <a:pt x="20" y="23"/>
                      <a:pt x="22" y="20"/>
                      <a:pt x="22" y="18"/>
                    </a:cubicBezTo>
                    <a:cubicBezTo>
                      <a:pt x="22" y="5"/>
                      <a:pt x="22" y="5"/>
                      <a:pt x="22" y="5"/>
                    </a:cubicBezTo>
                    <a:cubicBezTo>
                      <a:pt x="22" y="3"/>
                      <a:pt x="20" y="0"/>
                      <a:pt x="18"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black"/>
                  </a:solidFill>
                  <a:effectLst/>
                  <a:uLnTx/>
                  <a:uFillTx/>
                  <a:latin typeface="Verdana"/>
                  <a:ea typeface="+mn-ea"/>
                  <a:cs typeface="+mn-cs"/>
                </a:endParaRPr>
              </a:p>
            </p:txBody>
          </p:sp>
          <p:sp>
            <p:nvSpPr>
              <p:cNvPr id="79" name="Freeform 430">
                <a:extLst>
                  <a:ext uri="{FF2B5EF4-FFF2-40B4-BE49-F238E27FC236}">
                    <a16:creationId xmlns:a16="http://schemas.microsoft.com/office/drawing/2014/main" id="{F05F1127-EA32-4FBF-87C1-CE2FEC245A09}"/>
                  </a:ext>
                </a:extLst>
              </p:cNvPr>
              <p:cNvSpPr>
                <a:spLocks/>
              </p:cNvSpPr>
              <p:nvPr/>
            </p:nvSpPr>
            <p:spPr bwMode="auto">
              <a:xfrm>
                <a:off x="9874250" y="425450"/>
                <a:ext cx="49212" cy="49212"/>
              </a:xfrm>
              <a:custGeom>
                <a:avLst/>
                <a:gdLst>
                  <a:gd name="T0" fmla="*/ 18 w 22"/>
                  <a:gd name="T1" fmla="*/ 0 h 22"/>
                  <a:gd name="T2" fmla="*/ 5 w 22"/>
                  <a:gd name="T3" fmla="*/ 0 h 22"/>
                  <a:gd name="T4" fmla="*/ 0 w 22"/>
                  <a:gd name="T5" fmla="*/ 5 h 22"/>
                  <a:gd name="T6" fmla="*/ 0 w 22"/>
                  <a:gd name="T7" fmla="*/ 17 h 22"/>
                  <a:gd name="T8" fmla="*/ 5 w 22"/>
                  <a:gd name="T9" fmla="*/ 22 h 22"/>
                  <a:gd name="T10" fmla="*/ 18 w 22"/>
                  <a:gd name="T11" fmla="*/ 22 h 22"/>
                  <a:gd name="T12" fmla="*/ 22 w 22"/>
                  <a:gd name="T13" fmla="*/ 17 h 22"/>
                  <a:gd name="T14" fmla="*/ 22 w 22"/>
                  <a:gd name="T15" fmla="*/ 5 h 22"/>
                  <a:gd name="T16" fmla="*/ 18 w 22"/>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2">
                    <a:moveTo>
                      <a:pt x="18" y="0"/>
                    </a:moveTo>
                    <a:cubicBezTo>
                      <a:pt x="5" y="0"/>
                      <a:pt x="5" y="0"/>
                      <a:pt x="5" y="0"/>
                    </a:cubicBezTo>
                    <a:cubicBezTo>
                      <a:pt x="2" y="0"/>
                      <a:pt x="0" y="2"/>
                      <a:pt x="0" y="5"/>
                    </a:cubicBezTo>
                    <a:cubicBezTo>
                      <a:pt x="0" y="17"/>
                      <a:pt x="0" y="17"/>
                      <a:pt x="0" y="17"/>
                    </a:cubicBezTo>
                    <a:cubicBezTo>
                      <a:pt x="0" y="20"/>
                      <a:pt x="2" y="22"/>
                      <a:pt x="5" y="22"/>
                    </a:cubicBezTo>
                    <a:cubicBezTo>
                      <a:pt x="18" y="22"/>
                      <a:pt x="18" y="22"/>
                      <a:pt x="18" y="22"/>
                    </a:cubicBezTo>
                    <a:cubicBezTo>
                      <a:pt x="20" y="22"/>
                      <a:pt x="22" y="20"/>
                      <a:pt x="22" y="17"/>
                    </a:cubicBezTo>
                    <a:cubicBezTo>
                      <a:pt x="22" y="5"/>
                      <a:pt x="22" y="5"/>
                      <a:pt x="22" y="5"/>
                    </a:cubicBezTo>
                    <a:cubicBezTo>
                      <a:pt x="22" y="2"/>
                      <a:pt x="20" y="0"/>
                      <a:pt x="18"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black"/>
                  </a:solidFill>
                  <a:effectLst/>
                  <a:uLnTx/>
                  <a:uFillTx/>
                  <a:latin typeface="Verdana"/>
                  <a:ea typeface="+mn-ea"/>
                  <a:cs typeface="+mn-cs"/>
                </a:endParaRPr>
              </a:p>
            </p:txBody>
          </p:sp>
          <p:sp>
            <p:nvSpPr>
              <p:cNvPr id="80" name="Freeform 431">
                <a:extLst>
                  <a:ext uri="{FF2B5EF4-FFF2-40B4-BE49-F238E27FC236}">
                    <a16:creationId xmlns:a16="http://schemas.microsoft.com/office/drawing/2014/main" id="{B86C04D6-19B0-41E7-BB6C-C4F8D6C6A103}"/>
                  </a:ext>
                </a:extLst>
              </p:cNvPr>
              <p:cNvSpPr>
                <a:spLocks/>
              </p:cNvSpPr>
              <p:nvPr/>
            </p:nvSpPr>
            <p:spPr bwMode="auto">
              <a:xfrm>
                <a:off x="9874250" y="512763"/>
                <a:ext cx="49212" cy="50800"/>
              </a:xfrm>
              <a:custGeom>
                <a:avLst/>
                <a:gdLst>
                  <a:gd name="T0" fmla="*/ 18 w 22"/>
                  <a:gd name="T1" fmla="*/ 0 h 23"/>
                  <a:gd name="T2" fmla="*/ 5 w 22"/>
                  <a:gd name="T3" fmla="*/ 0 h 23"/>
                  <a:gd name="T4" fmla="*/ 0 w 22"/>
                  <a:gd name="T5" fmla="*/ 5 h 23"/>
                  <a:gd name="T6" fmla="*/ 0 w 22"/>
                  <a:gd name="T7" fmla="*/ 18 h 23"/>
                  <a:gd name="T8" fmla="*/ 5 w 22"/>
                  <a:gd name="T9" fmla="*/ 23 h 23"/>
                  <a:gd name="T10" fmla="*/ 18 w 22"/>
                  <a:gd name="T11" fmla="*/ 23 h 23"/>
                  <a:gd name="T12" fmla="*/ 22 w 22"/>
                  <a:gd name="T13" fmla="*/ 18 h 23"/>
                  <a:gd name="T14" fmla="*/ 22 w 22"/>
                  <a:gd name="T15" fmla="*/ 5 h 23"/>
                  <a:gd name="T16" fmla="*/ 18 w 22"/>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3">
                    <a:moveTo>
                      <a:pt x="18" y="0"/>
                    </a:moveTo>
                    <a:cubicBezTo>
                      <a:pt x="5" y="0"/>
                      <a:pt x="5" y="0"/>
                      <a:pt x="5" y="0"/>
                    </a:cubicBezTo>
                    <a:cubicBezTo>
                      <a:pt x="2" y="0"/>
                      <a:pt x="0" y="3"/>
                      <a:pt x="0" y="5"/>
                    </a:cubicBezTo>
                    <a:cubicBezTo>
                      <a:pt x="0" y="18"/>
                      <a:pt x="0" y="18"/>
                      <a:pt x="0" y="18"/>
                    </a:cubicBezTo>
                    <a:cubicBezTo>
                      <a:pt x="0" y="20"/>
                      <a:pt x="2" y="23"/>
                      <a:pt x="5" y="23"/>
                    </a:cubicBezTo>
                    <a:cubicBezTo>
                      <a:pt x="18" y="23"/>
                      <a:pt x="18" y="23"/>
                      <a:pt x="18" y="23"/>
                    </a:cubicBezTo>
                    <a:cubicBezTo>
                      <a:pt x="20" y="23"/>
                      <a:pt x="22" y="20"/>
                      <a:pt x="22" y="18"/>
                    </a:cubicBezTo>
                    <a:cubicBezTo>
                      <a:pt x="22" y="5"/>
                      <a:pt x="22" y="5"/>
                      <a:pt x="22" y="5"/>
                    </a:cubicBezTo>
                    <a:cubicBezTo>
                      <a:pt x="22" y="3"/>
                      <a:pt x="20" y="0"/>
                      <a:pt x="18"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black"/>
                  </a:solidFill>
                  <a:effectLst/>
                  <a:uLnTx/>
                  <a:uFillTx/>
                  <a:latin typeface="Verdana"/>
                  <a:ea typeface="+mn-ea"/>
                  <a:cs typeface="+mn-cs"/>
                </a:endParaRPr>
              </a:p>
            </p:txBody>
          </p:sp>
        </p:grpSp>
      </p:grpSp>
      <p:sp>
        <p:nvSpPr>
          <p:cNvPr id="81" name="Rectangle: Rounded Corners 80">
            <a:extLst>
              <a:ext uri="{FF2B5EF4-FFF2-40B4-BE49-F238E27FC236}">
                <a16:creationId xmlns:a16="http://schemas.microsoft.com/office/drawing/2014/main" id="{0C9D30F7-563C-4AE2-BFC4-ACDBC6D85466}"/>
              </a:ext>
            </a:extLst>
          </p:cNvPr>
          <p:cNvSpPr/>
          <p:nvPr/>
        </p:nvSpPr>
        <p:spPr>
          <a:xfrm>
            <a:off x="560128" y="4880819"/>
            <a:ext cx="647700" cy="594819"/>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F0A1665A-3DDE-4A60-86E6-620B6B4E9DCE}"/>
              </a:ext>
            </a:extLst>
          </p:cNvPr>
          <p:cNvGrpSpPr/>
          <p:nvPr/>
        </p:nvGrpSpPr>
        <p:grpSpPr>
          <a:xfrm>
            <a:off x="656239" y="4942762"/>
            <a:ext cx="457200" cy="457200"/>
            <a:chOff x="5168912" y="5148297"/>
            <a:chExt cx="657827" cy="638993"/>
          </a:xfrm>
        </p:grpSpPr>
        <p:sp>
          <p:nvSpPr>
            <p:cNvPr id="83" name="Oval 82">
              <a:extLst>
                <a:ext uri="{FF2B5EF4-FFF2-40B4-BE49-F238E27FC236}">
                  <a16:creationId xmlns:a16="http://schemas.microsoft.com/office/drawing/2014/main" id="{679EFD53-6872-48FA-85C8-81D73409FE8D}"/>
                </a:ext>
              </a:extLst>
            </p:cNvPr>
            <p:cNvSpPr/>
            <p:nvPr/>
          </p:nvSpPr>
          <p:spPr>
            <a:xfrm>
              <a:off x="5168912" y="5148297"/>
              <a:ext cx="657827" cy="63899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Verdana"/>
                <a:ea typeface="+mn-ea"/>
                <a:cs typeface="+mn-cs"/>
              </a:endParaRPr>
            </a:p>
          </p:txBody>
        </p:sp>
        <p:grpSp>
          <p:nvGrpSpPr>
            <p:cNvPr id="84" name="Group 83">
              <a:extLst>
                <a:ext uri="{FF2B5EF4-FFF2-40B4-BE49-F238E27FC236}">
                  <a16:creationId xmlns:a16="http://schemas.microsoft.com/office/drawing/2014/main" id="{2672DEFB-558C-4F3A-B30C-EF4F115CD0CF}"/>
                </a:ext>
              </a:extLst>
            </p:cNvPr>
            <p:cNvGrpSpPr/>
            <p:nvPr/>
          </p:nvGrpSpPr>
          <p:grpSpPr>
            <a:xfrm>
              <a:off x="5267562" y="5281400"/>
              <a:ext cx="463963" cy="359538"/>
              <a:chOff x="1179527" y="7091247"/>
              <a:chExt cx="514336" cy="452553"/>
            </a:xfrm>
            <a:solidFill>
              <a:schemeClr val="bg1"/>
            </a:solidFill>
          </p:grpSpPr>
          <p:sp>
            <p:nvSpPr>
              <p:cNvPr id="85" name="Freeform 86">
                <a:extLst>
                  <a:ext uri="{FF2B5EF4-FFF2-40B4-BE49-F238E27FC236}">
                    <a16:creationId xmlns:a16="http://schemas.microsoft.com/office/drawing/2014/main" id="{2E4EEA35-37B2-4B95-A353-39F9B73B0701}"/>
                  </a:ext>
                </a:extLst>
              </p:cNvPr>
              <p:cNvSpPr>
                <a:spLocks noEditPoints="1"/>
              </p:cNvSpPr>
              <p:nvPr/>
            </p:nvSpPr>
            <p:spPr bwMode="auto">
              <a:xfrm>
                <a:off x="1179527" y="7472751"/>
                <a:ext cx="514336" cy="71049"/>
              </a:xfrm>
              <a:custGeom>
                <a:avLst/>
                <a:gdLst>
                  <a:gd name="T0" fmla="*/ 241 w 246"/>
                  <a:gd name="T1" fmla="*/ 0 h 34"/>
                  <a:gd name="T2" fmla="*/ 136 w 246"/>
                  <a:gd name="T3" fmla="*/ 0 h 34"/>
                  <a:gd name="T4" fmla="*/ 131 w 246"/>
                  <a:gd name="T5" fmla="*/ 5 h 34"/>
                  <a:gd name="T6" fmla="*/ 131 w 246"/>
                  <a:gd name="T7" fmla="*/ 8 h 34"/>
                  <a:gd name="T8" fmla="*/ 115 w 246"/>
                  <a:gd name="T9" fmla="*/ 8 h 34"/>
                  <a:gd name="T10" fmla="*/ 115 w 246"/>
                  <a:gd name="T11" fmla="*/ 5 h 34"/>
                  <a:gd name="T12" fmla="*/ 110 w 246"/>
                  <a:gd name="T13" fmla="*/ 0 h 34"/>
                  <a:gd name="T14" fmla="*/ 5 w 246"/>
                  <a:gd name="T15" fmla="*/ 0 h 34"/>
                  <a:gd name="T16" fmla="*/ 0 w 246"/>
                  <a:gd name="T17" fmla="*/ 5 h 34"/>
                  <a:gd name="T18" fmla="*/ 0 w 246"/>
                  <a:gd name="T19" fmla="*/ 20 h 34"/>
                  <a:gd name="T20" fmla="*/ 13 w 246"/>
                  <a:gd name="T21" fmla="*/ 34 h 34"/>
                  <a:gd name="T22" fmla="*/ 233 w 246"/>
                  <a:gd name="T23" fmla="*/ 34 h 34"/>
                  <a:gd name="T24" fmla="*/ 246 w 246"/>
                  <a:gd name="T25" fmla="*/ 20 h 34"/>
                  <a:gd name="T26" fmla="*/ 246 w 246"/>
                  <a:gd name="T27" fmla="*/ 5 h 34"/>
                  <a:gd name="T28" fmla="*/ 241 w 246"/>
                  <a:gd name="T29" fmla="*/ 0 h 34"/>
                  <a:gd name="T30" fmla="*/ 236 w 246"/>
                  <a:gd name="T31" fmla="*/ 20 h 34"/>
                  <a:gd name="T32" fmla="*/ 233 w 246"/>
                  <a:gd name="T33" fmla="*/ 24 h 34"/>
                  <a:gd name="T34" fmla="*/ 13 w 246"/>
                  <a:gd name="T35" fmla="*/ 24 h 34"/>
                  <a:gd name="T36" fmla="*/ 10 w 246"/>
                  <a:gd name="T37" fmla="*/ 20 h 34"/>
                  <a:gd name="T38" fmla="*/ 10 w 246"/>
                  <a:gd name="T39" fmla="*/ 10 h 34"/>
                  <a:gd name="T40" fmla="*/ 105 w 246"/>
                  <a:gd name="T41" fmla="*/ 10 h 34"/>
                  <a:gd name="T42" fmla="*/ 115 w 246"/>
                  <a:gd name="T43" fmla="*/ 18 h 34"/>
                  <a:gd name="T44" fmla="*/ 131 w 246"/>
                  <a:gd name="T45" fmla="*/ 18 h 34"/>
                  <a:gd name="T46" fmla="*/ 140 w 246"/>
                  <a:gd name="T47" fmla="*/ 10 h 34"/>
                  <a:gd name="T48" fmla="*/ 236 w 246"/>
                  <a:gd name="T49" fmla="*/ 10 h 34"/>
                  <a:gd name="T50" fmla="*/ 236 w 246"/>
                  <a:gd name="T51"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6" h="34">
                    <a:moveTo>
                      <a:pt x="241" y="0"/>
                    </a:moveTo>
                    <a:cubicBezTo>
                      <a:pt x="136" y="0"/>
                      <a:pt x="136" y="0"/>
                      <a:pt x="136" y="0"/>
                    </a:cubicBezTo>
                    <a:cubicBezTo>
                      <a:pt x="133" y="0"/>
                      <a:pt x="131" y="3"/>
                      <a:pt x="131" y="5"/>
                    </a:cubicBezTo>
                    <a:cubicBezTo>
                      <a:pt x="131" y="8"/>
                      <a:pt x="131" y="8"/>
                      <a:pt x="131" y="8"/>
                    </a:cubicBezTo>
                    <a:cubicBezTo>
                      <a:pt x="115" y="8"/>
                      <a:pt x="115" y="8"/>
                      <a:pt x="115" y="8"/>
                    </a:cubicBezTo>
                    <a:cubicBezTo>
                      <a:pt x="115" y="5"/>
                      <a:pt x="115" y="5"/>
                      <a:pt x="115" y="5"/>
                    </a:cubicBezTo>
                    <a:cubicBezTo>
                      <a:pt x="115" y="3"/>
                      <a:pt x="113" y="0"/>
                      <a:pt x="110" y="0"/>
                    </a:cubicBezTo>
                    <a:cubicBezTo>
                      <a:pt x="5" y="0"/>
                      <a:pt x="5" y="0"/>
                      <a:pt x="5" y="0"/>
                    </a:cubicBezTo>
                    <a:cubicBezTo>
                      <a:pt x="2" y="0"/>
                      <a:pt x="0" y="3"/>
                      <a:pt x="0" y="5"/>
                    </a:cubicBezTo>
                    <a:cubicBezTo>
                      <a:pt x="0" y="20"/>
                      <a:pt x="0" y="20"/>
                      <a:pt x="0" y="20"/>
                    </a:cubicBezTo>
                    <a:cubicBezTo>
                      <a:pt x="0" y="28"/>
                      <a:pt x="6" y="34"/>
                      <a:pt x="13" y="34"/>
                    </a:cubicBezTo>
                    <a:cubicBezTo>
                      <a:pt x="233" y="34"/>
                      <a:pt x="233" y="34"/>
                      <a:pt x="233" y="34"/>
                    </a:cubicBezTo>
                    <a:cubicBezTo>
                      <a:pt x="240" y="34"/>
                      <a:pt x="246" y="28"/>
                      <a:pt x="246" y="20"/>
                    </a:cubicBezTo>
                    <a:cubicBezTo>
                      <a:pt x="246" y="5"/>
                      <a:pt x="246" y="5"/>
                      <a:pt x="246" y="5"/>
                    </a:cubicBezTo>
                    <a:cubicBezTo>
                      <a:pt x="246" y="3"/>
                      <a:pt x="244" y="0"/>
                      <a:pt x="241" y="0"/>
                    </a:cubicBezTo>
                    <a:close/>
                    <a:moveTo>
                      <a:pt x="236" y="20"/>
                    </a:moveTo>
                    <a:cubicBezTo>
                      <a:pt x="236" y="22"/>
                      <a:pt x="235" y="24"/>
                      <a:pt x="233" y="24"/>
                    </a:cubicBezTo>
                    <a:cubicBezTo>
                      <a:pt x="13" y="24"/>
                      <a:pt x="13" y="24"/>
                      <a:pt x="13" y="24"/>
                    </a:cubicBezTo>
                    <a:cubicBezTo>
                      <a:pt x="11" y="24"/>
                      <a:pt x="10" y="22"/>
                      <a:pt x="10" y="20"/>
                    </a:cubicBezTo>
                    <a:cubicBezTo>
                      <a:pt x="10" y="10"/>
                      <a:pt x="10" y="10"/>
                      <a:pt x="10" y="10"/>
                    </a:cubicBezTo>
                    <a:cubicBezTo>
                      <a:pt x="105" y="10"/>
                      <a:pt x="105" y="10"/>
                      <a:pt x="105" y="10"/>
                    </a:cubicBezTo>
                    <a:cubicBezTo>
                      <a:pt x="106" y="15"/>
                      <a:pt x="110" y="18"/>
                      <a:pt x="115" y="18"/>
                    </a:cubicBezTo>
                    <a:cubicBezTo>
                      <a:pt x="131" y="18"/>
                      <a:pt x="131" y="18"/>
                      <a:pt x="131" y="18"/>
                    </a:cubicBezTo>
                    <a:cubicBezTo>
                      <a:pt x="136" y="18"/>
                      <a:pt x="140" y="15"/>
                      <a:pt x="140" y="10"/>
                    </a:cubicBezTo>
                    <a:cubicBezTo>
                      <a:pt x="236" y="10"/>
                      <a:pt x="236" y="10"/>
                      <a:pt x="236" y="10"/>
                    </a:cubicBezTo>
                    <a:lnTo>
                      <a:pt x="236" y="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black"/>
                  </a:solidFill>
                  <a:effectLst/>
                  <a:uLnTx/>
                  <a:uFillTx/>
                  <a:latin typeface="Verdana"/>
                  <a:ea typeface="+mn-ea"/>
                  <a:cs typeface="+mn-cs"/>
                </a:endParaRPr>
              </a:p>
            </p:txBody>
          </p:sp>
          <p:sp>
            <p:nvSpPr>
              <p:cNvPr id="86" name="Freeform 87">
                <a:extLst>
                  <a:ext uri="{FF2B5EF4-FFF2-40B4-BE49-F238E27FC236}">
                    <a16:creationId xmlns:a16="http://schemas.microsoft.com/office/drawing/2014/main" id="{BCABC0D1-06FB-4BB5-9CF7-AC812A28AF64}"/>
                  </a:ext>
                </a:extLst>
              </p:cNvPr>
              <p:cNvSpPr>
                <a:spLocks/>
              </p:cNvSpPr>
              <p:nvPr/>
            </p:nvSpPr>
            <p:spPr bwMode="auto">
              <a:xfrm>
                <a:off x="1361784" y="7091247"/>
                <a:ext cx="152911" cy="291920"/>
              </a:xfrm>
              <a:custGeom>
                <a:avLst/>
                <a:gdLst>
                  <a:gd name="T0" fmla="*/ 9 w 73"/>
                  <a:gd name="T1" fmla="*/ 100 h 139"/>
                  <a:gd name="T2" fmla="*/ 2 w 73"/>
                  <a:gd name="T3" fmla="*/ 100 h 139"/>
                  <a:gd name="T4" fmla="*/ 2 w 73"/>
                  <a:gd name="T5" fmla="*/ 106 h 139"/>
                  <a:gd name="T6" fmla="*/ 33 w 73"/>
                  <a:gd name="T7" fmla="*/ 138 h 139"/>
                  <a:gd name="T8" fmla="*/ 34 w 73"/>
                  <a:gd name="T9" fmla="*/ 139 h 139"/>
                  <a:gd name="T10" fmla="*/ 36 w 73"/>
                  <a:gd name="T11" fmla="*/ 139 h 139"/>
                  <a:gd name="T12" fmla="*/ 38 w 73"/>
                  <a:gd name="T13" fmla="*/ 139 h 139"/>
                  <a:gd name="T14" fmla="*/ 40 w 73"/>
                  <a:gd name="T15" fmla="*/ 138 h 139"/>
                  <a:gd name="T16" fmla="*/ 71 w 73"/>
                  <a:gd name="T17" fmla="*/ 106 h 139"/>
                  <a:gd name="T18" fmla="*/ 71 w 73"/>
                  <a:gd name="T19" fmla="*/ 100 h 139"/>
                  <a:gd name="T20" fmla="*/ 64 w 73"/>
                  <a:gd name="T21" fmla="*/ 100 h 139"/>
                  <a:gd name="T22" fmla="*/ 41 w 73"/>
                  <a:gd name="T23" fmla="*/ 122 h 139"/>
                  <a:gd name="T24" fmla="*/ 41 w 73"/>
                  <a:gd name="T25" fmla="*/ 5 h 139"/>
                  <a:gd name="T26" fmla="*/ 36 w 73"/>
                  <a:gd name="T27" fmla="*/ 0 h 139"/>
                  <a:gd name="T28" fmla="*/ 31 w 73"/>
                  <a:gd name="T29" fmla="*/ 5 h 139"/>
                  <a:gd name="T30" fmla="*/ 31 w 73"/>
                  <a:gd name="T31" fmla="*/ 122 h 139"/>
                  <a:gd name="T32" fmla="*/ 9 w 73"/>
                  <a:gd name="T33" fmla="*/ 10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139">
                    <a:moveTo>
                      <a:pt x="9" y="100"/>
                    </a:moveTo>
                    <a:cubicBezTo>
                      <a:pt x="7" y="98"/>
                      <a:pt x="4" y="98"/>
                      <a:pt x="2" y="100"/>
                    </a:cubicBezTo>
                    <a:cubicBezTo>
                      <a:pt x="0" y="101"/>
                      <a:pt x="0" y="105"/>
                      <a:pt x="2" y="106"/>
                    </a:cubicBezTo>
                    <a:cubicBezTo>
                      <a:pt x="33" y="138"/>
                      <a:pt x="33" y="138"/>
                      <a:pt x="33" y="138"/>
                    </a:cubicBezTo>
                    <a:cubicBezTo>
                      <a:pt x="33" y="138"/>
                      <a:pt x="34" y="138"/>
                      <a:pt x="34" y="139"/>
                    </a:cubicBezTo>
                    <a:cubicBezTo>
                      <a:pt x="35" y="139"/>
                      <a:pt x="36" y="139"/>
                      <a:pt x="36" y="139"/>
                    </a:cubicBezTo>
                    <a:cubicBezTo>
                      <a:pt x="37" y="139"/>
                      <a:pt x="38" y="139"/>
                      <a:pt x="38" y="139"/>
                    </a:cubicBezTo>
                    <a:cubicBezTo>
                      <a:pt x="39" y="138"/>
                      <a:pt x="39" y="138"/>
                      <a:pt x="40" y="138"/>
                    </a:cubicBezTo>
                    <a:cubicBezTo>
                      <a:pt x="71" y="106"/>
                      <a:pt x="71" y="106"/>
                      <a:pt x="71" y="106"/>
                    </a:cubicBezTo>
                    <a:cubicBezTo>
                      <a:pt x="73" y="105"/>
                      <a:pt x="73" y="101"/>
                      <a:pt x="71" y="100"/>
                    </a:cubicBezTo>
                    <a:cubicBezTo>
                      <a:pt x="69" y="98"/>
                      <a:pt x="66" y="98"/>
                      <a:pt x="64" y="100"/>
                    </a:cubicBezTo>
                    <a:cubicBezTo>
                      <a:pt x="41" y="122"/>
                      <a:pt x="41" y="122"/>
                      <a:pt x="41" y="122"/>
                    </a:cubicBezTo>
                    <a:cubicBezTo>
                      <a:pt x="41" y="5"/>
                      <a:pt x="41" y="5"/>
                      <a:pt x="41" y="5"/>
                    </a:cubicBezTo>
                    <a:cubicBezTo>
                      <a:pt x="41" y="2"/>
                      <a:pt x="39" y="0"/>
                      <a:pt x="36" y="0"/>
                    </a:cubicBezTo>
                    <a:cubicBezTo>
                      <a:pt x="34" y="0"/>
                      <a:pt x="31" y="2"/>
                      <a:pt x="31" y="5"/>
                    </a:cubicBezTo>
                    <a:cubicBezTo>
                      <a:pt x="31" y="122"/>
                      <a:pt x="31" y="122"/>
                      <a:pt x="31" y="122"/>
                    </a:cubicBezTo>
                    <a:lnTo>
                      <a:pt x="9" y="1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black"/>
                  </a:solidFill>
                  <a:effectLst/>
                  <a:uLnTx/>
                  <a:uFillTx/>
                  <a:latin typeface="Verdana"/>
                  <a:ea typeface="+mn-ea"/>
                  <a:cs typeface="+mn-cs"/>
                </a:endParaRPr>
              </a:p>
            </p:txBody>
          </p:sp>
          <p:sp>
            <p:nvSpPr>
              <p:cNvPr id="87" name="Freeform 88">
                <a:extLst>
                  <a:ext uri="{FF2B5EF4-FFF2-40B4-BE49-F238E27FC236}">
                    <a16:creationId xmlns:a16="http://schemas.microsoft.com/office/drawing/2014/main" id="{99BE2D75-83B1-4568-9753-8D67A8C60EE5}"/>
                  </a:ext>
                </a:extLst>
              </p:cNvPr>
              <p:cNvSpPr>
                <a:spLocks/>
              </p:cNvSpPr>
              <p:nvPr/>
            </p:nvSpPr>
            <p:spPr bwMode="auto">
              <a:xfrm>
                <a:off x="1219685" y="7174653"/>
                <a:ext cx="172990" cy="273385"/>
              </a:xfrm>
              <a:custGeom>
                <a:avLst/>
                <a:gdLst>
                  <a:gd name="T0" fmla="*/ 5 w 83"/>
                  <a:gd name="T1" fmla="*/ 130 h 130"/>
                  <a:gd name="T2" fmla="*/ 10 w 83"/>
                  <a:gd name="T3" fmla="*/ 125 h 130"/>
                  <a:gd name="T4" fmla="*/ 10 w 83"/>
                  <a:gd name="T5" fmla="*/ 12 h 130"/>
                  <a:gd name="T6" fmla="*/ 13 w 83"/>
                  <a:gd name="T7" fmla="*/ 9 h 130"/>
                  <a:gd name="T8" fmla="*/ 78 w 83"/>
                  <a:gd name="T9" fmla="*/ 9 h 130"/>
                  <a:gd name="T10" fmla="*/ 83 w 83"/>
                  <a:gd name="T11" fmla="*/ 4 h 130"/>
                  <a:gd name="T12" fmla="*/ 78 w 83"/>
                  <a:gd name="T13" fmla="*/ 0 h 130"/>
                  <a:gd name="T14" fmla="*/ 13 w 83"/>
                  <a:gd name="T15" fmla="*/ 0 h 130"/>
                  <a:gd name="T16" fmla="*/ 0 w 83"/>
                  <a:gd name="T17" fmla="*/ 12 h 130"/>
                  <a:gd name="T18" fmla="*/ 0 w 83"/>
                  <a:gd name="T19" fmla="*/ 125 h 130"/>
                  <a:gd name="T20" fmla="*/ 5 w 83"/>
                  <a:gd name="T21"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 h="130">
                    <a:moveTo>
                      <a:pt x="5" y="130"/>
                    </a:moveTo>
                    <a:cubicBezTo>
                      <a:pt x="8" y="130"/>
                      <a:pt x="10" y="127"/>
                      <a:pt x="10" y="125"/>
                    </a:cubicBezTo>
                    <a:cubicBezTo>
                      <a:pt x="10" y="12"/>
                      <a:pt x="10" y="12"/>
                      <a:pt x="10" y="12"/>
                    </a:cubicBezTo>
                    <a:cubicBezTo>
                      <a:pt x="10" y="11"/>
                      <a:pt x="11" y="9"/>
                      <a:pt x="13" y="9"/>
                    </a:cubicBezTo>
                    <a:cubicBezTo>
                      <a:pt x="78" y="9"/>
                      <a:pt x="78" y="9"/>
                      <a:pt x="78" y="9"/>
                    </a:cubicBezTo>
                    <a:cubicBezTo>
                      <a:pt x="81" y="9"/>
                      <a:pt x="83" y="7"/>
                      <a:pt x="83" y="4"/>
                    </a:cubicBezTo>
                    <a:cubicBezTo>
                      <a:pt x="83" y="2"/>
                      <a:pt x="81" y="0"/>
                      <a:pt x="78" y="0"/>
                    </a:cubicBezTo>
                    <a:cubicBezTo>
                      <a:pt x="13" y="0"/>
                      <a:pt x="13" y="0"/>
                      <a:pt x="13" y="0"/>
                    </a:cubicBezTo>
                    <a:cubicBezTo>
                      <a:pt x="6" y="0"/>
                      <a:pt x="0" y="5"/>
                      <a:pt x="0" y="12"/>
                    </a:cubicBezTo>
                    <a:cubicBezTo>
                      <a:pt x="0" y="125"/>
                      <a:pt x="0" y="125"/>
                      <a:pt x="0" y="125"/>
                    </a:cubicBezTo>
                    <a:cubicBezTo>
                      <a:pt x="0" y="127"/>
                      <a:pt x="3" y="130"/>
                      <a:pt x="5" y="13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black"/>
                  </a:solidFill>
                  <a:effectLst/>
                  <a:uLnTx/>
                  <a:uFillTx/>
                  <a:latin typeface="Verdana"/>
                  <a:ea typeface="+mn-ea"/>
                  <a:cs typeface="+mn-cs"/>
                </a:endParaRPr>
              </a:p>
            </p:txBody>
          </p:sp>
          <p:sp>
            <p:nvSpPr>
              <p:cNvPr id="88" name="Freeform 89">
                <a:extLst>
                  <a:ext uri="{FF2B5EF4-FFF2-40B4-BE49-F238E27FC236}">
                    <a16:creationId xmlns:a16="http://schemas.microsoft.com/office/drawing/2014/main" id="{82DCAE0D-B381-43D6-BD28-CF719F35DEAD}"/>
                  </a:ext>
                </a:extLst>
              </p:cNvPr>
              <p:cNvSpPr>
                <a:spLocks/>
              </p:cNvSpPr>
              <p:nvPr/>
            </p:nvSpPr>
            <p:spPr bwMode="auto">
              <a:xfrm>
                <a:off x="1482259" y="7174653"/>
                <a:ext cx="169901" cy="273385"/>
              </a:xfrm>
              <a:custGeom>
                <a:avLst/>
                <a:gdLst>
                  <a:gd name="T0" fmla="*/ 5 w 81"/>
                  <a:gd name="T1" fmla="*/ 9 h 130"/>
                  <a:gd name="T2" fmla="*/ 69 w 81"/>
                  <a:gd name="T3" fmla="*/ 9 h 130"/>
                  <a:gd name="T4" fmla="*/ 72 w 81"/>
                  <a:gd name="T5" fmla="*/ 12 h 130"/>
                  <a:gd name="T6" fmla="*/ 72 w 81"/>
                  <a:gd name="T7" fmla="*/ 125 h 130"/>
                  <a:gd name="T8" fmla="*/ 77 w 81"/>
                  <a:gd name="T9" fmla="*/ 130 h 130"/>
                  <a:gd name="T10" fmla="*/ 81 w 81"/>
                  <a:gd name="T11" fmla="*/ 125 h 130"/>
                  <a:gd name="T12" fmla="*/ 81 w 81"/>
                  <a:gd name="T13" fmla="*/ 12 h 130"/>
                  <a:gd name="T14" fmla="*/ 69 w 81"/>
                  <a:gd name="T15" fmla="*/ 0 h 130"/>
                  <a:gd name="T16" fmla="*/ 5 w 81"/>
                  <a:gd name="T17" fmla="*/ 0 h 130"/>
                  <a:gd name="T18" fmla="*/ 0 w 81"/>
                  <a:gd name="T19" fmla="*/ 4 h 130"/>
                  <a:gd name="T20" fmla="*/ 5 w 81"/>
                  <a:gd name="T21" fmla="*/ 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30">
                    <a:moveTo>
                      <a:pt x="5" y="9"/>
                    </a:moveTo>
                    <a:cubicBezTo>
                      <a:pt x="69" y="9"/>
                      <a:pt x="69" y="9"/>
                      <a:pt x="69" y="9"/>
                    </a:cubicBezTo>
                    <a:cubicBezTo>
                      <a:pt x="70" y="9"/>
                      <a:pt x="72" y="11"/>
                      <a:pt x="72" y="12"/>
                    </a:cubicBezTo>
                    <a:cubicBezTo>
                      <a:pt x="72" y="125"/>
                      <a:pt x="72" y="125"/>
                      <a:pt x="72" y="125"/>
                    </a:cubicBezTo>
                    <a:cubicBezTo>
                      <a:pt x="72" y="127"/>
                      <a:pt x="74" y="130"/>
                      <a:pt x="77" y="130"/>
                    </a:cubicBezTo>
                    <a:cubicBezTo>
                      <a:pt x="79" y="130"/>
                      <a:pt x="81" y="127"/>
                      <a:pt x="81" y="125"/>
                    </a:cubicBezTo>
                    <a:cubicBezTo>
                      <a:pt x="81" y="12"/>
                      <a:pt x="81" y="12"/>
                      <a:pt x="81" y="12"/>
                    </a:cubicBezTo>
                    <a:cubicBezTo>
                      <a:pt x="81" y="5"/>
                      <a:pt x="76" y="0"/>
                      <a:pt x="69" y="0"/>
                    </a:cubicBezTo>
                    <a:cubicBezTo>
                      <a:pt x="5" y="0"/>
                      <a:pt x="5" y="0"/>
                      <a:pt x="5" y="0"/>
                    </a:cubicBezTo>
                    <a:cubicBezTo>
                      <a:pt x="2" y="0"/>
                      <a:pt x="0" y="2"/>
                      <a:pt x="0" y="4"/>
                    </a:cubicBezTo>
                    <a:cubicBezTo>
                      <a:pt x="0" y="7"/>
                      <a:pt x="2" y="9"/>
                      <a:pt x="5" y="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86" b="0" i="0" u="none" strike="noStrike" kern="1200" cap="none" spc="0" normalizeH="0" baseline="0" noProof="0">
                  <a:ln>
                    <a:noFill/>
                  </a:ln>
                  <a:solidFill>
                    <a:prstClr val="black"/>
                  </a:solidFill>
                  <a:effectLst/>
                  <a:uLnTx/>
                  <a:uFillTx/>
                  <a:latin typeface="Verdana"/>
                  <a:ea typeface="+mn-ea"/>
                  <a:cs typeface="+mn-cs"/>
                </a:endParaRPr>
              </a:p>
            </p:txBody>
          </p:sp>
        </p:grpSp>
      </p:grpSp>
      <p:sp>
        <p:nvSpPr>
          <p:cNvPr id="89" name="Footer Placeholder 6">
            <a:extLst>
              <a:ext uri="{FF2B5EF4-FFF2-40B4-BE49-F238E27FC236}">
                <a16:creationId xmlns:a16="http://schemas.microsoft.com/office/drawing/2014/main" id="{8A918F9C-A3BC-4505-8677-B558020A845F}"/>
              </a:ext>
            </a:extLst>
          </p:cNvPr>
          <p:cNvSpPr>
            <a:spLocks noGrp="1"/>
          </p:cNvSpPr>
          <p:nvPr>
            <p:ph type="ftr" sz="quarter" idx="3"/>
          </p:nvPr>
        </p:nvSpPr>
        <p:spPr>
          <a:xfrm>
            <a:off x="626364" y="6163042"/>
            <a:ext cx="5648787" cy="365125"/>
          </a:xfrm>
        </p:spPr>
        <p:txBody>
          <a:bodyPr/>
          <a:lstStyle/>
          <a:p>
            <a:r>
              <a:rPr lang="en-US"/>
              <a:t>FOR INTERNAL USE ONLY		Office of Information and Technology</a:t>
            </a:r>
          </a:p>
        </p:txBody>
      </p:sp>
      <p:sp>
        <p:nvSpPr>
          <p:cNvPr id="90" name="Slide Number Placeholder 5">
            <a:extLst>
              <a:ext uri="{FF2B5EF4-FFF2-40B4-BE49-F238E27FC236}">
                <a16:creationId xmlns:a16="http://schemas.microsoft.com/office/drawing/2014/main" id="{E5ABA964-C6C3-4A9D-A9FC-16EEED5CC3C4}"/>
              </a:ext>
            </a:extLst>
          </p:cNvPr>
          <p:cNvSpPr txBox="1">
            <a:spLocks/>
          </p:cNvSpPr>
          <p:nvPr/>
        </p:nvSpPr>
        <p:spPr>
          <a:xfrm>
            <a:off x="6457950" y="6163042"/>
            <a:ext cx="2057400" cy="365125"/>
          </a:xfrm>
          <a:prstGeom prst="rect">
            <a:avLst/>
          </a:prstGeom>
        </p:spPr>
        <p:txBody>
          <a:bodyPr vert="horz" lIns="91440" tIns="45720" rIns="91440" bIns="45720" rtlCol="0" anchor="ctr"/>
          <a:lstStyle>
            <a:defPPr>
              <a:defRPr lang="en-US"/>
            </a:defPPr>
            <a:lvl1pPr algn="r">
              <a:defRPr sz="1200">
                <a:solidFill>
                  <a:schemeClr val="tx1">
                    <a:tint val="75000"/>
                  </a:schemeClr>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73346A-FCA4-684E-8D18-26E8324063ED}" type="slidenum">
              <a:rPr lang="en-US"/>
              <a:pPr/>
              <a:t>35</a:t>
            </a:fld>
            <a:endParaRPr lang="en-US"/>
          </a:p>
        </p:txBody>
      </p:sp>
      <p:sp>
        <p:nvSpPr>
          <p:cNvPr id="92" name="Title 1">
            <a:extLst>
              <a:ext uri="{FF2B5EF4-FFF2-40B4-BE49-F238E27FC236}">
                <a16:creationId xmlns:a16="http://schemas.microsoft.com/office/drawing/2014/main" id="{BB1B806A-587A-4340-A626-1D98566969CF}"/>
              </a:ext>
            </a:extLst>
          </p:cNvPr>
          <p:cNvSpPr txBox="1">
            <a:spLocks/>
          </p:cNvSpPr>
          <p:nvPr/>
        </p:nvSpPr>
        <p:spPr>
          <a:xfrm>
            <a:off x="781050" y="527304"/>
            <a:ext cx="7886700"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pPr algn="ctr"/>
            <a:r>
              <a:rPr lang="en-US"/>
              <a:t>Section 8 – Agreements, Authorizations and Contracts</a:t>
            </a:r>
          </a:p>
        </p:txBody>
      </p:sp>
    </p:spTree>
    <p:extLst>
      <p:ext uri="{BB962C8B-B14F-4D97-AF65-F5344CB8AC3E}">
        <p14:creationId xmlns:p14="http://schemas.microsoft.com/office/powerpoint/2010/main" val="6175202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5F1FE699-1E6E-4640-882B-BC582092587B}"/>
              </a:ext>
            </a:extLst>
          </p:cNvPr>
          <p:cNvSpPr/>
          <p:nvPr/>
        </p:nvSpPr>
        <p:spPr>
          <a:xfrm>
            <a:off x="781051" y="1566270"/>
            <a:ext cx="7886700" cy="959810"/>
          </a:xfrm>
          <a:prstGeom prst="roundRect">
            <a:avLst/>
          </a:prstGeom>
          <a:solidFill>
            <a:srgbClr val="ECF3FA"/>
          </a:solidFill>
          <a:ln>
            <a:solidFill>
              <a:srgbClr val="ECF3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r>
              <a:rPr lang="en-US" sz="1350"/>
            </a:br>
            <a:endParaRPr lang="en-US" sz="1350">
              <a:solidFill>
                <a:prstClr val="white"/>
              </a:solidFill>
              <a:latin typeface="Calibri" panose="020F0502020204030204"/>
            </a:endParaRPr>
          </a:p>
        </p:txBody>
      </p:sp>
      <p:sp>
        <p:nvSpPr>
          <p:cNvPr id="28" name="Rectangle 27">
            <a:extLst>
              <a:ext uri="{FF2B5EF4-FFF2-40B4-BE49-F238E27FC236}">
                <a16:creationId xmlns:a16="http://schemas.microsoft.com/office/drawing/2014/main" id="{E01478C1-1306-4B3D-8683-ACB0390A429A}"/>
              </a:ext>
            </a:extLst>
          </p:cNvPr>
          <p:cNvSpPr/>
          <p:nvPr/>
        </p:nvSpPr>
        <p:spPr>
          <a:xfrm>
            <a:off x="940905" y="1663394"/>
            <a:ext cx="7574445" cy="715581"/>
          </a:xfrm>
          <a:prstGeom prst="rect">
            <a:avLst/>
          </a:prstGeom>
          <a:noFill/>
        </p:spPr>
        <p:txBody>
          <a:bodyPr wrap="square" lIns="68580" tIns="34290" rIns="68580" bIns="34290" anchor="t">
            <a:spAutoFit/>
          </a:bodyPr>
          <a:lstStyle/>
          <a:p>
            <a:pPr defTabSz="685800">
              <a:defRPr/>
            </a:pPr>
            <a:r>
              <a:rPr lang="en-US" sz="1400" b="1">
                <a:solidFill>
                  <a:prstClr val="black"/>
                </a:solidFill>
              </a:rPr>
              <a:t>SCENARIO</a:t>
            </a:r>
            <a:r>
              <a:rPr lang="en-US" sz="1400">
                <a:solidFill>
                  <a:prstClr val="black"/>
                </a:solidFill>
              </a:rPr>
              <a:t>: The San Francisco VAMC is conducting a VA only research study and the PI plans to contract with an external entity to conduct electronic surveys of VA research subjects enrolled in the study.    Should the external entities information system be submitted for a VA ATO determination?   </a:t>
            </a:r>
          </a:p>
        </p:txBody>
      </p:sp>
      <p:sp>
        <p:nvSpPr>
          <p:cNvPr id="37" name="Rectangle 36">
            <a:extLst>
              <a:ext uri="{FF2B5EF4-FFF2-40B4-BE49-F238E27FC236}">
                <a16:creationId xmlns:a16="http://schemas.microsoft.com/office/drawing/2014/main" id="{C817C69C-443B-414A-AB95-44BBCE5657F0}"/>
              </a:ext>
            </a:extLst>
          </p:cNvPr>
          <p:cNvSpPr/>
          <p:nvPr/>
        </p:nvSpPr>
        <p:spPr>
          <a:xfrm>
            <a:off x="765033" y="4833587"/>
            <a:ext cx="7841042" cy="500137"/>
          </a:xfrm>
          <a:prstGeom prst="rect">
            <a:avLst/>
          </a:prstGeom>
          <a:ln w="57150">
            <a:solidFill>
              <a:schemeClr val="accent4">
                <a:lumMod val="60000"/>
                <a:lumOff val="40000"/>
              </a:schemeClr>
            </a:solidFill>
          </a:ln>
        </p:spPr>
        <p:txBody>
          <a:bodyPr wrap="square" lIns="68580" tIns="34290" rIns="68580" bIns="34290" anchor="ctr">
            <a:spAutoFit/>
          </a:bodyPr>
          <a:lstStyle/>
          <a:p>
            <a:pPr defTabSz="685800">
              <a:spcAft>
                <a:spcPts val="900"/>
              </a:spcAft>
              <a:defRPr/>
            </a:pPr>
            <a:r>
              <a:rPr lang="en-US" sz="1400">
                <a:solidFill>
                  <a:prstClr val="black"/>
                </a:solidFill>
              </a:rPr>
              <a:t>Yes, the contractor’s information system is collecting data on behalf of the VA and should be submitted for an ATO determination. </a:t>
            </a:r>
          </a:p>
        </p:txBody>
      </p:sp>
      <p:sp>
        <p:nvSpPr>
          <p:cNvPr id="22" name="Footer Placeholder 6">
            <a:extLst>
              <a:ext uri="{FF2B5EF4-FFF2-40B4-BE49-F238E27FC236}">
                <a16:creationId xmlns:a16="http://schemas.microsoft.com/office/drawing/2014/main" id="{8F3AEBA8-5A0A-4D53-8755-55043A54463A}"/>
              </a:ext>
            </a:extLst>
          </p:cNvPr>
          <p:cNvSpPr>
            <a:spLocks noGrp="1"/>
          </p:cNvSpPr>
          <p:nvPr>
            <p:ph type="ftr" sz="quarter" idx="3"/>
          </p:nvPr>
        </p:nvSpPr>
        <p:spPr>
          <a:xfrm>
            <a:off x="626364" y="6163042"/>
            <a:ext cx="5648787" cy="365125"/>
          </a:xfrm>
        </p:spPr>
        <p:txBody>
          <a:bodyPr/>
          <a:lstStyle/>
          <a:p>
            <a:r>
              <a:rPr lang="en-US"/>
              <a:t>FOR INTERNAL USE ONLY		Office of Information and Technology</a:t>
            </a:r>
          </a:p>
        </p:txBody>
      </p:sp>
      <p:sp>
        <p:nvSpPr>
          <p:cNvPr id="23" name="Slide Number Placeholder 5">
            <a:extLst>
              <a:ext uri="{FF2B5EF4-FFF2-40B4-BE49-F238E27FC236}">
                <a16:creationId xmlns:a16="http://schemas.microsoft.com/office/drawing/2014/main" id="{2AF97AB6-4356-485F-80BC-95E991227324}"/>
              </a:ext>
            </a:extLst>
          </p:cNvPr>
          <p:cNvSpPr txBox="1">
            <a:spLocks/>
          </p:cNvSpPr>
          <p:nvPr/>
        </p:nvSpPr>
        <p:spPr>
          <a:xfrm>
            <a:off x="6457950" y="6163042"/>
            <a:ext cx="2057400" cy="365125"/>
          </a:xfrm>
          <a:prstGeom prst="rect">
            <a:avLst/>
          </a:prstGeom>
        </p:spPr>
        <p:txBody>
          <a:bodyPr vert="horz" lIns="91440" tIns="45720" rIns="91440" bIns="45720" rtlCol="0" anchor="ctr"/>
          <a:lstStyle>
            <a:defPPr>
              <a:defRPr lang="en-US"/>
            </a:defPPr>
            <a:lvl1pPr algn="r">
              <a:defRPr sz="1200">
                <a:solidFill>
                  <a:schemeClr val="tx1">
                    <a:tint val="75000"/>
                  </a:schemeClr>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73346A-FCA4-684E-8D18-26E8324063ED}" type="slidenum">
              <a:rPr lang="en-US"/>
              <a:pPr/>
              <a:t>36</a:t>
            </a:fld>
            <a:endParaRPr lang="en-US"/>
          </a:p>
        </p:txBody>
      </p:sp>
      <p:sp>
        <p:nvSpPr>
          <p:cNvPr id="24" name="Title 1">
            <a:extLst>
              <a:ext uri="{FF2B5EF4-FFF2-40B4-BE49-F238E27FC236}">
                <a16:creationId xmlns:a16="http://schemas.microsoft.com/office/drawing/2014/main" id="{213B6A9D-EC53-4CB6-9DD7-F9FF9205C3DD}"/>
              </a:ext>
            </a:extLst>
          </p:cNvPr>
          <p:cNvSpPr txBox="1">
            <a:spLocks/>
          </p:cNvSpPr>
          <p:nvPr/>
        </p:nvSpPr>
        <p:spPr>
          <a:xfrm>
            <a:off x="781050" y="527304"/>
            <a:ext cx="7886700"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pPr algn="ctr" defTabSz="685800">
              <a:defRPr/>
            </a:pPr>
            <a:r>
              <a:rPr lang="en-US"/>
              <a:t>Training Scenario #1</a:t>
            </a:r>
          </a:p>
        </p:txBody>
      </p:sp>
      <p:grpSp>
        <p:nvGrpSpPr>
          <p:cNvPr id="27" name="Group 26">
            <a:extLst>
              <a:ext uri="{FF2B5EF4-FFF2-40B4-BE49-F238E27FC236}">
                <a16:creationId xmlns:a16="http://schemas.microsoft.com/office/drawing/2014/main" id="{DC09C780-4BAF-44DB-BEED-F5F029A59C3D}"/>
              </a:ext>
              <a:ext uri="{C183D7F6-B498-43B3-948B-1728B52AA6E4}">
                <adec:decorative xmlns:adec="http://schemas.microsoft.com/office/drawing/2017/decorative" val="1"/>
              </a:ext>
            </a:extLst>
          </p:cNvPr>
          <p:cNvGrpSpPr/>
          <p:nvPr/>
        </p:nvGrpSpPr>
        <p:grpSpPr>
          <a:xfrm>
            <a:off x="3417564" y="2756748"/>
            <a:ext cx="2241385" cy="1144164"/>
            <a:chOff x="2659545" y="2834084"/>
            <a:chExt cx="3671009" cy="1873947"/>
          </a:xfrm>
        </p:grpSpPr>
        <p:grpSp>
          <p:nvGrpSpPr>
            <p:cNvPr id="29" name="Group 28">
              <a:extLst>
                <a:ext uri="{FF2B5EF4-FFF2-40B4-BE49-F238E27FC236}">
                  <a16:creationId xmlns:a16="http://schemas.microsoft.com/office/drawing/2014/main" id="{BD94C7D4-4B26-4153-839D-66FFB37721AD}"/>
                </a:ext>
              </a:extLst>
            </p:cNvPr>
            <p:cNvGrpSpPr/>
            <p:nvPr/>
          </p:nvGrpSpPr>
          <p:grpSpPr>
            <a:xfrm>
              <a:off x="2659545" y="2879231"/>
              <a:ext cx="1828800" cy="1828800"/>
              <a:chOff x="768355" y="3783517"/>
              <a:chExt cx="1828800" cy="1828800"/>
            </a:xfrm>
          </p:grpSpPr>
          <p:sp>
            <p:nvSpPr>
              <p:cNvPr id="35" name="Arrow: Right 34">
                <a:extLst>
                  <a:ext uri="{FF2B5EF4-FFF2-40B4-BE49-F238E27FC236}">
                    <a16:creationId xmlns:a16="http://schemas.microsoft.com/office/drawing/2014/main" id="{72EF5FA3-13BC-4028-913C-8903B3A8425C}"/>
                  </a:ext>
                </a:extLst>
              </p:cNvPr>
              <p:cNvSpPr/>
              <p:nvPr/>
            </p:nvSpPr>
            <p:spPr>
              <a:xfrm rot="16200000">
                <a:off x="1446177" y="4244323"/>
                <a:ext cx="457200" cy="457200"/>
              </a:xfrm>
              <a:prstGeom prst="rightArrow">
                <a:avLst/>
              </a:prstGeom>
              <a:solidFill>
                <a:srgbClr val="2F52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artial Circle 35">
                <a:extLst>
                  <a:ext uri="{FF2B5EF4-FFF2-40B4-BE49-F238E27FC236}">
                    <a16:creationId xmlns:a16="http://schemas.microsoft.com/office/drawing/2014/main" id="{78390712-345A-466B-A8F9-870609E8D918}"/>
                  </a:ext>
                </a:extLst>
              </p:cNvPr>
              <p:cNvSpPr/>
              <p:nvPr/>
            </p:nvSpPr>
            <p:spPr>
              <a:xfrm rot="176956">
                <a:off x="768355" y="3783517"/>
                <a:ext cx="1828800" cy="1828800"/>
              </a:xfrm>
              <a:prstGeom prst="pie">
                <a:avLst>
                  <a:gd name="adj1" fmla="val 21428258"/>
                  <a:gd name="adj2" fmla="val 10583992"/>
                </a:avLst>
              </a:prstGeom>
              <a:solidFill>
                <a:srgbClr val="2F528F"/>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8" name="Graphic 37" descr="Questions">
                <a:extLst>
                  <a:ext uri="{FF2B5EF4-FFF2-40B4-BE49-F238E27FC236}">
                    <a16:creationId xmlns:a16="http://schemas.microsoft.com/office/drawing/2014/main" id="{81B9FD33-62CD-42AB-88A4-68898C7683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54737" y="4795413"/>
                <a:ext cx="640080" cy="640080"/>
              </a:xfrm>
              <a:prstGeom prst="rect">
                <a:avLst/>
              </a:prstGeom>
            </p:spPr>
          </p:pic>
        </p:grpSp>
        <p:grpSp>
          <p:nvGrpSpPr>
            <p:cNvPr id="30" name="Group 29">
              <a:extLst>
                <a:ext uri="{FF2B5EF4-FFF2-40B4-BE49-F238E27FC236}">
                  <a16:creationId xmlns:a16="http://schemas.microsoft.com/office/drawing/2014/main" id="{DB22094E-EBAC-4686-BD80-B57318F7AE49}"/>
                </a:ext>
              </a:extLst>
            </p:cNvPr>
            <p:cNvGrpSpPr/>
            <p:nvPr/>
          </p:nvGrpSpPr>
          <p:grpSpPr>
            <a:xfrm>
              <a:off x="4501754" y="2834084"/>
              <a:ext cx="1828800" cy="1828800"/>
              <a:chOff x="7850829" y="2007239"/>
              <a:chExt cx="1828800" cy="1828800"/>
            </a:xfrm>
          </p:grpSpPr>
          <p:grpSp>
            <p:nvGrpSpPr>
              <p:cNvPr id="31" name="Group 30">
                <a:extLst>
                  <a:ext uri="{FF2B5EF4-FFF2-40B4-BE49-F238E27FC236}">
                    <a16:creationId xmlns:a16="http://schemas.microsoft.com/office/drawing/2014/main" id="{88A8C596-BD99-44EA-9A99-870A68A079B3}"/>
                  </a:ext>
                </a:extLst>
              </p:cNvPr>
              <p:cNvGrpSpPr/>
              <p:nvPr/>
            </p:nvGrpSpPr>
            <p:grpSpPr>
              <a:xfrm rot="10800000">
                <a:off x="7850829" y="2007239"/>
                <a:ext cx="1828800" cy="1828800"/>
                <a:chOff x="768355" y="3783517"/>
                <a:chExt cx="1828800" cy="1828800"/>
              </a:xfrm>
            </p:grpSpPr>
            <p:sp>
              <p:nvSpPr>
                <p:cNvPr id="33" name="Arrow: Right 32">
                  <a:extLst>
                    <a:ext uri="{FF2B5EF4-FFF2-40B4-BE49-F238E27FC236}">
                      <a16:creationId xmlns:a16="http://schemas.microsoft.com/office/drawing/2014/main" id="{F41DA024-301A-4F1D-8A1A-F34DD9464A63}"/>
                    </a:ext>
                  </a:extLst>
                </p:cNvPr>
                <p:cNvSpPr/>
                <p:nvPr/>
              </p:nvSpPr>
              <p:spPr>
                <a:xfrm rot="16200000">
                  <a:off x="1446177" y="4244323"/>
                  <a:ext cx="457200" cy="457200"/>
                </a:xfrm>
                <a:prstGeom prst="rightArrow">
                  <a:avLst/>
                </a:prstGeom>
                <a:solidFill>
                  <a:srgbClr val="102E50"/>
                </a:solidFill>
                <a:ln>
                  <a:solidFill>
                    <a:srgbClr val="102E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31F9DAF9-271A-45AE-9640-25873FF8334B}"/>
                    </a:ext>
                  </a:extLst>
                </p:cNvPr>
                <p:cNvSpPr/>
                <p:nvPr/>
              </p:nvSpPr>
              <p:spPr>
                <a:xfrm rot="176956">
                  <a:off x="768355" y="3783517"/>
                  <a:ext cx="1828800" cy="1828800"/>
                </a:xfrm>
                <a:prstGeom prst="pie">
                  <a:avLst>
                    <a:gd name="adj1" fmla="val 21428258"/>
                    <a:gd name="adj2" fmla="val 10583992"/>
                  </a:avLst>
                </a:prstGeom>
                <a:solidFill>
                  <a:srgbClr val="102E50"/>
                </a:solidFill>
                <a:ln>
                  <a:solidFill>
                    <a:srgbClr val="102E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2" name="Graphic 31" descr="Thought bubble">
                <a:extLst>
                  <a:ext uri="{FF2B5EF4-FFF2-40B4-BE49-F238E27FC236}">
                    <a16:creationId xmlns:a16="http://schemas.microsoft.com/office/drawing/2014/main" id="{98897D9E-D336-4460-BFB8-460033D2475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61727" y="2072869"/>
                <a:ext cx="822960" cy="822960"/>
              </a:xfrm>
              <a:prstGeom prst="rect">
                <a:avLst/>
              </a:prstGeom>
            </p:spPr>
          </p:pic>
        </p:grpSp>
      </p:grpSp>
    </p:spTree>
    <p:extLst>
      <p:ext uri="{BB962C8B-B14F-4D97-AF65-F5344CB8AC3E}">
        <p14:creationId xmlns:p14="http://schemas.microsoft.com/office/powerpoint/2010/main" val="130023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p:bldP spid="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1E66EAD-AD42-435F-B9F6-140BB3BCBBDF}"/>
              </a:ext>
            </a:extLst>
          </p:cNvPr>
          <p:cNvSpPr txBox="1">
            <a:spLocks/>
          </p:cNvSpPr>
          <p:nvPr/>
        </p:nvSpPr>
        <p:spPr>
          <a:xfrm>
            <a:off x="781050" y="527304"/>
            <a:ext cx="7886700"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pPr algn="ctr" defTabSz="685800">
              <a:defRPr/>
            </a:pPr>
            <a:r>
              <a:rPr lang="en-US"/>
              <a:t>Section 9 – Data Sharing with External Entities and External Information Systems</a:t>
            </a:r>
          </a:p>
        </p:txBody>
      </p:sp>
      <p:grpSp>
        <p:nvGrpSpPr>
          <p:cNvPr id="9" name="Group 8">
            <a:extLst>
              <a:ext uri="{FF2B5EF4-FFF2-40B4-BE49-F238E27FC236}">
                <a16:creationId xmlns:a16="http://schemas.microsoft.com/office/drawing/2014/main" id="{30D8E4ED-E01E-4CB8-8F5D-8916CEBDEC0F}"/>
              </a:ext>
            </a:extLst>
          </p:cNvPr>
          <p:cNvGrpSpPr/>
          <p:nvPr/>
        </p:nvGrpSpPr>
        <p:grpSpPr>
          <a:xfrm>
            <a:off x="781050" y="1341544"/>
            <a:ext cx="7634080" cy="460753"/>
            <a:chOff x="685188" y="1943839"/>
            <a:chExt cx="4267812" cy="715784"/>
          </a:xfrm>
        </p:grpSpPr>
        <p:sp>
          <p:nvSpPr>
            <p:cNvPr id="10" name="Rectangle 9">
              <a:extLst>
                <a:ext uri="{FF2B5EF4-FFF2-40B4-BE49-F238E27FC236}">
                  <a16:creationId xmlns:a16="http://schemas.microsoft.com/office/drawing/2014/main" id="{04821513-D00C-4522-B4C4-4570ADB58087}"/>
                </a:ext>
              </a:extLst>
            </p:cNvPr>
            <p:cNvSpPr/>
            <p:nvPr/>
          </p:nvSpPr>
          <p:spPr>
            <a:xfrm>
              <a:off x="685188" y="1951701"/>
              <a:ext cx="4267812" cy="70792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tx1"/>
                </a:solidFill>
              </a:endParaRPr>
            </a:p>
          </p:txBody>
        </p:sp>
        <p:sp>
          <p:nvSpPr>
            <p:cNvPr id="11" name="Content Placeholder 4">
              <a:extLst>
                <a:ext uri="{FF2B5EF4-FFF2-40B4-BE49-F238E27FC236}">
                  <a16:creationId xmlns:a16="http://schemas.microsoft.com/office/drawing/2014/main" id="{1B7E8AC0-3D35-4067-B645-2AF8E028252A}"/>
                </a:ext>
              </a:extLst>
            </p:cNvPr>
            <p:cNvSpPr txBox="1">
              <a:spLocks/>
            </p:cNvSpPr>
            <p:nvPr/>
          </p:nvSpPr>
          <p:spPr>
            <a:xfrm>
              <a:off x="796413" y="1943839"/>
              <a:ext cx="4070555" cy="715784"/>
            </a:xfrm>
            <a:prstGeom prst="rect">
              <a:avLst/>
            </a:prstGeom>
          </p:spPr>
          <p:txBody>
            <a:bodyPr vert="horz" lIns="0" tIns="0" rIns="0" bIns="0" rtlCol="0" anchor="ctr">
              <a:noAutofit/>
            </a:bodyPr>
            <a:lstStyle>
              <a:lvl1pPr marL="182880" indent="-182880" algn="l" defTabSz="914400" rtl="0" eaLnBrk="1" latinLnBrk="0" hangingPunct="1">
                <a:lnSpc>
                  <a:spcPct val="100000"/>
                </a:lnSpc>
                <a:spcBef>
                  <a:spcPts val="600"/>
                </a:spcBef>
                <a:buFont typeface="Arial" charset="0"/>
                <a:buChar char="•"/>
                <a:defRPr sz="1600" b="0" kern="1200" cap="none" spc="0" baseline="0">
                  <a:solidFill>
                    <a:schemeClr val="tx1"/>
                  </a:solidFill>
                  <a:latin typeface="+mn-lt"/>
                  <a:ea typeface="+mn-ea"/>
                  <a:cs typeface="+mn-cs"/>
                </a:defRPr>
              </a:lvl1pPr>
              <a:lvl2pPr marL="365760" indent="-182880" algn="l" defTabSz="914400" rtl="0" eaLnBrk="1" latinLnBrk="0" hangingPunct="1">
                <a:lnSpc>
                  <a:spcPct val="100000"/>
                </a:lnSpc>
                <a:spcBef>
                  <a:spcPts val="0"/>
                </a:spcBef>
                <a:spcAft>
                  <a:spcPts val="0"/>
                </a:spcAft>
                <a:buFont typeface="LucidaGrande" charset="0"/>
                <a:buChar char="-"/>
                <a:tabLst/>
                <a:defRPr sz="1600" i="0" kern="1200">
                  <a:solidFill>
                    <a:schemeClr val="tx1"/>
                  </a:solidFill>
                  <a:latin typeface="+mn-lt"/>
                  <a:ea typeface="Calibri" charset="0"/>
                  <a:cs typeface="Calibri" charset="0"/>
                </a:defRPr>
              </a:lvl2pPr>
              <a:lvl3pPr marL="548640" indent="-182880" algn="l" defTabSz="914400" rtl="0" eaLnBrk="1" latinLnBrk="0" hangingPunct="1">
                <a:lnSpc>
                  <a:spcPct val="100000"/>
                </a:lnSpc>
                <a:spcBef>
                  <a:spcPts val="0"/>
                </a:spcBef>
                <a:buFont typeface="Courier New" charset="0"/>
                <a:buChar char="o"/>
                <a:tabLst/>
                <a:defRPr sz="1600" b="0" kern="1200" cap="none" spc="0" baseline="0">
                  <a:solidFill>
                    <a:schemeClr val="tx1"/>
                  </a:solidFill>
                  <a:latin typeface="+mn-lt"/>
                  <a:ea typeface="+mn-ea"/>
                  <a:cs typeface="+mn-cs"/>
                </a:defRPr>
              </a:lvl3pPr>
              <a:lvl4pPr marL="0" indent="0" algn="l" defTabSz="914400" rtl="0" eaLnBrk="1" latinLnBrk="0" hangingPunct="1">
                <a:lnSpc>
                  <a:spcPct val="100000"/>
                </a:lnSpc>
                <a:spcBef>
                  <a:spcPts val="1800"/>
                </a:spcBef>
                <a:buFont typeface=".AppleSystemUIFont" charset="-120"/>
                <a:buNone/>
                <a:tabLst/>
                <a:defRPr sz="1600" b="1" i="0" kern="1200" cap="all" spc="100" baseline="0">
                  <a:solidFill>
                    <a:schemeClr val="accent2"/>
                  </a:solidFill>
                  <a:latin typeface="Calibri" charset="0"/>
                  <a:ea typeface="Calibri" charset="0"/>
                  <a:cs typeface="Calibri" charset="0"/>
                </a:defRPr>
              </a:lvl4pPr>
              <a:lvl5pPr marL="11113" indent="0" algn="l" defTabSz="914400" rtl="0" eaLnBrk="1" latinLnBrk="0" hangingPunct="1">
                <a:lnSpc>
                  <a:spcPct val="100000"/>
                </a:lnSpc>
                <a:spcBef>
                  <a:spcPts val="600"/>
                </a:spcBef>
                <a:spcAft>
                  <a:spcPts val="600"/>
                </a:spcAft>
                <a:buFont typeface="Arial" panose="020B0604020202020204" pitchFamily="34" charset="0"/>
                <a:buNone/>
                <a:tabLst/>
                <a:defRPr sz="1400" i="1" kern="1200">
                  <a:solidFill>
                    <a:schemeClr val="tx1"/>
                  </a:solidFill>
                  <a:latin typeface="Georgia" charset="0"/>
                  <a:ea typeface="Georgia" charset="0"/>
                  <a:cs typeface="Georgia" charset="0"/>
                </a:defRPr>
              </a:lvl5pPr>
              <a:lvl6pPr marL="0" indent="0" algn="l" defTabSz="914400" rtl="0" eaLnBrk="1" latinLnBrk="0" hangingPunct="1">
                <a:lnSpc>
                  <a:spcPct val="100000"/>
                </a:lnSpc>
                <a:spcBef>
                  <a:spcPts val="1800"/>
                </a:spcBef>
                <a:buFontTx/>
                <a:buNone/>
                <a:defRPr sz="1100" i="1" kern="1200">
                  <a:solidFill>
                    <a:schemeClr val="tx1"/>
                  </a:solidFill>
                  <a:latin typeface="Calibri" charset="0"/>
                  <a:ea typeface="Calibri" charset="0"/>
                  <a:cs typeface="Calibri"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t>1. Will any research study data be transmitted or transferred to an external entity?</a:t>
              </a:r>
            </a:p>
          </p:txBody>
        </p:sp>
      </p:grpSp>
      <p:grpSp>
        <p:nvGrpSpPr>
          <p:cNvPr id="12" name="Group 11">
            <a:extLst>
              <a:ext uri="{FF2B5EF4-FFF2-40B4-BE49-F238E27FC236}">
                <a16:creationId xmlns:a16="http://schemas.microsoft.com/office/drawing/2014/main" id="{B9953BA1-932E-4CB7-B73C-ECCFB0811471}"/>
              </a:ext>
            </a:extLst>
          </p:cNvPr>
          <p:cNvGrpSpPr/>
          <p:nvPr/>
        </p:nvGrpSpPr>
        <p:grpSpPr>
          <a:xfrm>
            <a:off x="781050" y="1860420"/>
            <a:ext cx="7634080" cy="460753"/>
            <a:chOff x="685188" y="1943839"/>
            <a:chExt cx="4267812" cy="715784"/>
          </a:xfrm>
        </p:grpSpPr>
        <p:sp>
          <p:nvSpPr>
            <p:cNvPr id="13" name="Rectangle 12">
              <a:extLst>
                <a:ext uri="{FF2B5EF4-FFF2-40B4-BE49-F238E27FC236}">
                  <a16:creationId xmlns:a16="http://schemas.microsoft.com/office/drawing/2014/main" id="{154FC5E5-E5B7-41D5-8C45-63DF2261143F}"/>
                </a:ext>
              </a:extLst>
            </p:cNvPr>
            <p:cNvSpPr/>
            <p:nvPr/>
          </p:nvSpPr>
          <p:spPr>
            <a:xfrm>
              <a:off x="685188" y="1951701"/>
              <a:ext cx="4267812" cy="70792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tx1"/>
                </a:solidFill>
              </a:endParaRPr>
            </a:p>
          </p:txBody>
        </p:sp>
        <p:sp>
          <p:nvSpPr>
            <p:cNvPr id="14" name="Content Placeholder 4">
              <a:extLst>
                <a:ext uri="{FF2B5EF4-FFF2-40B4-BE49-F238E27FC236}">
                  <a16:creationId xmlns:a16="http://schemas.microsoft.com/office/drawing/2014/main" id="{4C5D3F86-5C6E-44EF-9EAF-A3260B15E9FD}"/>
                </a:ext>
              </a:extLst>
            </p:cNvPr>
            <p:cNvSpPr txBox="1">
              <a:spLocks/>
            </p:cNvSpPr>
            <p:nvPr/>
          </p:nvSpPr>
          <p:spPr>
            <a:xfrm>
              <a:off x="796413" y="1943839"/>
              <a:ext cx="4070555" cy="715784"/>
            </a:xfrm>
            <a:prstGeom prst="rect">
              <a:avLst/>
            </a:prstGeom>
          </p:spPr>
          <p:txBody>
            <a:bodyPr vert="horz" lIns="0" tIns="0" rIns="0" bIns="0" rtlCol="0" anchor="ctr">
              <a:noAutofit/>
            </a:bodyPr>
            <a:lstStyle>
              <a:lvl1pPr marL="182880" indent="-182880" algn="l" defTabSz="914400" rtl="0" eaLnBrk="1" latinLnBrk="0" hangingPunct="1">
                <a:lnSpc>
                  <a:spcPct val="100000"/>
                </a:lnSpc>
                <a:spcBef>
                  <a:spcPts val="600"/>
                </a:spcBef>
                <a:buFont typeface="Arial" charset="0"/>
                <a:buChar char="•"/>
                <a:defRPr sz="1600" b="0" kern="1200" cap="none" spc="0" baseline="0">
                  <a:solidFill>
                    <a:schemeClr val="tx1"/>
                  </a:solidFill>
                  <a:latin typeface="+mn-lt"/>
                  <a:ea typeface="+mn-ea"/>
                  <a:cs typeface="+mn-cs"/>
                </a:defRPr>
              </a:lvl1pPr>
              <a:lvl2pPr marL="365760" indent="-182880" algn="l" defTabSz="914400" rtl="0" eaLnBrk="1" latinLnBrk="0" hangingPunct="1">
                <a:lnSpc>
                  <a:spcPct val="100000"/>
                </a:lnSpc>
                <a:spcBef>
                  <a:spcPts val="0"/>
                </a:spcBef>
                <a:spcAft>
                  <a:spcPts val="0"/>
                </a:spcAft>
                <a:buFont typeface="LucidaGrande" charset="0"/>
                <a:buChar char="-"/>
                <a:tabLst/>
                <a:defRPr sz="1600" i="0" kern="1200">
                  <a:solidFill>
                    <a:schemeClr val="tx1"/>
                  </a:solidFill>
                  <a:latin typeface="+mn-lt"/>
                  <a:ea typeface="Calibri" charset="0"/>
                  <a:cs typeface="Calibri" charset="0"/>
                </a:defRPr>
              </a:lvl2pPr>
              <a:lvl3pPr marL="548640" indent="-182880" algn="l" defTabSz="914400" rtl="0" eaLnBrk="1" latinLnBrk="0" hangingPunct="1">
                <a:lnSpc>
                  <a:spcPct val="100000"/>
                </a:lnSpc>
                <a:spcBef>
                  <a:spcPts val="0"/>
                </a:spcBef>
                <a:buFont typeface="Courier New" charset="0"/>
                <a:buChar char="o"/>
                <a:tabLst/>
                <a:defRPr sz="1600" b="0" kern="1200" cap="none" spc="0" baseline="0">
                  <a:solidFill>
                    <a:schemeClr val="tx1"/>
                  </a:solidFill>
                  <a:latin typeface="+mn-lt"/>
                  <a:ea typeface="+mn-ea"/>
                  <a:cs typeface="+mn-cs"/>
                </a:defRPr>
              </a:lvl3pPr>
              <a:lvl4pPr marL="0" indent="0" algn="l" defTabSz="914400" rtl="0" eaLnBrk="1" latinLnBrk="0" hangingPunct="1">
                <a:lnSpc>
                  <a:spcPct val="100000"/>
                </a:lnSpc>
                <a:spcBef>
                  <a:spcPts val="1800"/>
                </a:spcBef>
                <a:buFont typeface=".AppleSystemUIFont" charset="-120"/>
                <a:buNone/>
                <a:tabLst/>
                <a:defRPr sz="1600" b="1" i="0" kern="1200" cap="all" spc="100" baseline="0">
                  <a:solidFill>
                    <a:schemeClr val="accent2"/>
                  </a:solidFill>
                  <a:latin typeface="Calibri" charset="0"/>
                  <a:ea typeface="Calibri" charset="0"/>
                  <a:cs typeface="Calibri" charset="0"/>
                </a:defRPr>
              </a:lvl4pPr>
              <a:lvl5pPr marL="11113" indent="0" algn="l" defTabSz="914400" rtl="0" eaLnBrk="1" latinLnBrk="0" hangingPunct="1">
                <a:lnSpc>
                  <a:spcPct val="100000"/>
                </a:lnSpc>
                <a:spcBef>
                  <a:spcPts val="600"/>
                </a:spcBef>
                <a:spcAft>
                  <a:spcPts val="600"/>
                </a:spcAft>
                <a:buFont typeface="Arial" panose="020B0604020202020204" pitchFamily="34" charset="0"/>
                <a:buNone/>
                <a:tabLst/>
                <a:defRPr sz="1400" i="1" kern="1200">
                  <a:solidFill>
                    <a:schemeClr val="tx1"/>
                  </a:solidFill>
                  <a:latin typeface="Georgia" charset="0"/>
                  <a:ea typeface="Georgia" charset="0"/>
                  <a:cs typeface="Georgia" charset="0"/>
                </a:defRPr>
              </a:lvl5pPr>
              <a:lvl6pPr marL="0" indent="0" algn="l" defTabSz="914400" rtl="0" eaLnBrk="1" latinLnBrk="0" hangingPunct="1">
                <a:lnSpc>
                  <a:spcPct val="100000"/>
                </a:lnSpc>
                <a:spcBef>
                  <a:spcPts val="1800"/>
                </a:spcBef>
                <a:buFontTx/>
                <a:buNone/>
                <a:defRPr sz="1100" i="1" kern="1200">
                  <a:solidFill>
                    <a:schemeClr val="tx1"/>
                  </a:solidFill>
                  <a:latin typeface="Calibri" charset="0"/>
                  <a:ea typeface="Calibri" charset="0"/>
                  <a:cs typeface="Calibri"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t>2. Provide the name of the external entity(s) and describe the method used to securely transfer the research study data.</a:t>
              </a:r>
            </a:p>
          </p:txBody>
        </p:sp>
      </p:grpSp>
      <p:grpSp>
        <p:nvGrpSpPr>
          <p:cNvPr id="15" name="Group 14">
            <a:extLst>
              <a:ext uri="{FF2B5EF4-FFF2-40B4-BE49-F238E27FC236}">
                <a16:creationId xmlns:a16="http://schemas.microsoft.com/office/drawing/2014/main" id="{FBF4CCF1-E03F-40E5-A920-9C145DD07866}"/>
              </a:ext>
            </a:extLst>
          </p:cNvPr>
          <p:cNvGrpSpPr/>
          <p:nvPr/>
        </p:nvGrpSpPr>
        <p:grpSpPr>
          <a:xfrm>
            <a:off x="781050" y="2377254"/>
            <a:ext cx="7634080" cy="460753"/>
            <a:chOff x="685188" y="1943839"/>
            <a:chExt cx="4267812" cy="715784"/>
          </a:xfrm>
        </p:grpSpPr>
        <p:sp>
          <p:nvSpPr>
            <p:cNvPr id="16" name="Rectangle 15">
              <a:extLst>
                <a:ext uri="{FF2B5EF4-FFF2-40B4-BE49-F238E27FC236}">
                  <a16:creationId xmlns:a16="http://schemas.microsoft.com/office/drawing/2014/main" id="{3B90572E-3CDF-4ADF-A63E-2C8658DEB9A7}"/>
                </a:ext>
              </a:extLst>
            </p:cNvPr>
            <p:cNvSpPr/>
            <p:nvPr/>
          </p:nvSpPr>
          <p:spPr>
            <a:xfrm>
              <a:off x="685188" y="1951701"/>
              <a:ext cx="4267812" cy="70792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tx1"/>
                </a:solidFill>
              </a:endParaRPr>
            </a:p>
          </p:txBody>
        </p:sp>
        <p:sp>
          <p:nvSpPr>
            <p:cNvPr id="17" name="Content Placeholder 4">
              <a:extLst>
                <a:ext uri="{FF2B5EF4-FFF2-40B4-BE49-F238E27FC236}">
                  <a16:creationId xmlns:a16="http://schemas.microsoft.com/office/drawing/2014/main" id="{D42072FE-C0A0-41BF-A174-7EE0BEFA7AF9}"/>
                </a:ext>
              </a:extLst>
            </p:cNvPr>
            <p:cNvSpPr txBox="1">
              <a:spLocks/>
            </p:cNvSpPr>
            <p:nvPr/>
          </p:nvSpPr>
          <p:spPr>
            <a:xfrm>
              <a:off x="796413" y="1943839"/>
              <a:ext cx="4070555" cy="715784"/>
            </a:xfrm>
            <a:prstGeom prst="rect">
              <a:avLst/>
            </a:prstGeom>
          </p:spPr>
          <p:txBody>
            <a:bodyPr vert="horz" lIns="0" tIns="0" rIns="0" bIns="0" rtlCol="0" anchor="ctr">
              <a:noAutofit/>
            </a:bodyPr>
            <a:lstStyle>
              <a:lvl1pPr marL="182880" indent="-182880" algn="l" defTabSz="914400" rtl="0" eaLnBrk="1" latinLnBrk="0" hangingPunct="1">
                <a:lnSpc>
                  <a:spcPct val="100000"/>
                </a:lnSpc>
                <a:spcBef>
                  <a:spcPts val="600"/>
                </a:spcBef>
                <a:buFont typeface="Arial" charset="0"/>
                <a:buChar char="•"/>
                <a:defRPr sz="1600" b="0" kern="1200" cap="none" spc="0" baseline="0">
                  <a:solidFill>
                    <a:schemeClr val="tx1"/>
                  </a:solidFill>
                  <a:latin typeface="+mn-lt"/>
                  <a:ea typeface="+mn-ea"/>
                  <a:cs typeface="+mn-cs"/>
                </a:defRPr>
              </a:lvl1pPr>
              <a:lvl2pPr marL="365760" indent="-182880" algn="l" defTabSz="914400" rtl="0" eaLnBrk="1" latinLnBrk="0" hangingPunct="1">
                <a:lnSpc>
                  <a:spcPct val="100000"/>
                </a:lnSpc>
                <a:spcBef>
                  <a:spcPts val="0"/>
                </a:spcBef>
                <a:spcAft>
                  <a:spcPts val="0"/>
                </a:spcAft>
                <a:buFont typeface="LucidaGrande" charset="0"/>
                <a:buChar char="-"/>
                <a:tabLst/>
                <a:defRPr sz="1600" i="0" kern="1200">
                  <a:solidFill>
                    <a:schemeClr val="tx1"/>
                  </a:solidFill>
                  <a:latin typeface="+mn-lt"/>
                  <a:ea typeface="Calibri" charset="0"/>
                  <a:cs typeface="Calibri" charset="0"/>
                </a:defRPr>
              </a:lvl2pPr>
              <a:lvl3pPr marL="548640" indent="-182880" algn="l" defTabSz="914400" rtl="0" eaLnBrk="1" latinLnBrk="0" hangingPunct="1">
                <a:lnSpc>
                  <a:spcPct val="100000"/>
                </a:lnSpc>
                <a:spcBef>
                  <a:spcPts val="0"/>
                </a:spcBef>
                <a:buFont typeface="Courier New" charset="0"/>
                <a:buChar char="o"/>
                <a:tabLst/>
                <a:defRPr sz="1600" b="0" kern="1200" cap="none" spc="0" baseline="0">
                  <a:solidFill>
                    <a:schemeClr val="tx1"/>
                  </a:solidFill>
                  <a:latin typeface="+mn-lt"/>
                  <a:ea typeface="+mn-ea"/>
                  <a:cs typeface="+mn-cs"/>
                </a:defRPr>
              </a:lvl3pPr>
              <a:lvl4pPr marL="0" indent="0" algn="l" defTabSz="914400" rtl="0" eaLnBrk="1" latinLnBrk="0" hangingPunct="1">
                <a:lnSpc>
                  <a:spcPct val="100000"/>
                </a:lnSpc>
                <a:spcBef>
                  <a:spcPts val="1800"/>
                </a:spcBef>
                <a:buFont typeface=".AppleSystemUIFont" charset="-120"/>
                <a:buNone/>
                <a:tabLst/>
                <a:defRPr sz="1600" b="1" i="0" kern="1200" cap="all" spc="100" baseline="0">
                  <a:solidFill>
                    <a:schemeClr val="accent2"/>
                  </a:solidFill>
                  <a:latin typeface="Calibri" charset="0"/>
                  <a:ea typeface="Calibri" charset="0"/>
                  <a:cs typeface="Calibri" charset="0"/>
                </a:defRPr>
              </a:lvl4pPr>
              <a:lvl5pPr marL="11113" indent="0" algn="l" defTabSz="914400" rtl="0" eaLnBrk="1" latinLnBrk="0" hangingPunct="1">
                <a:lnSpc>
                  <a:spcPct val="100000"/>
                </a:lnSpc>
                <a:spcBef>
                  <a:spcPts val="600"/>
                </a:spcBef>
                <a:spcAft>
                  <a:spcPts val="600"/>
                </a:spcAft>
                <a:buFont typeface="Arial" panose="020B0604020202020204" pitchFamily="34" charset="0"/>
                <a:buNone/>
                <a:tabLst/>
                <a:defRPr sz="1400" i="1" kern="1200">
                  <a:solidFill>
                    <a:schemeClr val="tx1"/>
                  </a:solidFill>
                  <a:latin typeface="Georgia" charset="0"/>
                  <a:ea typeface="Georgia" charset="0"/>
                  <a:cs typeface="Georgia" charset="0"/>
                </a:defRPr>
              </a:lvl5pPr>
              <a:lvl6pPr marL="0" indent="0" algn="l" defTabSz="914400" rtl="0" eaLnBrk="1" latinLnBrk="0" hangingPunct="1">
                <a:lnSpc>
                  <a:spcPct val="100000"/>
                </a:lnSpc>
                <a:spcBef>
                  <a:spcPts val="1800"/>
                </a:spcBef>
                <a:buFontTx/>
                <a:buNone/>
                <a:defRPr sz="1100" i="1" kern="1200">
                  <a:solidFill>
                    <a:schemeClr val="tx1"/>
                  </a:solidFill>
                  <a:latin typeface="Calibri" charset="0"/>
                  <a:ea typeface="Calibri" charset="0"/>
                  <a:cs typeface="Calibri"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t>3. Will VA retain ownership of the research study data shared with the external entity?</a:t>
              </a:r>
            </a:p>
          </p:txBody>
        </p:sp>
      </p:grpSp>
      <p:grpSp>
        <p:nvGrpSpPr>
          <p:cNvPr id="18" name="Group 17">
            <a:extLst>
              <a:ext uri="{FF2B5EF4-FFF2-40B4-BE49-F238E27FC236}">
                <a16:creationId xmlns:a16="http://schemas.microsoft.com/office/drawing/2014/main" id="{9EC51244-B17B-4E15-B551-5A8685EF7439}"/>
              </a:ext>
            </a:extLst>
          </p:cNvPr>
          <p:cNvGrpSpPr/>
          <p:nvPr/>
        </p:nvGrpSpPr>
        <p:grpSpPr>
          <a:xfrm>
            <a:off x="781050" y="2896130"/>
            <a:ext cx="7634080" cy="460753"/>
            <a:chOff x="685188" y="1943839"/>
            <a:chExt cx="4267812" cy="715784"/>
          </a:xfrm>
        </p:grpSpPr>
        <p:sp>
          <p:nvSpPr>
            <p:cNvPr id="19" name="Rectangle 18">
              <a:extLst>
                <a:ext uri="{FF2B5EF4-FFF2-40B4-BE49-F238E27FC236}">
                  <a16:creationId xmlns:a16="http://schemas.microsoft.com/office/drawing/2014/main" id="{246AF3B1-14EF-415E-BC9A-ADED1B51CB46}"/>
                </a:ext>
              </a:extLst>
            </p:cNvPr>
            <p:cNvSpPr/>
            <p:nvPr/>
          </p:nvSpPr>
          <p:spPr>
            <a:xfrm>
              <a:off x="685188" y="1951701"/>
              <a:ext cx="4267812" cy="70792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tx1"/>
                </a:solidFill>
              </a:endParaRPr>
            </a:p>
          </p:txBody>
        </p:sp>
        <p:sp>
          <p:nvSpPr>
            <p:cNvPr id="20" name="Content Placeholder 4">
              <a:extLst>
                <a:ext uri="{FF2B5EF4-FFF2-40B4-BE49-F238E27FC236}">
                  <a16:creationId xmlns:a16="http://schemas.microsoft.com/office/drawing/2014/main" id="{6A4E49FC-2AED-4DF1-A62A-2E0741145CAF}"/>
                </a:ext>
              </a:extLst>
            </p:cNvPr>
            <p:cNvSpPr txBox="1">
              <a:spLocks/>
            </p:cNvSpPr>
            <p:nvPr/>
          </p:nvSpPr>
          <p:spPr>
            <a:xfrm>
              <a:off x="796413" y="1943839"/>
              <a:ext cx="4070555" cy="715784"/>
            </a:xfrm>
            <a:prstGeom prst="rect">
              <a:avLst/>
            </a:prstGeom>
          </p:spPr>
          <p:txBody>
            <a:bodyPr vert="horz" lIns="0" tIns="0" rIns="0" bIns="0" rtlCol="0" anchor="ctr">
              <a:noAutofit/>
            </a:bodyPr>
            <a:lstStyle>
              <a:lvl1pPr marL="182880" indent="-182880" algn="l" defTabSz="914400" rtl="0" eaLnBrk="1" latinLnBrk="0" hangingPunct="1">
                <a:lnSpc>
                  <a:spcPct val="100000"/>
                </a:lnSpc>
                <a:spcBef>
                  <a:spcPts val="600"/>
                </a:spcBef>
                <a:buFont typeface="Arial" charset="0"/>
                <a:buChar char="•"/>
                <a:defRPr sz="1600" b="0" kern="1200" cap="none" spc="0" baseline="0">
                  <a:solidFill>
                    <a:schemeClr val="tx1"/>
                  </a:solidFill>
                  <a:latin typeface="+mn-lt"/>
                  <a:ea typeface="+mn-ea"/>
                  <a:cs typeface="+mn-cs"/>
                </a:defRPr>
              </a:lvl1pPr>
              <a:lvl2pPr marL="365760" indent="-182880" algn="l" defTabSz="914400" rtl="0" eaLnBrk="1" latinLnBrk="0" hangingPunct="1">
                <a:lnSpc>
                  <a:spcPct val="100000"/>
                </a:lnSpc>
                <a:spcBef>
                  <a:spcPts val="0"/>
                </a:spcBef>
                <a:spcAft>
                  <a:spcPts val="0"/>
                </a:spcAft>
                <a:buFont typeface="LucidaGrande" charset="0"/>
                <a:buChar char="-"/>
                <a:tabLst/>
                <a:defRPr sz="1600" i="0" kern="1200">
                  <a:solidFill>
                    <a:schemeClr val="tx1"/>
                  </a:solidFill>
                  <a:latin typeface="+mn-lt"/>
                  <a:ea typeface="Calibri" charset="0"/>
                  <a:cs typeface="Calibri" charset="0"/>
                </a:defRPr>
              </a:lvl2pPr>
              <a:lvl3pPr marL="548640" indent="-182880" algn="l" defTabSz="914400" rtl="0" eaLnBrk="1" latinLnBrk="0" hangingPunct="1">
                <a:lnSpc>
                  <a:spcPct val="100000"/>
                </a:lnSpc>
                <a:spcBef>
                  <a:spcPts val="0"/>
                </a:spcBef>
                <a:buFont typeface="Courier New" charset="0"/>
                <a:buChar char="o"/>
                <a:tabLst/>
                <a:defRPr sz="1600" b="0" kern="1200" cap="none" spc="0" baseline="0">
                  <a:solidFill>
                    <a:schemeClr val="tx1"/>
                  </a:solidFill>
                  <a:latin typeface="+mn-lt"/>
                  <a:ea typeface="+mn-ea"/>
                  <a:cs typeface="+mn-cs"/>
                </a:defRPr>
              </a:lvl3pPr>
              <a:lvl4pPr marL="0" indent="0" algn="l" defTabSz="914400" rtl="0" eaLnBrk="1" latinLnBrk="0" hangingPunct="1">
                <a:lnSpc>
                  <a:spcPct val="100000"/>
                </a:lnSpc>
                <a:spcBef>
                  <a:spcPts val="1800"/>
                </a:spcBef>
                <a:buFont typeface=".AppleSystemUIFont" charset="-120"/>
                <a:buNone/>
                <a:tabLst/>
                <a:defRPr sz="1600" b="1" i="0" kern="1200" cap="all" spc="100" baseline="0">
                  <a:solidFill>
                    <a:schemeClr val="accent2"/>
                  </a:solidFill>
                  <a:latin typeface="Calibri" charset="0"/>
                  <a:ea typeface="Calibri" charset="0"/>
                  <a:cs typeface="Calibri" charset="0"/>
                </a:defRPr>
              </a:lvl4pPr>
              <a:lvl5pPr marL="11113" indent="0" algn="l" defTabSz="914400" rtl="0" eaLnBrk="1" latinLnBrk="0" hangingPunct="1">
                <a:lnSpc>
                  <a:spcPct val="100000"/>
                </a:lnSpc>
                <a:spcBef>
                  <a:spcPts val="600"/>
                </a:spcBef>
                <a:spcAft>
                  <a:spcPts val="600"/>
                </a:spcAft>
                <a:buFont typeface="Arial" panose="020B0604020202020204" pitchFamily="34" charset="0"/>
                <a:buNone/>
                <a:tabLst/>
                <a:defRPr sz="1400" i="1" kern="1200">
                  <a:solidFill>
                    <a:schemeClr val="tx1"/>
                  </a:solidFill>
                  <a:latin typeface="Georgia" charset="0"/>
                  <a:ea typeface="Georgia" charset="0"/>
                  <a:cs typeface="Georgia" charset="0"/>
                </a:defRPr>
              </a:lvl5pPr>
              <a:lvl6pPr marL="0" indent="0" algn="l" defTabSz="914400" rtl="0" eaLnBrk="1" latinLnBrk="0" hangingPunct="1">
                <a:lnSpc>
                  <a:spcPct val="100000"/>
                </a:lnSpc>
                <a:spcBef>
                  <a:spcPts val="1800"/>
                </a:spcBef>
                <a:buFontTx/>
                <a:buNone/>
                <a:defRPr sz="1100" i="1" kern="1200">
                  <a:solidFill>
                    <a:schemeClr val="tx1"/>
                  </a:solidFill>
                  <a:latin typeface="Calibri" charset="0"/>
                  <a:ea typeface="Calibri" charset="0"/>
                  <a:cs typeface="Calibri"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t>4. Will the research study use any external information systems, applications or devices?</a:t>
              </a:r>
            </a:p>
          </p:txBody>
        </p:sp>
      </p:grpSp>
      <p:grpSp>
        <p:nvGrpSpPr>
          <p:cNvPr id="30" name="Group 29">
            <a:extLst>
              <a:ext uri="{FF2B5EF4-FFF2-40B4-BE49-F238E27FC236}">
                <a16:creationId xmlns:a16="http://schemas.microsoft.com/office/drawing/2014/main" id="{C390BFA0-468F-4CF5-956C-51D1F0DA942A}"/>
              </a:ext>
            </a:extLst>
          </p:cNvPr>
          <p:cNvGrpSpPr/>
          <p:nvPr/>
        </p:nvGrpSpPr>
        <p:grpSpPr>
          <a:xfrm>
            <a:off x="781050" y="3415006"/>
            <a:ext cx="7634080" cy="460753"/>
            <a:chOff x="685188" y="1943839"/>
            <a:chExt cx="4267812" cy="715784"/>
          </a:xfrm>
        </p:grpSpPr>
        <p:sp>
          <p:nvSpPr>
            <p:cNvPr id="31" name="Rectangle 30">
              <a:extLst>
                <a:ext uri="{FF2B5EF4-FFF2-40B4-BE49-F238E27FC236}">
                  <a16:creationId xmlns:a16="http://schemas.microsoft.com/office/drawing/2014/main" id="{E204FB0D-68DD-4D2A-9639-8E2BAAADA53A}"/>
                </a:ext>
              </a:extLst>
            </p:cNvPr>
            <p:cNvSpPr/>
            <p:nvPr/>
          </p:nvSpPr>
          <p:spPr>
            <a:xfrm>
              <a:off x="685188" y="1951701"/>
              <a:ext cx="4267812" cy="70792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tx1"/>
                </a:solidFill>
              </a:endParaRPr>
            </a:p>
          </p:txBody>
        </p:sp>
        <p:sp>
          <p:nvSpPr>
            <p:cNvPr id="32" name="Content Placeholder 4">
              <a:extLst>
                <a:ext uri="{FF2B5EF4-FFF2-40B4-BE49-F238E27FC236}">
                  <a16:creationId xmlns:a16="http://schemas.microsoft.com/office/drawing/2014/main" id="{0F32EFAA-2F64-4A2C-A59B-85F0DE028241}"/>
                </a:ext>
              </a:extLst>
            </p:cNvPr>
            <p:cNvSpPr txBox="1">
              <a:spLocks/>
            </p:cNvSpPr>
            <p:nvPr/>
          </p:nvSpPr>
          <p:spPr>
            <a:xfrm>
              <a:off x="796413" y="1943839"/>
              <a:ext cx="4070555" cy="715784"/>
            </a:xfrm>
            <a:prstGeom prst="rect">
              <a:avLst/>
            </a:prstGeom>
          </p:spPr>
          <p:txBody>
            <a:bodyPr vert="horz" lIns="0" tIns="0" rIns="0" bIns="0" rtlCol="0" anchor="ctr">
              <a:noAutofit/>
            </a:bodyPr>
            <a:lstStyle>
              <a:lvl1pPr marL="182880" indent="-182880" algn="l" defTabSz="914400" rtl="0" eaLnBrk="1" latinLnBrk="0" hangingPunct="1">
                <a:lnSpc>
                  <a:spcPct val="100000"/>
                </a:lnSpc>
                <a:spcBef>
                  <a:spcPts val="600"/>
                </a:spcBef>
                <a:buFont typeface="Arial" charset="0"/>
                <a:buChar char="•"/>
                <a:defRPr sz="1600" b="0" kern="1200" cap="none" spc="0" baseline="0">
                  <a:solidFill>
                    <a:schemeClr val="tx1"/>
                  </a:solidFill>
                  <a:latin typeface="+mn-lt"/>
                  <a:ea typeface="+mn-ea"/>
                  <a:cs typeface="+mn-cs"/>
                </a:defRPr>
              </a:lvl1pPr>
              <a:lvl2pPr marL="365760" indent="-182880" algn="l" defTabSz="914400" rtl="0" eaLnBrk="1" latinLnBrk="0" hangingPunct="1">
                <a:lnSpc>
                  <a:spcPct val="100000"/>
                </a:lnSpc>
                <a:spcBef>
                  <a:spcPts val="0"/>
                </a:spcBef>
                <a:spcAft>
                  <a:spcPts val="0"/>
                </a:spcAft>
                <a:buFont typeface="LucidaGrande" charset="0"/>
                <a:buChar char="-"/>
                <a:tabLst/>
                <a:defRPr sz="1600" i="0" kern="1200">
                  <a:solidFill>
                    <a:schemeClr val="tx1"/>
                  </a:solidFill>
                  <a:latin typeface="+mn-lt"/>
                  <a:ea typeface="Calibri" charset="0"/>
                  <a:cs typeface="Calibri" charset="0"/>
                </a:defRPr>
              </a:lvl2pPr>
              <a:lvl3pPr marL="548640" indent="-182880" algn="l" defTabSz="914400" rtl="0" eaLnBrk="1" latinLnBrk="0" hangingPunct="1">
                <a:lnSpc>
                  <a:spcPct val="100000"/>
                </a:lnSpc>
                <a:spcBef>
                  <a:spcPts val="0"/>
                </a:spcBef>
                <a:buFont typeface="Courier New" charset="0"/>
                <a:buChar char="o"/>
                <a:tabLst/>
                <a:defRPr sz="1600" b="0" kern="1200" cap="none" spc="0" baseline="0">
                  <a:solidFill>
                    <a:schemeClr val="tx1"/>
                  </a:solidFill>
                  <a:latin typeface="+mn-lt"/>
                  <a:ea typeface="+mn-ea"/>
                  <a:cs typeface="+mn-cs"/>
                </a:defRPr>
              </a:lvl3pPr>
              <a:lvl4pPr marL="0" indent="0" algn="l" defTabSz="914400" rtl="0" eaLnBrk="1" latinLnBrk="0" hangingPunct="1">
                <a:lnSpc>
                  <a:spcPct val="100000"/>
                </a:lnSpc>
                <a:spcBef>
                  <a:spcPts val="1800"/>
                </a:spcBef>
                <a:buFont typeface=".AppleSystemUIFont" charset="-120"/>
                <a:buNone/>
                <a:tabLst/>
                <a:defRPr sz="1600" b="1" i="0" kern="1200" cap="all" spc="100" baseline="0">
                  <a:solidFill>
                    <a:schemeClr val="accent2"/>
                  </a:solidFill>
                  <a:latin typeface="Calibri" charset="0"/>
                  <a:ea typeface="Calibri" charset="0"/>
                  <a:cs typeface="Calibri" charset="0"/>
                </a:defRPr>
              </a:lvl4pPr>
              <a:lvl5pPr marL="11113" indent="0" algn="l" defTabSz="914400" rtl="0" eaLnBrk="1" latinLnBrk="0" hangingPunct="1">
                <a:lnSpc>
                  <a:spcPct val="100000"/>
                </a:lnSpc>
                <a:spcBef>
                  <a:spcPts val="600"/>
                </a:spcBef>
                <a:spcAft>
                  <a:spcPts val="600"/>
                </a:spcAft>
                <a:buFont typeface="Arial" panose="020B0604020202020204" pitchFamily="34" charset="0"/>
                <a:buNone/>
                <a:tabLst/>
                <a:defRPr sz="1400" i="1" kern="1200">
                  <a:solidFill>
                    <a:schemeClr val="tx1"/>
                  </a:solidFill>
                  <a:latin typeface="Georgia" charset="0"/>
                  <a:ea typeface="Georgia" charset="0"/>
                  <a:cs typeface="Georgia" charset="0"/>
                </a:defRPr>
              </a:lvl5pPr>
              <a:lvl6pPr marL="0" indent="0" algn="l" defTabSz="914400" rtl="0" eaLnBrk="1" latinLnBrk="0" hangingPunct="1">
                <a:lnSpc>
                  <a:spcPct val="100000"/>
                </a:lnSpc>
                <a:spcBef>
                  <a:spcPts val="1800"/>
                </a:spcBef>
                <a:buFontTx/>
                <a:buNone/>
                <a:defRPr sz="1100" i="1" kern="1200">
                  <a:solidFill>
                    <a:schemeClr val="tx1"/>
                  </a:solidFill>
                  <a:latin typeface="Calibri" charset="0"/>
                  <a:ea typeface="Calibri" charset="0"/>
                  <a:cs typeface="Calibri"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t>5. Who owns the data being collected, processed or stored on the external information system?</a:t>
              </a:r>
            </a:p>
          </p:txBody>
        </p:sp>
      </p:grpSp>
      <p:grpSp>
        <p:nvGrpSpPr>
          <p:cNvPr id="33" name="Group 32">
            <a:extLst>
              <a:ext uri="{FF2B5EF4-FFF2-40B4-BE49-F238E27FC236}">
                <a16:creationId xmlns:a16="http://schemas.microsoft.com/office/drawing/2014/main" id="{F1206401-497B-4018-B1D7-910F6ADF6F87}"/>
              </a:ext>
            </a:extLst>
          </p:cNvPr>
          <p:cNvGrpSpPr/>
          <p:nvPr/>
        </p:nvGrpSpPr>
        <p:grpSpPr>
          <a:xfrm>
            <a:off x="781050" y="3920630"/>
            <a:ext cx="7634080" cy="460753"/>
            <a:chOff x="685188" y="1943839"/>
            <a:chExt cx="4267812" cy="715784"/>
          </a:xfrm>
        </p:grpSpPr>
        <p:sp>
          <p:nvSpPr>
            <p:cNvPr id="34" name="Rectangle 33">
              <a:extLst>
                <a:ext uri="{FF2B5EF4-FFF2-40B4-BE49-F238E27FC236}">
                  <a16:creationId xmlns:a16="http://schemas.microsoft.com/office/drawing/2014/main" id="{1C94C047-70FF-4228-894F-6F699CABD106}"/>
                </a:ext>
              </a:extLst>
            </p:cNvPr>
            <p:cNvSpPr/>
            <p:nvPr/>
          </p:nvSpPr>
          <p:spPr>
            <a:xfrm>
              <a:off x="685188" y="1951701"/>
              <a:ext cx="4267812" cy="70792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tx1"/>
                </a:solidFill>
              </a:endParaRPr>
            </a:p>
          </p:txBody>
        </p:sp>
        <p:sp>
          <p:nvSpPr>
            <p:cNvPr id="35" name="Content Placeholder 4">
              <a:extLst>
                <a:ext uri="{FF2B5EF4-FFF2-40B4-BE49-F238E27FC236}">
                  <a16:creationId xmlns:a16="http://schemas.microsoft.com/office/drawing/2014/main" id="{CFFEF536-F488-460C-A45F-1BD17487F03F}"/>
                </a:ext>
              </a:extLst>
            </p:cNvPr>
            <p:cNvSpPr txBox="1">
              <a:spLocks/>
            </p:cNvSpPr>
            <p:nvPr/>
          </p:nvSpPr>
          <p:spPr>
            <a:xfrm>
              <a:off x="796413" y="1943839"/>
              <a:ext cx="4070555" cy="715784"/>
            </a:xfrm>
            <a:prstGeom prst="rect">
              <a:avLst/>
            </a:prstGeom>
          </p:spPr>
          <p:txBody>
            <a:bodyPr vert="horz" lIns="0" tIns="0" rIns="0" bIns="0" rtlCol="0" anchor="ctr">
              <a:noAutofit/>
            </a:bodyPr>
            <a:lstStyle>
              <a:lvl1pPr marL="182880" indent="-182880" algn="l" defTabSz="914400" rtl="0" eaLnBrk="1" latinLnBrk="0" hangingPunct="1">
                <a:lnSpc>
                  <a:spcPct val="100000"/>
                </a:lnSpc>
                <a:spcBef>
                  <a:spcPts val="600"/>
                </a:spcBef>
                <a:buFont typeface="Arial" charset="0"/>
                <a:buChar char="•"/>
                <a:defRPr sz="1600" b="0" kern="1200" cap="none" spc="0" baseline="0">
                  <a:solidFill>
                    <a:schemeClr val="tx1"/>
                  </a:solidFill>
                  <a:latin typeface="+mn-lt"/>
                  <a:ea typeface="+mn-ea"/>
                  <a:cs typeface="+mn-cs"/>
                </a:defRPr>
              </a:lvl1pPr>
              <a:lvl2pPr marL="365760" indent="-182880" algn="l" defTabSz="914400" rtl="0" eaLnBrk="1" latinLnBrk="0" hangingPunct="1">
                <a:lnSpc>
                  <a:spcPct val="100000"/>
                </a:lnSpc>
                <a:spcBef>
                  <a:spcPts val="0"/>
                </a:spcBef>
                <a:spcAft>
                  <a:spcPts val="0"/>
                </a:spcAft>
                <a:buFont typeface="LucidaGrande" charset="0"/>
                <a:buChar char="-"/>
                <a:tabLst/>
                <a:defRPr sz="1600" i="0" kern="1200">
                  <a:solidFill>
                    <a:schemeClr val="tx1"/>
                  </a:solidFill>
                  <a:latin typeface="+mn-lt"/>
                  <a:ea typeface="Calibri" charset="0"/>
                  <a:cs typeface="Calibri" charset="0"/>
                </a:defRPr>
              </a:lvl2pPr>
              <a:lvl3pPr marL="548640" indent="-182880" algn="l" defTabSz="914400" rtl="0" eaLnBrk="1" latinLnBrk="0" hangingPunct="1">
                <a:lnSpc>
                  <a:spcPct val="100000"/>
                </a:lnSpc>
                <a:spcBef>
                  <a:spcPts val="0"/>
                </a:spcBef>
                <a:buFont typeface="Courier New" charset="0"/>
                <a:buChar char="o"/>
                <a:tabLst/>
                <a:defRPr sz="1600" b="0" kern="1200" cap="none" spc="0" baseline="0">
                  <a:solidFill>
                    <a:schemeClr val="tx1"/>
                  </a:solidFill>
                  <a:latin typeface="+mn-lt"/>
                  <a:ea typeface="+mn-ea"/>
                  <a:cs typeface="+mn-cs"/>
                </a:defRPr>
              </a:lvl3pPr>
              <a:lvl4pPr marL="0" indent="0" algn="l" defTabSz="914400" rtl="0" eaLnBrk="1" latinLnBrk="0" hangingPunct="1">
                <a:lnSpc>
                  <a:spcPct val="100000"/>
                </a:lnSpc>
                <a:spcBef>
                  <a:spcPts val="1800"/>
                </a:spcBef>
                <a:buFont typeface=".AppleSystemUIFont" charset="-120"/>
                <a:buNone/>
                <a:tabLst/>
                <a:defRPr sz="1600" b="1" i="0" kern="1200" cap="all" spc="100" baseline="0">
                  <a:solidFill>
                    <a:schemeClr val="accent2"/>
                  </a:solidFill>
                  <a:latin typeface="Calibri" charset="0"/>
                  <a:ea typeface="Calibri" charset="0"/>
                  <a:cs typeface="Calibri" charset="0"/>
                </a:defRPr>
              </a:lvl4pPr>
              <a:lvl5pPr marL="11113" indent="0" algn="l" defTabSz="914400" rtl="0" eaLnBrk="1" latinLnBrk="0" hangingPunct="1">
                <a:lnSpc>
                  <a:spcPct val="100000"/>
                </a:lnSpc>
                <a:spcBef>
                  <a:spcPts val="600"/>
                </a:spcBef>
                <a:spcAft>
                  <a:spcPts val="600"/>
                </a:spcAft>
                <a:buFont typeface="Arial" panose="020B0604020202020204" pitchFamily="34" charset="0"/>
                <a:buNone/>
                <a:tabLst/>
                <a:defRPr sz="1400" i="1" kern="1200">
                  <a:solidFill>
                    <a:schemeClr val="tx1"/>
                  </a:solidFill>
                  <a:latin typeface="Georgia" charset="0"/>
                  <a:ea typeface="Georgia" charset="0"/>
                  <a:cs typeface="Georgia" charset="0"/>
                </a:defRPr>
              </a:lvl5pPr>
              <a:lvl6pPr marL="0" indent="0" algn="l" defTabSz="914400" rtl="0" eaLnBrk="1" latinLnBrk="0" hangingPunct="1">
                <a:lnSpc>
                  <a:spcPct val="100000"/>
                </a:lnSpc>
                <a:spcBef>
                  <a:spcPts val="1800"/>
                </a:spcBef>
                <a:buFontTx/>
                <a:buNone/>
                <a:defRPr sz="1100" i="1" kern="1200">
                  <a:solidFill>
                    <a:schemeClr val="tx1"/>
                  </a:solidFill>
                  <a:latin typeface="Calibri" charset="0"/>
                  <a:ea typeface="Calibri" charset="0"/>
                  <a:cs typeface="Calibri"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t>6. Select the type of External Information system or application that will be used in the research study.  </a:t>
              </a:r>
            </a:p>
          </p:txBody>
        </p:sp>
      </p:grpSp>
      <p:sp>
        <p:nvSpPr>
          <p:cNvPr id="38" name="Footer Placeholder 6">
            <a:extLst>
              <a:ext uri="{FF2B5EF4-FFF2-40B4-BE49-F238E27FC236}">
                <a16:creationId xmlns:a16="http://schemas.microsoft.com/office/drawing/2014/main" id="{ACBCDBD3-F50C-4EC2-8628-DE192705A8C8}"/>
              </a:ext>
            </a:extLst>
          </p:cNvPr>
          <p:cNvSpPr>
            <a:spLocks noGrp="1"/>
          </p:cNvSpPr>
          <p:nvPr>
            <p:ph type="ftr" sz="quarter" idx="3"/>
          </p:nvPr>
        </p:nvSpPr>
        <p:spPr>
          <a:xfrm>
            <a:off x="626364" y="6163042"/>
            <a:ext cx="5648787" cy="365125"/>
          </a:xfrm>
        </p:spPr>
        <p:txBody>
          <a:bodyPr/>
          <a:lstStyle/>
          <a:p>
            <a:r>
              <a:rPr lang="en-US"/>
              <a:t>FOR INTERNAL USE ONLY		Office of Information and Technology</a:t>
            </a:r>
          </a:p>
        </p:txBody>
      </p:sp>
      <p:sp>
        <p:nvSpPr>
          <p:cNvPr id="39" name="Slide Number Placeholder 5">
            <a:extLst>
              <a:ext uri="{FF2B5EF4-FFF2-40B4-BE49-F238E27FC236}">
                <a16:creationId xmlns:a16="http://schemas.microsoft.com/office/drawing/2014/main" id="{A95786D6-782D-48D0-ACFD-45A1B99831D9}"/>
              </a:ext>
            </a:extLst>
          </p:cNvPr>
          <p:cNvSpPr txBox="1">
            <a:spLocks/>
          </p:cNvSpPr>
          <p:nvPr/>
        </p:nvSpPr>
        <p:spPr>
          <a:xfrm>
            <a:off x="6457950" y="6163042"/>
            <a:ext cx="2057400" cy="365125"/>
          </a:xfrm>
          <a:prstGeom prst="rect">
            <a:avLst/>
          </a:prstGeom>
        </p:spPr>
        <p:txBody>
          <a:bodyPr vert="horz" lIns="91440" tIns="45720" rIns="91440" bIns="45720" rtlCol="0" anchor="ctr"/>
          <a:lstStyle>
            <a:defPPr>
              <a:defRPr lang="en-US"/>
            </a:defPPr>
            <a:lvl1pPr algn="r">
              <a:defRPr sz="1200">
                <a:solidFill>
                  <a:schemeClr val="tx1">
                    <a:tint val="75000"/>
                  </a:schemeClr>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73346A-FCA4-684E-8D18-26E8324063ED}" type="slidenum">
              <a:rPr lang="en-US"/>
              <a:pPr/>
              <a:t>37</a:t>
            </a:fld>
            <a:endParaRPr lang="en-US"/>
          </a:p>
        </p:txBody>
      </p:sp>
      <p:graphicFrame>
        <p:nvGraphicFramePr>
          <p:cNvPr id="40" name="Table 39">
            <a:extLst>
              <a:ext uri="{FF2B5EF4-FFF2-40B4-BE49-F238E27FC236}">
                <a16:creationId xmlns:a16="http://schemas.microsoft.com/office/drawing/2014/main" id="{E0F2771C-7BA9-4F43-8784-207F90E4D1D2}"/>
              </a:ext>
            </a:extLst>
          </p:cNvPr>
          <p:cNvGraphicFramePr>
            <a:graphicFrameLocks noGrp="1"/>
          </p:cNvGraphicFramePr>
          <p:nvPr>
            <p:extLst>
              <p:ext uri="{D42A27DB-BD31-4B8C-83A1-F6EECF244321}">
                <p14:modId xmlns:p14="http://schemas.microsoft.com/office/powerpoint/2010/main" val="344746875"/>
              </p:ext>
            </p:extLst>
          </p:nvPr>
        </p:nvGraphicFramePr>
        <p:xfrm>
          <a:off x="1123632" y="4470844"/>
          <a:ext cx="6948915" cy="1680210"/>
        </p:xfrm>
        <a:graphic>
          <a:graphicData uri="http://schemas.openxmlformats.org/drawingml/2006/table">
            <a:tbl>
              <a:tblPr firstRow="1" bandRow="1">
                <a:tableStyleId>{5C22544A-7EE6-4342-B048-85BDC9FD1C3A}</a:tableStyleId>
              </a:tblPr>
              <a:tblGrid>
                <a:gridCol w="3597860">
                  <a:extLst>
                    <a:ext uri="{9D8B030D-6E8A-4147-A177-3AD203B41FA5}">
                      <a16:colId xmlns:a16="http://schemas.microsoft.com/office/drawing/2014/main" val="893345984"/>
                    </a:ext>
                  </a:extLst>
                </a:gridCol>
                <a:gridCol w="3351055">
                  <a:extLst>
                    <a:ext uri="{9D8B030D-6E8A-4147-A177-3AD203B41FA5}">
                      <a16:colId xmlns:a16="http://schemas.microsoft.com/office/drawing/2014/main" val="641483478"/>
                    </a:ext>
                  </a:extLst>
                </a:gridCol>
              </a:tblGrid>
              <a:tr h="217132">
                <a:tc gridSpan="2">
                  <a:txBody>
                    <a:bodyPr/>
                    <a:lstStyle/>
                    <a:p>
                      <a:pPr marL="0" marR="0" algn="ctr">
                        <a:lnSpc>
                          <a:spcPct val="107000"/>
                        </a:lnSpc>
                        <a:spcBef>
                          <a:spcPts val="0"/>
                        </a:spcBef>
                        <a:spcAft>
                          <a:spcPts val="0"/>
                        </a:spcAft>
                      </a:pPr>
                      <a:r>
                        <a:rPr lang="en-US" sz="1100" kern="1200">
                          <a:effectLst/>
                        </a:rPr>
                        <a:t>Selections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4290" marB="34290"/>
                </a:tc>
                <a:tc hMerge="1">
                  <a:txBody>
                    <a:bodyPr/>
                    <a:lstStyle/>
                    <a:p>
                      <a:endParaRPr lang="en-US"/>
                    </a:p>
                  </a:txBody>
                  <a:tcPr/>
                </a:tc>
                <a:extLst>
                  <a:ext uri="{0D108BD9-81ED-4DB2-BD59-A6C34878D82A}">
                    <a16:rowId xmlns:a16="http://schemas.microsoft.com/office/drawing/2014/main" val="3922125488"/>
                  </a:ext>
                </a:extLst>
              </a:tr>
              <a:tr h="217132">
                <a:tc>
                  <a:txBody>
                    <a:bodyPr/>
                    <a:lstStyle/>
                    <a:p>
                      <a:pPr>
                        <a:lnSpc>
                          <a:spcPct val="107000"/>
                        </a:lnSpc>
                      </a:pPr>
                      <a:r>
                        <a:rPr lang="en-US" sz="1100">
                          <a:effectLst/>
                          <a:latin typeface="Calibri" panose="020F0502020204030204" pitchFamily="34" charset="0"/>
                          <a:cs typeface="Times New Roman" panose="02020603050405020304" pitchFamily="18" charset="0"/>
                        </a:rPr>
                        <a:t>eConsent Application</a:t>
                      </a:r>
                    </a:p>
                  </a:txBody>
                  <a:tcPr marL="68580" marR="68580" marT="34290" marB="34290"/>
                </a:tc>
                <a:tc>
                  <a:txBody>
                    <a:bodyPr/>
                    <a:lstStyle/>
                    <a:p>
                      <a:pPr>
                        <a:lnSpc>
                          <a:spcPct val="107000"/>
                        </a:lnSpc>
                      </a:pPr>
                      <a:r>
                        <a:rPr lang="en-US" sz="1100">
                          <a:effectLst/>
                          <a:latin typeface="Calibri" panose="020F0502020204030204" pitchFamily="34" charset="0"/>
                          <a:cs typeface="Times New Roman" panose="02020603050405020304" pitchFamily="18" charset="0"/>
                        </a:rPr>
                        <a:t>Electronic Patient-Report Outcomes (ePRO) Application</a:t>
                      </a:r>
                    </a:p>
                  </a:txBody>
                  <a:tcPr marL="68580" marR="68580" marT="34290" marB="34290"/>
                </a:tc>
                <a:extLst>
                  <a:ext uri="{0D108BD9-81ED-4DB2-BD59-A6C34878D82A}">
                    <a16:rowId xmlns:a16="http://schemas.microsoft.com/office/drawing/2014/main" val="2146326072"/>
                  </a:ext>
                </a:extLst>
              </a:tr>
              <a:tr h="217132">
                <a:tc>
                  <a:txBody>
                    <a:bodyPr/>
                    <a:lstStyle/>
                    <a:p>
                      <a:pPr>
                        <a:lnSpc>
                          <a:spcPct val="107000"/>
                        </a:lnSpc>
                      </a:pPr>
                      <a:r>
                        <a:rPr lang="en-US" sz="1100">
                          <a:effectLst/>
                          <a:latin typeface="Calibri" panose="020F0502020204030204" pitchFamily="34" charset="0"/>
                          <a:cs typeface="Times New Roman" panose="02020603050405020304" pitchFamily="18" charset="0"/>
                        </a:rPr>
                        <a:t>Electronic Case Report Form (eCRF) Application</a:t>
                      </a:r>
                    </a:p>
                  </a:txBody>
                  <a:tcPr marL="68580" marR="68580" marT="34290" marB="34290"/>
                </a:tc>
                <a:tc>
                  <a:txBody>
                    <a:bodyPr/>
                    <a:lstStyle/>
                    <a:p>
                      <a:pPr>
                        <a:lnSpc>
                          <a:spcPct val="107000"/>
                        </a:lnSpc>
                      </a:pPr>
                      <a:r>
                        <a:rPr lang="en-US" sz="1100">
                          <a:effectLst/>
                          <a:latin typeface="Calibri" panose="020F0502020204030204" pitchFamily="34" charset="0"/>
                          <a:cs typeface="Times New Roman" panose="02020603050405020304" pitchFamily="18" charset="0"/>
                        </a:rPr>
                        <a:t>Interactive Web Response System (IWRS)</a:t>
                      </a:r>
                    </a:p>
                  </a:txBody>
                  <a:tcPr marL="68580" marR="68580" marT="34290" marB="34290"/>
                </a:tc>
                <a:extLst>
                  <a:ext uri="{0D108BD9-81ED-4DB2-BD59-A6C34878D82A}">
                    <a16:rowId xmlns:a16="http://schemas.microsoft.com/office/drawing/2014/main" val="3065055997"/>
                  </a:ext>
                </a:extLst>
              </a:tr>
              <a:tr h="217132">
                <a:tc>
                  <a:txBody>
                    <a:bodyPr/>
                    <a:lstStyle/>
                    <a:p>
                      <a:pPr>
                        <a:lnSpc>
                          <a:spcPct val="107000"/>
                        </a:lnSpc>
                      </a:pPr>
                      <a:r>
                        <a:rPr lang="en-US" sz="1100">
                          <a:effectLst/>
                          <a:latin typeface="Calibri" panose="020F0502020204030204" pitchFamily="34" charset="0"/>
                          <a:cs typeface="Times New Roman" panose="02020603050405020304" pitchFamily="18" charset="0"/>
                        </a:rPr>
                        <a:t>Electronic Data Capture (EDC) System</a:t>
                      </a:r>
                    </a:p>
                  </a:txBody>
                  <a:tcPr marL="68580" marR="68580" marT="34290" marB="34290"/>
                </a:tc>
                <a:tc>
                  <a:txBody>
                    <a:bodyPr/>
                    <a:lstStyle/>
                    <a:p>
                      <a:pPr>
                        <a:lnSpc>
                          <a:spcPct val="107000"/>
                        </a:lnSpc>
                      </a:pPr>
                      <a:r>
                        <a:rPr lang="en-US" sz="1100">
                          <a:effectLst/>
                          <a:latin typeface="Calibri" panose="020F0502020204030204" pitchFamily="34" charset="0"/>
                          <a:cs typeface="Times New Roman" panose="02020603050405020304" pitchFamily="18" charset="0"/>
                        </a:rPr>
                        <a:t>Interactive Voice Response System (IVRS)</a:t>
                      </a:r>
                    </a:p>
                  </a:txBody>
                  <a:tcPr marL="68580" marR="68580" marT="34290" marB="34290"/>
                </a:tc>
                <a:extLst>
                  <a:ext uri="{0D108BD9-81ED-4DB2-BD59-A6C34878D82A}">
                    <a16:rowId xmlns:a16="http://schemas.microsoft.com/office/drawing/2014/main" val="2947041551"/>
                  </a:ext>
                </a:extLst>
              </a:tr>
              <a:tr h="217132">
                <a:tc>
                  <a:txBody>
                    <a:bodyPr/>
                    <a:lstStyle/>
                    <a:p>
                      <a:pPr>
                        <a:lnSpc>
                          <a:spcPct val="107000"/>
                        </a:lnSpc>
                      </a:pPr>
                      <a:r>
                        <a:rPr lang="en-US" sz="1100">
                          <a:effectLst/>
                          <a:latin typeface="Calibri" panose="020F0502020204030204" pitchFamily="34" charset="0"/>
                          <a:cs typeface="Times New Roman" panose="02020603050405020304" pitchFamily="18" charset="0"/>
                        </a:rPr>
                        <a:t>Electronic Clinical Data Mgt. System (eCDMS)</a:t>
                      </a:r>
                    </a:p>
                  </a:txBody>
                  <a:tcPr marL="68580" marR="68580" marT="34290" marB="34290"/>
                </a:tc>
                <a:tc>
                  <a:txBody>
                    <a:bodyPr/>
                    <a:lstStyle/>
                    <a:p>
                      <a:pPr>
                        <a:lnSpc>
                          <a:spcPct val="107000"/>
                        </a:lnSpc>
                      </a:pPr>
                      <a:r>
                        <a:rPr lang="en-US" sz="1100">
                          <a:effectLst/>
                          <a:latin typeface="Calibri" panose="020F0502020204030204" pitchFamily="34" charset="0"/>
                          <a:cs typeface="Times New Roman" panose="02020603050405020304" pitchFamily="18" charset="0"/>
                        </a:rPr>
                        <a:t>Non-VA REDCap Application</a:t>
                      </a:r>
                    </a:p>
                  </a:txBody>
                  <a:tcPr marL="68580" marR="68580" marT="34290" marB="34290"/>
                </a:tc>
                <a:extLst>
                  <a:ext uri="{0D108BD9-81ED-4DB2-BD59-A6C34878D82A}">
                    <a16:rowId xmlns:a16="http://schemas.microsoft.com/office/drawing/2014/main" val="3984796239"/>
                  </a:ext>
                </a:extLst>
              </a:tr>
              <a:tr h="217132">
                <a:tc>
                  <a:txBody>
                    <a:bodyPr/>
                    <a:lstStyle/>
                    <a:p>
                      <a:pPr>
                        <a:lnSpc>
                          <a:spcPct val="107000"/>
                        </a:lnSpc>
                      </a:pPr>
                      <a:r>
                        <a:rPr lang="en-US" sz="1100">
                          <a:effectLst/>
                          <a:latin typeface="Calibri" panose="020F0502020204030204" pitchFamily="34" charset="0"/>
                          <a:cs typeface="Times New Roman" panose="02020603050405020304" pitchFamily="18" charset="0"/>
                        </a:rPr>
                        <a:t>Electronic Clinical Trial Mgt. System (eCTMS)</a:t>
                      </a:r>
                    </a:p>
                  </a:txBody>
                  <a:tcPr marL="68580" marR="68580" marT="34290" marB="34290"/>
                </a:tc>
                <a:tc>
                  <a:txBody>
                    <a:bodyPr/>
                    <a:lstStyle/>
                    <a:p>
                      <a:pPr>
                        <a:lnSpc>
                          <a:spcPct val="107000"/>
                        </a:lnSpc>
                      </a:pPr>
                      <a:r>
                        <a:rPr lang="en-US" sz="1100">
                          <a:effectLst/>
                          <a:latin typeface="Calibri" panose="020F0502020204030204" pitchFamily="34" charset="0"/>
                          <a:cs typeface="Times New Roman" panose="02020603050405020304" pitchFamily="18" charset="0"/>
                        </a:rPr>
                        <a:t>Survey/Questionnaire Application</a:t>
                      </a:r>
                    </a:p>
                  </a:txBody>
                  <a:tcPr marL="68580" marR="68580" marT="34290" marB="34290"/>
                </a:tc>
                <a:extLst>
                  <a:ext uri="{0D108BD9-81ED-4DB2-BD59-A6C34878D82A}">
                    <a16:rowId xmlns:a16="http://schemas.microsoft.com/office/drawing/2014/main" val="2597531963"/>
                  </a:ext>
                </a:extLst>
              </a:tr>
              <a:tr h="217132">
                <a:tc>
                  <a:txBody>
                    <a:bodyPr/>
                    <a:lstStyle/>
                    <a:p>
                      <a:pPr>
                        <a:lnSpc>
                          <a:spcPct val="107000"/>
                        </a:lnSpc>
                      </a:pPr>
                      <a:r>
                        <a:rPr lang="en-US" sz="1100">
                          <a:effectLst/>
                          <a:latin typeface="Calibri" panose="020F0502020204030204" pitchFamily="34" charset="0"/>
                          <a:cs typeface="Times New Roman" panose="02020603050405020304" pitchFamily="18" charset="0"/>
                        </a:rPr>
                        <a:t>Electronic IRB System (eIRBS) Application</a:t>
                      </a:r>
                    </a:p>
                  </a:txBody>
                  <a:tcPr marL="68580" marR="68580" marT="34290" marB="34290"/>
                </a:tc>
                <a:tc>
                  <a:txBody>
                    <a:bodyPr/>
                    <a:lstStyle/>
                    <a:p>
                      <a:pPr>
                        <a:lnSpc>
                          <a:spcPct val="107000"/>
                        </a:lnSpc>
                      </a:pPr>
                      <a:r>
                        <a:rPr lang="en-US" sz="1100">
                          <a:effectLst/>
                          <a:latin typeface="Calibri" panose="020F0502020204030204" pitchFamily="34" charset="0"/>
                          <a:cs typeface="Times New Roman" panose="02020603050405020304" pitchFamily="18" charset="0"/>
                        </a:rPr>
                        <a:t>Other</a:t>
                      </a:r>
                    </a:p>
                  </a:txBody>
                  <a:tcPr marL="68580" marR="68580" marT="34290" marB="34290"/>
                </a:tc>
                <a:extLst>
                  <a:ext uri="{0D108BD9-81ED-4DB2-BD59-A6C34878D82A}">
                    <a16:rowId xmlns:a16="http://schemas.microsoft.com/office/drawing/2014/main" val="1137704385"/>
                  </a:ext>
                </a:extLst>
              </a:tr>
            </a:tbl>
          </a:graphicData>
        </a:graphic>
      </p:graphicFrame>
    </p:spTree>
    <p:extLst>
      <p:ext uri="{BB962C8B-B14F-4D97-AF65-F5344CB8AC3E}">
        <p14:creationId xmlns:p14="http://schemas.microsoft.com/office/powerpoint/2010/main" val="336495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A61C616-897C-4D75-BDC8-A9A3E6DD5538}"/>
              </a:ext>
            </a:extLst>
          </p:cNvPr>
          <p:cNvGrpSpPr/>
          <p:nvPr/>
        </p:nvGrpSpPr>
        <p:grpSpPr>
          <a:xfrm>
            <a:off x="781050" y="1540324"/>
            <a:ext cx="7634080" cy="460753"/>
            <a:chOff x="685188" y="1943839"/>
            <a:chExt cx="4267812" cy="715784"/>
          </a:xfrm>
        </p:grpSpPr>
        <p:sp>
          <p:nvSpPr>
            <p:cNvPr id="7" name="Rectangle 6">
              <a:extLst>
                <a:ext uri="{FF2B5EF4-FFF2-40B4-BE49-F238E27FC236}">
                  <a16:creationId xmlns:a16="http://schemas.microsoft.com/office/drawing/2014/main" id="{78E69BD1-E085-45BC-860A-26F4065C9D3A}"/>
                </a:ext>
              </a:extLst>
            </p:cNvPr>
            <p:cNvSpPr/>
            <p:nvPr/>
          </p:nvSpPr>
          <p:spPr>
            <a:xfrm>
              <a:off x="685188" y="1951701"/>
              <a:ext cx="4267812" cy="70792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tx1"/>
                </a:solidFill>
              </a:endParaRPr>
            </a:p>
          </p:txBody>
        </p:sp>
        <p:sp>
          <p:nvSpPr>
            <p:cNvPr id="8" name="Content Placeholder 4">
              <a:extLst>
                <a:ext uri="{FF2B5EF4-FFF2-40B4-BE49-F238E27FC236}">
                  <a16:creationId xmlns:a16="http://schemas.microsoft.com/office/drawing/2014/main" id="{38914B7A-1D2D-4BB7-889E-4883D45E23FC}"/>
                </a:ext>
              </a:extLst>
            </p:cNvPr>
            <p:cNvSpPr txBox="1">
              <a:spLocks/>
            </p:cNvSpPr>
            <p:nvPr/>
          </p:nvSpPr>
          <p:spPr>
            <a:xfrm>
              <a:off x="796413" y="1943839"/>
              <a:ext cx="4070555" cy="715784"/>
            </a:xfrm>
            <a:prstGeom prst="rect">
              <a:avLst/>
            </a:prstGeom>
          </p:spPr>
          <p:txBody>
            <a:bodyPr vert="horz" lIns="0" tIns="0" rIns="0" bIns="0" rtlCol="0" anchor="ctr">
              <a:noAutofit/>
            </a:bodyPr>
            <a:lstStyle>
              <a:lvl1pPr marL="182880" indent="-182880" algn="l" defTabSz="914400" rtl="0" eaLnBrk="1" latinLnBrk="0" hangingPunct="1">
                <a:lnSpc>
                  <a:spcPct val="100000"/>
                </a:lnSpc>
                <a:spcBef>
                  <a:spcPts val="600"/>
                </a:spcBef>
                <a:buFont typeface="Arial" charset="0"/>
                <a:buChar char="•"/>
                <a:defRPr sz="1600" b="0" kern="1200" cap="none" spc="0" baseline="0">
                  <a:solidFill>
                    <a:schemeClr val="tx1"/>
                  </a:solidFill>
                  <a:latin typeface="+mn-lt"/>
                  <a:ea typeface="+mn-ea"/>
                  <a:cs typeface="+mn-cs"/>
                </a:defRPr>
              </a:lvl1pPr>
              <a:lvl2pPr marL="365760" indent="-182880" algn="l" defTabSz="914400" rtl="0" eaLnBrk="1" latinLnBrk="0" hangingPunct="1">
                <a:lnSpc>
                  <a:spcPct val="100000"/>
                </a:lnSpc>
                <a:spcBef>
                  <a:spcPts val="0"/>
                </a:spcBef>
                <a:spcAft>
                  <a:spcPts val="0"/>
                </a:spcAft>
                <a:buFont typeface="LucidaGrande" charset="0"/>
                <a:buChar char="-"/>
                <a:tabLst/>
                <a:defRPr sz="1600" i="0" kern="1200">
                  <a:solidFill>
                    <a:schemeClr val="tx1"/>
                  </a:solidFill>
                  <a:latin typeface="+mn-lt"/>
                  <a:ea typeface="Calibri" charset="0"/>
                  <a:cs typeface="Calibri" charset="0"/>
                </a:defRPr>
              </a:lvl2pPr>
              <a:lvl3pPr marL="548640" indent="-182880" algn="l" defTabSz="914400" rtl="0" eaLnBrk="1" latinLnBrk="0" hangingPunct="1">
                <a:lnSpc>
                  <a:spcPct val="100000"/>
                </a:lnSpc>
                <a:spcBef>
                  <a:spcPts val="0"/>
                </a:spcBef>
                <a:buFont typeface="Courier New" charset="0"/>
                <a:buChar char="o"/>
                <a:tabLst/>
                <a:defRPr sz="1600" b="0" kern="1200" cap="none" spc="0" baseline="0">
                  <a:solidFill>
                    <a:schemeClr val="tx1"/>
                  </a:solidFill>
                  <a:latin typeface="+mn-lt"/>
                  <a:ea typeface="+mn-ea"/>
                  <a:cs typeface="+mn-cs"/>
                </a:defRPr>
              </a:lvl3pPr>
              <a:lvl4pPr marL="0" indent="0" algn="l" defTabSz="914400" rtl="0" eaLnBrk="1" latinLnBrk="0" hangingPunct="1">
                <a:lnSpc>
                  <a:spcPct val="100000"/>
                </a:lnSpc>
                <a:spcBef>
                  <a:spcPts val="1800"/>
                </a:spcBef>
                <a:buFont typeface=".AppleSystemUIFont" charset="-120"/>
                <a:buNone/>
                <a:tabLst/>
                <a:defRPr sz="1600" b="1" i="0" kern="1200" cap="all" spc="100" baseline="0">
                  <a:solidFill>
                    <a:schemeClr val="accent2"/>
                  </a:solidFill>
                  <a:latin typeface="Calibri" charset="0"/>
                  <a:ea typeface="Calibri" charset="0"/>
                  <a:cs typeface="Calibri" charset="0"/>
                </a:defRPr>
              </a:lvl4pPr>
              <a:lvl5pPr marL="11113" indent="0" algn="l" defTabSz="914400" rtl="0" eaLnBrk="1" latinLnBrk="0" hangingPunct="1">
                <a:lnSpc>
                  <a:spcPct val="100000"/>
                </a:lnSpc>
                <a:spcBef>
                  <a:spcPts val="600"/>
                </a:spcBef>
                <a:spcAft>
                  <a:spcPts val="600"/>
                </a:spcAft>
                <a:buFont typeface="Arial" panose="020B0604020202020204" pitchFamily="34" charset="0"/>
                <a:buNone/>
                <a:tabLst/>
                <a:defRPr sz="1400" i="1" kern="1200">
                  <a:solidFill>
                    <a:schemeClr val="tx1"/>
                  </a:solidFill>
                  <a:latin typeface="Georgia" charset="0"/>
                  <a:ea typeface="Georgia" charset="0"/>
                  <a:cs typeface="Georgia" charset="0"/>
                </a:defRPr>
              </a:lvl5pPr>
              <a:lvl6pPr marL="0" indent="0" algn="l" defTabSz="914400" rtl="0" eaLnBrk="1" latinLnBrk="0" hangingPunct="1">
                <a:lnSpc>
                  <a:spcPct val="100000"/>
                </a:lnSpc>
                <a:spcBef>
                  <a:spcPts val="1800"/>
                </a:spcBef>
                <a:buFontTx/>
                <a:buNone/>
                <a:defRPr sz="1100" i="1" kern="1200">
                  <a:solidFill>
                    <a:schemeClr val="tx1"/>
                  </a:solidFill>
                  <a:latin typeface="Calibri" charset="0"/>
                  <a:ea typeface="Calibri" charset="0"/>
                  <a:cs typeface="Calibri"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t>7. Provide the name, web address and purpose of each information system or application used in the research study.</a:t>
              </a:r>
            </a:p>
          </p:txBody>
        </p:sp>
      </p:grpSp>
      <p:grpSp>
        <p:nvGrpSpPr>
          <p:cNvPr id="9" name="Group 8">
            <a:extLst>
              <a:ext uri="{FF2B5EF4-FFF2-40B4-BE49-F238E27FC236}">
                <a16:creationId xmlns:a16="http://schemas.microsoft.com/office/drawing/2014/main" id="{9E77B508-670E-4161-852E-7ECF8F2D67A1}"/>
              </a:ext>
            </a:extLst>
          </p:cNvPr>
          <p:cNvGrpSpPr/>
          <p:nvPr/>
        </p:nvGrpSpPr>
        <p:grpSpPr>
          <a:xfrm>
            <a:off x="781050" y="2059200"/>
            <a:ext cx="7634080" cy="460753"/>
            <a:chOff x="685188" y="1943839"/>
            <a:chExt cx="4267812" cy="715784"/>
          </a:xfrm>
        </p:grpSpPr>
        <p:sp>
          <p:nvSpPr>
            <p:cNvPr id="10" name="Rectangle 9">
              <a:extLst>
                <a:ext uri="{FF2B5EF4-FFF2-40B4-BE49-F238E27FC236}">
                  <a16:creationId xmlns:a16="http://schemas.microsoft.com/office/drawing/2014/main" id="{34EDCEED-4D45-4632-8760-A49F3973D906}"/>
                </a:ext>
              </a:extLst>
            </p:cNvPr>
            <p:cNvSpPr/>
            <p:nvPr/>
          </p:nvSpPr>
          <p:spPr>
            <a:xfrm>
              <a:off x="685188" y="1951701"/>
              <a:ext cx="4267812" cy="70792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tx1"/>
                </a:solidFill>
              </a:endParaRPr>
            </a:p>
          </p:txBody>
        </p:sp>
        <p:sp>
          <p:nvSpPr>
            <p:cNvPr id="11" name="Content Placeholder 4">
              <a:extLst>
                <a:ext uri="{FF2B5EF4-FFF2-40B4-BE49-F238E27FC236}">
                  <a16:creationId xmlns:a16="http://schemas.microsoft.com/office/drawing/2014/main" id="{200095DE-5706-4D71-8997-975E1149ACAD}"/>
                </a:ext>
              </a:extLst>
            </p:cNvPr>
            <p:cNvSpPr txBox="1">
              <a:spLocks/>
            </p:cNvSpPr>
            <p:nvPr/>
          </p:nvSpPr>
          <p:spPr>
            <a:xfrm>
              <a:off x="796413" y="1943839"/>
              <a:ext cx="4070555" cy="715784"/>
            </a:xfrm>
            <a:prstGeom prst="rect">
              <a:avLst/>
            </a:prstGeom>
          </p:spPr>
          <p:txBody>
            <a:bodyPr vert="horz" lIns="0" tIns="0" rIns="0" bIns="0" rtlCol="0" anchor="ctr">
              <a:noAutofit/>
            </a:bodyPr>
            <a:lstStyle>
              <a:lvl1pPr marL="182880" indent="-182880" algn="l" defTabSz="914400" rtl="0" eaLnBrk="1" latinLnBrk="0" hangingPunct="1">
                <a:lnSpc>
                  <a:spcPct val="100000"/>
                </a:lnSpc>
                <a:spcBef>
                  <a:spcPts val="600"/>
                </a:spcBef>
                <a:buFont typeface="Arial" charset="0"/>
                <a:buChar char="•"/>
                <a:defRPr sz="1600" b="0" kern="1200" cap="none" spc="0" baseline="0">
                  <a:solidFill>
                    <a:schemeClr val="tx1"/>
                  </a:solidFill>
                  <a:latin typeface="+mn-lt"/>
                  <a:ea typeface="+mn-ea"/>
                  <a:cs typeface="+mn-cs"/>
                </a:defRPr>
              </a:lvl1pPr>
              <a:lvl2pPr marL="365760" indent="-182880" algn="l" defTabSz="914400" rtl="0" eaLnBrk="1" latinLnBrk="0" hangingPunct="1">
                <a:lnSpc>
                  <a:spcPct val="100000"/>
                </a:lnSpc>
                <a:spcBef>
                  <a:spcPts val="0"/>
                </a:spcBef>
                <a:spcAft>
                  <a:spcPts val="0"/>
                </a:spcAft>
                <a:buFont typeface="LucidaGrande" charset="0"/>
                <a:buChar char="-"/>
                <a:tabLst/>
                <a:defRPr sz="1600" i="0" kern="1200">
                  <a:solidFill>
                    <a:schemeClr val="tx1"/>
                  </a:solidFill>
                  <a:latin typeface="+mn-lt"/>
                  <a:ea typeface="Calibri" charset="0"/>
                  <a:cs typeface="Calibri" charset="0"/>
                </a:defRPr>
              </a:lvl2pPr>
              <a:lvl3pPr marL="548640" indent="-182880" algn="l" defTabSz="914400" rtl="0" eaLnBrk="1" latinLnBrk="0" hangingPunct="1">
                <a:lnSpc>
                  <a:spcPct val="100000"/>
                </a:lnSpc>
                <a:spcBef>
                  <a:spcPts val="0"/>
                </a:spcBef>
                <a:buFont typeface="Courier New" charset="0"/>
                <a:buChar char="o"/>
                <a:tabLst/>
                <a:defRPr sz="1600" b="0" kern="1200" cap="none" spc="0" baseline="0">
                  <a:solidFill>
                    <a:schemeClr val="tx1"/>
                  </a:solidFill>
                  <a:latin typeface="+mn-lt"/>
                  <a:ea typeface="+mn-ea"/>
                  <a:cs typeface="+mn-cs"/>
                </a:defRPr>
              </a:lvl3pPr>
              <a:lvl4pPr marL="0" indent="0" algn="l" defTabSz="914400" rtl="0" eaLnBrk="1" latinLnBrk="0" hangingPunct="1">
                <a:lnSpc>
                  <a:spcPct val="100000"/>
                </a:lnSpc>
                <a:spcBef>
                  <a:spcPts val="1800"/>
                </a:spcBef>
                <a:buFont typeface=".AppleSystemUIFont" charset="-120"/>
                <a:buNone/>
                <a:tabLst/>
                <a:defRPr sz="1600" b="1" i="0" kern="1200" cap="all" spc="100" baseline="0">
                  <a:solidFill>
                    <a:schemeClr val="accent2"/>
                  </a:solidFill>
                  <a:latin typeface="Calibri" charset="0"/>
                  <a:ea typeface="Calibri" charset="0"/>
                  <a:cs typeface="Calibri" charset="0"/>
                </a:defRPr>
              </a:lvl4pPr>
              <a:lvl5pPr marL="11113" indent="0" algn="l" defTabSz="914400" rtl="0" eaLnBrk="1" latinLnBrk="0" hangingPunct="1">
                <a:lnSpc>
                  <a:spcPct val="100000"/>
                </a:lnSpc>
                <a:spcBef>
                  <a:spcPts val="600"/>
                </a:spcBef>
                <a:spcAft>
                  <a:spcPts val="600"/>
                </a:spcAft>
                <a:buFont typeface="Arial" panose="020B0604020202020204" pitchFamily="34" charset="0"/>
                <a:buNone/>
                <a:tabLst/>
                <a:defRPr sz="1400" i="1" kern="1200">
                  <a:solidFill>
                    <a:schemeClr val="tx1"/>
                  </a:solidFill>
                  <a:latin typeface="Georgia" charset="0"/>
                  <a:ea typeface="Georgia" charset="0"/>
                  <a:cs typeface="Georgia" charset="0"/>
                </a:defRPr>
              </a:lvl5pPr>
              <a:lvl6pPr marL="0" indent="0" algn="l" defTabSz="914400" rtl="0" eaLnBrk="1" latinLnBrk="0" hangingPunct="1">
                <a:lnSpc>
                  <a:spcPct val="100000"/>
                </a:lnSpc>
                <a:spcBef>
                  <a:spcPts val="1800"/>
                </a:spcBef>
                <a:buFontTx/>
                <a:buNone/>
                <a:defRPr sz="1100" i="1" kern="1200">
                  <a:solidFill>
                    <a:schemeClr val="tx1"/>
                  </a:solidFill>
                  <a:latin typeface="Calibri" charset="0"/>
                  <a:ea typeface="Calibri" charset="0"/>
                  <a:cs typeface="Calibri"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t>8. Will an external entity provided mobile, portable storage, medical or research scientific computing device(s) to be used in the research study?  </a:t>
              </a:r>
            </a:p>
          </p:txBody>
        </p:sp>
      </p:grpSp>
      <p:sp>
        <p:nvSpPr>
          <p:cNvPr id="14" name="Title 1">
            <a:extLst>
              <a:ext uri="{FF2B5EF4-FFF2-40B4-BE49-F238E27FC236}">
                <a16:creationId xmlns:a16="http://schemas.microsoft.com/office/drawing/2014/main" id="{B46C5E4C-7128-4365-9B8E-EECFF7CD27F6}"/>
              </a:ext>
            </a:extLst>
          </p:cNvPr>
          <p:cNvSpPr txBox="1">
            <a:spLocks/>
          </p:cNvSpPr>
          <p:nvPr/>
        </p:nvSpPr>
        <p:spPr>
          <a:xfrm>
            <a:off x="781050" y="527304"/>
            <a:ext cx="7886700"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pPr algn="ctr" defTabSz="685800">
              <a:defRPr/>
            </a:pPr>
            <a:r>
              <a:rPr lang="en-US"/>
              <a:t>Section 9 – Data Sharing with External Entities and External Information Systems (cont.)</a:t>
            </a:r>
          </a:p>
        </p:txBody>
      </p:sp>
      <p:grpSp>
        <p:nvGrpSpPr>
          <p:cNvPr id="17" name="Group 16">
            <a:extLst>
              <a:ext uri="{FF2B5EF4-FFF2-40B4-BE49-F238E27FC236}">
                <a16:creationId xmlns:a16="http://schemas.microsoft.com/office/drawing/2014/main" id="{0C1FBBB0-643B-496D-89DF-FB43F24A0291}"/>
              </a:ext>
            </a:extLst>
          </p:cNvPr>
          <p:cNvGrpSpPr/>
          <p:nvPr/>
        </p:nvGrpSpPr>
        <p:grpSpPr>
          <a:xfrm>
            <a:off x="781050" y="2578076"/>
            <a:ext cx="7634080" cy="460753"/>
            <a:chOff x="685188" y="1943839"/>
            <a:chExt cx="4267812" cy="715784"/>
          </a:xfrm>
        </p:grpSpPr>
        <p:sp>
          <p:nvSpPr>
            <p:cNvPr id="18" name="Rectangle 17">
              <a:extLst>
                <a:ext uri="{FF2B5EF4-FFF2-40B4-BE49-F238E27FC236}">
                  <a16:creationId xmlns:a16="http://schemas.microsoft.com/office/drawing/2014/main" id="{3D01BB9A-EBFE-42CF-BF58-D98C2D09B4F2}"/>
                </a:ext>
              </a:extLst>
            </p:cNvPr>
            <p:cNvSpPr/>
            <p:nvPr/>
          </p:nvSpPr>
          <p:spPr>
            <a:xfrm>
              <a:off x="685188" y="1951701"/>
              <a:ext cx="4267812" cy="70792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tx1"/>
                </a:solidFill>
              </a:endParaRPr>
            </a:p>
          </p:txBody>
        </p:sp>
        <p:sp>
          <p:nvSpPr>
            <p:cNvPr id="19" name="Content Placeholder 4">
              <a:extLst>
                <a:ext uri="{FF2B5EF4-FFF2-40B4-BE49-F238E27FC236}">
                  <a16:creationId xmlns:a16="http://schemas.microsoft.com/office/drawing/2014/main" id="{167C579B-70E9-452F-BE83-9C6E35B191D0}"/>
                </a:ext>
              </a:extLst>
            </p:cNvPr>
            <p:cNvSpPr txBox="1">
              <a:spLocks/>
            </p:cNvSpPr>
            <p:nvPr/>
          </p:nvSpPr>
          <p:spPr>
            <a:xfrm>
              <a:off x="796413" y="1943839"/>
              <a:ext cx="4070555" cy="715784"/>
            </a:xfrm>
            <a:prstGeom prst="rect">
              <a:avLst/>
            </a:prstGeom>
          </p:spPr>
          <p:txBody>
            <a:bodyPr vert="horz" lIns="0" tIns="0" rIns="0" bIns="0" rtlCol="0" anchor="ctr">
              <a:noAutofit/>
            </a:bodyPr>
            <a:lstStyle>
              <a:lvl1pPr marL="182880" indent="-182880" algn="l" defTabSz="914400" rtl="0" eaLnBrk="1" latinLnBrk="0" hangingPunct="1">
                <a:lnSpc>
                  <a:spcPct val="100000"/>
                </a:lnSpc>
                <a:spcBef>
                  <a:spcPts val="600"/>
                </a:spcBef>
                <a:buFont typeface="Arial" charset="0"/>
                <a:buChar char="•"/>
                <a:defRPr sz="1600" b="0" kern="1200" cap="none" spc="0" baseline="0">
                  <a:solidFill>
                    <a:schemeClr val="tx1"/>
                  </a:solidFill>
                  <a:latin typeface="+mn-lt"/>
                  <a:ea typeface="+mn-ea"/>
                  <a:cs typeface="+mn-cs"/>
                </a:defRPr>
              </a:lvl1pPr>
              <a:lvl2pPr marL="365760" indent="-182880" algn="l" defTabSz="914400" rtl="0" eaLnBrk="1" latinLnBrk="0" hangingPunct="1">
                <a:lnSpc>
                  <a:spcPct val="100000"/>
                </a:lnSpc>
                <a:spcBef>
                  <a:spcPts val="0"/>
                </a:spcBef>
                <a:spcAft>
                  <a:spcPts val="0"/>
                </a:spcAft>
                <a:buFont typeface="LucidaGrande" charset="0"/>
                <a:buChar char="-"/>
                <a:tabLst/>
                <a:defRPr sz="1600" i="0" kern="1200">
                  <a:solidFill>
                    <a:schemeClr val="tx1"/>
                  </a:solidFill>
                  <a:latin typeface="+mn-lt"/>
                  <a:ea typeface="Calibri" charset="0"/>
                  <a:cs typeface="Calibri" charset="0"/>
                </a:defRPr>
              </a:lvl2pPr>
              <a:lvl3pPr marL="548640" indent="-182880" algn="l" defTabSz="914400" rtl="0" eaLnBrk="1" latinLnBrk="0" hangingPunct="1">
                <a:lnSpc>
                  <a:spcPct val="100000"/>
                </a:lnSpc>
                <a:spcBef>
                  <a:spcPts val="0"/>
                </a:spcBef>
                <a:buFont typeface="Courier New" charset="0"/>
                <a:buChar char="o"/>
                <a:tabLst/>
                <a:defRPr sz="1600" b="0" kern="1200" cap="none" spc="0" baseline="0">
                  <a:solidFill>
                    <a:schemeClr val="tx1"/>
                  </a:solidFill>
                  <a:latin typeface="+mn-lt"/>
                  <a:ea typeface="+mn-ea"/>
                  <a:cs typeface="+mn-cs"/>
                </a:defRPr>
              </a:lvl3pPr>
              <a:lvl4pPr marL="0" indent="0" algn="l" defTabSz="914400" rtl="0" eaLnBrk="1" latinLnBrk="0" hangingPunct="1">
                <a:lnSpc>
                  <a:spcPct val="100000"/>
                </a:lnSpc>
                <a:spcBef>
                  <a:spcPts val="1800"/>
                </a:spcBef>
                <a:buFont typeface=".AppleSystemUIFont" charset="-120"/>
                <a:buNone/>
                <a:tabLst/>
                <a:defRPr sz="1600" b="1" i="0" kern="1200" cap="all" spc="100" baseline="0">
                  <a:solidFill>
                    <a:schemeClr val="accent2"/>
                  </a:solidFill>
                  <a:latin typeface="Calibri" charset="0"/>
                  <a:ea typeface="Calibri" charset="0"/>
                  <a:cs typeface="Calibri" charset="0"/>
                </a:defRPr>
              </a:lvl4pPr>
              <a:lvl5pPr marL="11113" indent="0" algn="l" defTabSz="914400" rtl="0" eaLnBrk="1" latinLnBrk="0" hangingPunct="1">
                <a:lnSpc>
                  <a:spcPct val="100000"/>
                </a:lnSpc>
                <a:spcBef>
                  <a:spcPts val="600"/>
                </a:spcBef>
                <a:spcAft>
                  <a:spcPts val="600"/>
                </a:spcAft>
                <a:buFont typeface="Arial" panose="020B0604020202020204" pitchFamily="34" charset="0"/>
                <a:buNone/>
                <a:tabLst/>
                <a:defRPr sz="1400" i="1" kern="1200">
                  <a:solidFill>
                    <a:schemeClr val="tx1"/>
                  </a:solidFill>
                  <a:latin typeface="Georgia" charset="0"/>
                  <a:ea typeface="Georgia" charset="0"/>
                  <a:cs typeface="Georgia" charset="0"/>
                </a:defRPr>
              </a:lvl5pPr>
              <a:lvl6pPr marL="0" indent="0" algn="l" defTabSz="914400" rtl="0" eaLnBrk="1" latinLnBrk="0" hangingPunct="1">
                <a:lnSpc>
                  <a:spcPct val="100000"/>
                </a:lnSpc>
                <a:spcBef>
                  <a:spcPts val="1800"/>
                </a:spcBef>
                <a:buFontTx/>
                <a:buNone/>
                <a:defRPr sz="1100" i="1" kern="1200">
                  <a:solidFill>
                    <a:schemeClr val="tx1"/>
                  </a:solidFill>
                  <a:latin typeface="Calibri" charset="0"/>
                  <a:ea typeface="Calibri" charset="0"/>
                  <a:cs typeface="Calibri"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t>9. Select the type of external entity provided mobile, portable storage, medical or research scientific computing device(s) that will be used in the research study. </a:t>
              </a:r>
            </a:p>
          </p:txBody>
        </p:sp>
      </p:grpSp>
      <p:graphicFrame>
        <p:nvGraphicFramePr>
          <p:cNvPr id="20" name="Table 19">
            <a:extLst>
              <a:ext uri="{FF2B5EF4-FFF2-40B4-BE49-F238E27FC236}">
                <a16:creationId xmlns:a16="http://schemas.microsoft.com/office/drawing/2014/main" id="{D41EC769-8193-44F2-A794-1F21EEDA7912}"/>
              </a:ext>
            </a:extLst>
          </p:cNvPr>
          <p:cNvGraphicFramePr>
            <a:graphicFrameLocks noGrp="1"/>
          </p:cNvGraphicFramePr>
          <p:nvPr>
            <p:extLst>
              <p:ext uri="{D42A27DB-BD31-4B8C-83A1-F6EECF244321}">
                <p14:modId xmlns:p14="http://schemas.microsoft.com/office/powerpoint/2010/main" val="622073976"/>
              </p:ext>
            </p:extLst>
          </p:nvPr>
        </p:nvGraphicFramePr>
        <p:xfrm>
          <a:off x="1271229" y="3195108"/>
          <a:ext cx="6070476" cy="2045208"/>
        </p:xfrm>
        <a:graphic>
          <a:graphicData uri="http://schemas.openxmlformats.org/drawingml/2006/table">
            <a:tbl>
              <a:tblPr firstRow="1" bandRow="1">
                <a:tableStyleId>{5C22544A-7EE6-4342-B048-85BDC9FD1C3A}</a:tableStyleId>
              </a:tblPr>
              <a:tblGrid>
                <a:gridCol w="3035238">
                  <a:extLst>
                    <a:ext uri="{9D8B030D-6E8A-4147-A177-3AD203B41FA5}">
                      <a16:colId xmlns:a16="http://schemas.microsoft.com/office/drawing/2014/main" val="776188902"/>
                    </a:ext>
                  </a:extLst>
                </a:gridCol>
                <a:gridCol w="3035238">
                  <a:extLst>
                    <a:ext uri="{9D8B030D-6E8A-4147-A177-3AD203B41FA5}">
                      <a16:colId xmlns:a16="http://schemas.microsoft.com/office/drawing/2014/main" val="494730651"/>
                    </a:ext>
                  </a:extLst>
                </a:gridCol>
              </a:tblGrid>
              <a:tr h="170256">
                <a:tc gridSpan="2">
                  <a:txBody>
                    <a:bodyPr/>
                    <a:lstStyle/>
                    <a:p>
                      <a:pPr marL="0" marR="0" algn="ctr">
                        <a:lnSpc>
                          <a:spcPct val="107000"/>
                        </a:lnSpc>
                        <a:spcBef>
                          <a:spcPts val="0"/>
                        </a:spcBef>
                        <a:spcAft>
                          <a:spcPts val="0"/>
                        </a:spcAft>
                      </a:pPr>
                      <a:r>
                        <a:rPr lang="en-US" sz="1200" kern="1200">
                          <a:effectLst/>
                          <a:latin typeface="+mn-lt"/>
                        </a:rPr>
                        <a:t>Selections</a:t>
                      </a:r>
                      <a:endParaRPr lang="en-US" sz="1200">
                        <a:effectLst/>
                        <a:latin typeface="+mn-lt"/>
                        <a:ea typeface="Calibri" panose="020F0502020204030204" pitchFamily="34" charset="0"/>
                        <a:cs typeface="Times New Roman" panose="02020603050405020304" pitchFamily="18" charset="0"/>
                      </a:endParaRPr>
                    </a:p>
                  </a:txBody>
                  <a:tcPr marL="68580" marR="68580" marT="34290" marB="34290"/>
                </a:tc>
                <a:tc hMerge="1">
                  <a:txBody>
                    <a:bodyPr/>
                    <a:lstStyle/>
                    <a:p>
                      <a:endParaRPr lang="en-US"/>
                    </a:p>
                  </a:txBody>
                  <a:tcPr/>
                </a:tc>
                <a:extLst>
                  <a:ext uri="{0D108BD9-81ED-4DB2-BD59-A6C34878D82A}">
                    <a16:rowId xmlns:a16="http://schemas.microsoft.com/office/drawing/2014/main" val="3601047490"/>
                  </a:ext>
                </a:extLst>
              </a:tr>
              <a:tr h="170256">
                <a:tc>
                  <a:txBody>
                    <a:bodyPr/>
                    <a:lstStyle/>
                    <a:p>
                      <a:pPr>
                        <a:lnSpc>
                          <a:spcPct val="107000"/>
                        </a:lnSpc>
                      </a:pPr>
                      <a:r>
                        <a:rPr lang="en-US" sz="1200">
                          <a:effectLst/>
                          <a:latin typeface="+mn-lt"/>
                          <a:cs typeface="Times New Roman" panose="02020603050405020304" pitchFamily="18" charset="0"/>
                        </a:rPr>
                        <a:t>Audio Recorder</a:t>
                      </a:r>
                    </a:p>
                  </a:txBody>
                  <a:tcPr marL="68580" marR="68580" marT="34290" marB="34290"/>
                </a:tc>
                <a:tc>
                  <a:txBody>
                    <a:bodyPr/>
                    <a:lstStyle/>
                    <a:p>
                      <a:pPr>
                        <a:lnSpc>
                          <a:spcPct val="107000"/>
                        </a:lnSpc>
                      </a:pPr>
                      <a:r>
                        <a:rPr lang="en-US" sz="1200">
                          <a:effectLst/>
                          <a:latin typeface="+mn-lt"/>
                          <a:cs typeface="Times New Roman" panose="02020603050405020304" pitchFamily="18" charset="0"/>
                        </a:rPr>
                        <a:t>Scientific Computing Device</a:t>
                      </a:r>
                    </a:p>
                  </a:txBody>
                  <a:tcPr marL="68580" marR="68580" marT="34290" marB="34290"/>
                </a:tc>
                <a:extLst>
                  <a:ext uri="{0D108BD9-81ED-4DB2-BD59-A6C34878D82A}">
                    <a16:rowId xmlns:a16="http://schemas.microsoft.com/office/drawing/2014/main" val="3557704053"/>
                  </a:ext>
                </a:extLst>
              </a:tr>
              <a:tr h="170256">
                <a:tc>
                  <a:txBody>
                    <a:bodyPr/>
                    <a:lstStyle/>
                    <a:p>
                      <a:pPr>
                        <a:lnSpc>
                          <a:spcPct val="107000"/>
                        </a:lnSpc>
                      </a:pPr>
                      <a:r>
                        <a:rPr lang="en-US" sz="1200">
                          <a:effectLst/>
                          <a:latin typeface="+mn-lt"/>
                          <a:cs typeface="Times New Roman" panose="02020603050405020304" pitchFamily="18" charset="0"/>
                        </a:rPr>
                        <a:t>Digital Camera</a:t>
                      </a:r>
                    </a:p>
                  </a:txBody>
                  <a:tcPr marL="68580" marR="68580" marT="34290" marB="34290"/>
                </a:tc>
                <a:tc>
                  <a:txBody>
                    <a:bodyPr/>
                    <a:lstStyle/>
                    <a:p>
                      <a:pPr>
                        <a:lnSpc>
                          <a:spcPct val="107000"/>
                        </a:lnSpc>
                      </a:pPr>
                      <a:r>
                        <a:rPr lang="en-US" sz="1200">
                          <a:effectLst/>
                          <a:latin typeface="+mn-lt"/>
                          <a:cs typeface="Times New Roman" panose="02020603050405020304" pitchFamily="18" charset="0"/>
                        </a:rPr>
                        <a:t>Smart Phone</a:t>
                      </a:r>
                    </a:p>
                  </a:txBody>
                  <a:tcPr marL="68580" marR="68580" marT="34290" marB="34290"/>
                </a:tc>
                <a:extLst>
                  <a:ext uri="{0D108BD9-81ED-4DB2-BD59-A6C34878D82A}">
                    <a16:rowId xmlns:a16="http://schemas.microsoft.com/office/drawing/2014/main" val="1370258318"/>
                  </a:ext>
                </a:extLst>
              </a:tr>
              <a:tr h="170256">
                <a:tc>
                  <a:txBody>
                    <a:bodyPr/>
                    <a:lstStyle/>
                    <a:p>
                      <a:pPr>
                        <a:lnSpc>
                          <a:spcPct val="107000"/>
                        </a:lnSpc>
                      </a:pPr>
                      <a:r>
                        <a:rPr lang="en-US" sz="1200">
                          <a:effectLst/>
                          <a:latin typeface="+mn-lt"/>
                          <a:cs typeface="Times New Roman" panose="02020603050405020304" pitchFamily="18" charset="0"/>
                        </a:rPr>
                        <a:t>CD/DVD</a:t>
                      </a:r>
                    </a:p>
                  </a:txBody>
                  <a:tcPr marL="68580" marR="68580" marT="34290" marB="34290"/>
                </a:tc>
                <a:tc>
                  <a:txBody>
                    <a:bodyPr/>
                    <a:lstStyle/>
                    <a:p>
                      <a:pPr>
                        <a:lnSpc>
                          <a:spcPct val="107000"/>
                        </a:lnSpc>
                      </a:pPr>
                      <a:r>
                        <a:rPr lang="en-US" sz="1200">
                          <a:effectLst/>
                          <a:latin typeface="+mn-lt"/>
                          <a:cs typeface="Times New Roman" panose="02020603050405020304" pitchFamily="18" charset="0"/>
                        </a:rPr>
                        <a:t>Tablet</a:t>
                      </a:r>
                    </a:p>
                  </a:txBody>
                  <a:tcPr marL="68580" marR="68580" marT="34290" marB="34290"/>
                </a:tc>
                <a:extLst>
                  <a:ext uri="{0D108BD9-81ED-4DB2-BD59-A6C34878D82A}">
                    <a16:rowId xmlns:a16="http://schemas.microsoft.com/office/drawing/2014/main" val="2349185667"/>
                  </a:ext>
                </a:extLst>
              </a:tr>
              <a:tr h="170256">
                <a:tc>
                  <a:txBody>
                    <a:bodyPr/>
                    <a:lstStyle/>
                    <a:p>
                      <a:pPr>
                        <a:lnSpc>
                          <a:spcPct val="107000"/>
                        </a:lnSpc>
                      </a:pPr>
                      <a:r>
                        <a:rPr lang="en-US" sz="1200">
                          <a:effectLst/>
                          <a:latin typeface="+mn-lt"/>
                          <a:cs typeface="Times New Roman" panose="02020603050405020304" pitchFamily="18" charset="0"/>
                        </a:rPr>
                        <a:t>Cell Phone</a:t>
                      </a:r>
                    </a:p>
                  </a:txBody>
                  <a:tcPr marL="68580" marR="68580" marT="34290" marB="34290"/>
                </a:tc>
                <a:tc>
                  <a:txBody>
                    <a:bodyPr/>
                    <a:lstStyle/>
                    <a:p>
                      <a:pPr>
                        <a:lnSpc>
                          <a:spcPct val="107000"/>
                        </a:lnSpc>
                      </a:pPr>
                      <a:r>
                        <a:rPr lang="en-US" sz="1200">
                          <a:effectLst/>
                          <a:latin typeface="+mn-lt"/>
                          <a:cs typeface="Times New Roman" panose="02020603050405020304" pitchFamily="18" charset="0"/>
                        </a:rPr>
                        <a:t>USB Flash Drive</a:t>
                      </a:r>
                    </a:p>
                  </a:txBody>
                  <a:tcPr marL="68580" marR="68580" marT="34290" marB="34290"/>
                </a:tc>
                <a:extLst>
                  <a:ext uri="{0D108BD9-81ED-4DB2-BD59-A6C34878D82A}">
                    <a16:rowId xmlns:a16="http://schemas.microsoft.com/office/drawing/2014/main" val="1306846266"/>
                  </a:ext>
                </a:extLst>
              </a:tr>
              <a:tr h="170256">
                <a:tc>
                  <a:txBody>
                    <a:bodyPr/>
                    <a:lstStyle/>
                    <a:p>
                      <a:pPr>
                        <a:lnSpc>
                          <a:spcPct val="107000"/>
                        </a:lnSpc>
                      </a:pPr>
                      <a:r>
                        <a:rPr lang="en-US" sz="1200">
                          <a:effectLst/>
                          <a:latin typeface="+mn-lt"/>
                          <a:cs typeface="Times New Roman" panose="02020603050405020304" pitchFamily="18" charset="0"/>
                        </a:rPr>
                        <a:t>External Hard Disk Drive</a:t>
                      </a:r>
                    </a:p>
                  </a:txBody>
                  <a:tcPr marL="68580" marR="68580" marT="34290" marB="34290"/>
                </a:tc>
                <a:tc>
                  <a:txBody>
                    <a:bodyPr/>
                    <a:lstStyle/>
                    <a:p>
                      <a:pPr>
                        <a:lnSpc>
                          <a:spcPct val="107000"/>
                        </a:lnSpc>
                      </a:pPr>
                      <a:r>
                        <a:rPr lang="en-US" sz="1200">
                          <a:effectLst/>
                          <a:latin typeface="+mn-lt"/>
                          <a:cs typeface="Times New Roman" panose="02020603050405020304" pitchFamily="18" charset="0"/>
                        </a:rPr>
                        <a:t>Video Recorder</a:t>
                      </a:r>
                    </a:p>
                  </a:txBody>
                  <a:tcPr marL="68580" marR="68580" marT="34290" marB="34290"/>
                </a:tc>
                <a:extLst>
                  <a:ext uri="{0D108BD9-81ED-4DB2-BD59-A6C34878D82A}">
                    <a16:rowId xmlns:a16="http://schemas.microsoft.com/office/drawing/2014/main" val="663487127"/>
                  </a:ext>
                </a:extLst>
              </a:tr>
              <a:tr h="170256">
                <a:tc>
                  <a:txBody>
                    <a:bodyPr/>
                    <a:lstStyle/>
                    <a:p>
                      <a:pPr>
                        <a:lnSpc>
                          <a:spcPct val="107000"/>
                        </a:lnSpc>
                      </a:pPr>
                      <a:r>
                        <a:rPr lang="en-US" sz="1200">
                          <a:effectLst/>
                          <a:latin typeface="+mn-lt"/>
                          <a:cs typeface="Times New Roman" panose="02020603050405020304" pitchFamily="18" charset="0"/>
                        </a:rPr>
                        <a:t>Laptop</a:t>
                      </a:r>
                    </a:p>
                  </a:txBody>
                  <a:tcPr marL="68580" marR="68580" marT="34290" marB="34290"/>
                </a:tc>
                <a:tc>
                  <a:txBody>
                    <a:bodyPr/>
                    <a:lstStyle/>
                    <a:p>
                      <a:pPr>
                        <a:lnSpc>
                          <a:spcPct val="107000"/>
                        </a:lnSpc>
                      </a:pPr>
                      <a:r>
                        <a:rPr lang="en-US" sz="1200">
                          <a:effectLst/>
                          <a:latin typeface="+mn-lt"/>
                          <a:cs typeface="Times New Roman" panose="02020603050405020304" pitchFamily="18" charset="0"/>
                        </a:rPr>
                        <a:t>Wearable Device</a:t>
                      </a:r>
                    </a:p>
                  </a:txBody>
                  <a:tcPr marL="68580" marR="68580" marT="34290" marB="34290"/>
                </a:tc>
                <a:extLst>
                  <a:ext uri="{0D108BD9-81ED-4DB2-BD59-A6C34878D82A}">
                    <a16:rowId xmlns:a16="http://schemas.microsoft.com/office/drawing/2014/main" val="1820507528"/>
                  </a:ext>
                </a:extLst>
              </a:tr>
              <a:tr h="170256">
                <a:tc>
                  <a:txBody>
                    <a:bodyPr/>
                    <a:lstStyle/>
                    <a:p>
                      <a:pPr>
                        <a:lnSpc>
                          <a:spcPct val="107000"/>
                        </a:lnSpc>
                      </a:pPr>
                      <a:r>
                        <a:rPr lang="en-US" sz="1200">
                          <a:effectLst/>
                          <a:latin typeface="+mn-lt"/>
                          <a:cs typeface="Times New Roman" panose="02020603050405020304" pitchFamily="18" charset="0"/>
                        </a:rPr>
                        <a:t>Medical Device</a:t>
                      </a:r>
                    </a:p>
                  </a:txBody>
                  <a:tcPr marL="68580" marR="68580" marT="34290" marB="34290"/>
                </a:tc>
                <a:tc>
                  <a:txBody>
                    <a:bodyPr/>
                    <a:lstStyle/>
                    <a:p>
                      <a:pPr>
                        <a:lnSpc>
                          <a:spcPct val="107000"/>
                        </a:lnSpc>
                      </a:pPr>
                      <a:r>
                        <a:rPr lang="en-US" sz="1200">
                          <a:effectLst/>
                          <a:latin typeface="+mn-lt"/>
                          <a:cs typeface="Times New Roman" panose="02020603050405020304" pitchFamily="18" charset="0"/>
                        </a:rPr>
                        <a:t>Other</a:t>
                      </a:r>
                    </a:p>
                  </a:txBody>
                  <a:tcPr marL="68580" marR="68580" marT="34290" marB="34290"/>
                </a:tc>
                <a:extLst>
                  <a:ext uri="{0D108BD9-81ED-4DB2-BD59-A6C34878D82A}">
                    <a16:rowId xmlns:a16="http://schemas.microsoft.com/office/drawing/2014/main" val="363934432"/>
                  </a:ext>
                </a:extLst>
              </a:tr>
            </a:tbl>
          </a:graphicData>
        </a:graphic>
      </p:graphicFrame>
      <p:sp>
        <p:nvSpPr>
          <p:cNvPr id="21" name="Footer Placeholder 6">
            <a:extLst>
              <a:ext uri="{FF2B5EF4-FFF2-40B4-BE49-F238E27FC236}">
                <a16:creationId xmlns:a16="http://schemas.microsoft.com/office/drawing/2014/main" id="{A16A6B2C-358B-454C-9166-DA7BD9405D5B}"/>
              </a:ext>
            </a:extLst>
          </p:cNvPr>
          <p:cNvSpPr>
            <a:spLocks noGrp="1"/>
          </p:cNvSpPr>
          <p:nvPr>
            <p:ph type="ftr" sz="quarter" idx="3"/>
          </p:nvPr>
        </p:nvSpPr>
        <p:spPr>
          <a:xfrm>
            <a:off x="626364" y="6163042"/>
            <a:ext cx="5648787" cy="365125"/>
          </a:xfrm>
        </p:spPr>
        <p:txBody>
          <a:bodyPr/>
          <a:lstStyle/>
          <a:p>
            <a:r>
              <a:rPr lang="en-US"/>
              <a:t>FOR INTERNAL USE ONLY		Office of Information and Technology</a:t>
            </a:r>
          </a:p>
        </p:txBody>
      </p:sp>
      <p:sp>
        <p:nvSpPr>
          <p:cNvPr id="22" name="Slide Number Placeholder 5">
            <a:extLst>
              <a:ext uri="{FF2B5EF4-FFF2-40B4-BE49-F238E27FC236}">
                <a16:creationId xmlns:a16="http://schemas.microsoft.com/office/drawing/2014/main" id="{5EE2B182-981D-4076-A75A-A8143F456FD0}"/>
              </a:ext>
            </a:extLst>
          </p:cNvPr>
          <p:cNvSpPr txBox="1">
            <a:spLocks/>
          </p:cNvSpPr>
          <p:nvPr/>
        </p:nvSpPr>
        <p:spPr>
          <a:xfrm>
            <a:off x="6457950" y="6163042"/>
            <a:ext cx="2057400" cy="365125"/>
          </a:xfrm>
          <a:prstGeom prst="rect">
            <a:avLst/>
          </a:prstGeom>
        </p:spPr>
        <p:txBody>
          <a:bodyPr vert="horz" lIns="91440" tIns="45720" rIns="91440" bIns="45720" rtlCol="0" anchor="ctr"/>
          <a:lstStyle>
            <a:defPPr>
              <a:defRPr lang="en-US"/>
            </a:defPPr>
            <a:lvl1pPr algn="r">
              <a:defRPr sz="1200">
                <a:solidFill>
                  <a:schemeClr val="tx1">
                    <a:tint val="75000"/>
                  </a:schemeClr>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73346A-FCA4-684E-8D18-26E8324063ED}" type="slidenum">
              <a:rPr lang="en-US"/>
              <a:pPr/>
              <a:t>38</a:t>
            </a:fld>
            <a:endParaRPr lang="en-US"/>
          </a:p>
        </p:txBody>
      </p:sp>
    </p:spTree>
    <p:extLst>
      <p:ext uri="{BB962C8B-B14F-4D97-AF65-F5344CB8AC3E}">
        <p14:creationId xmlns:p14="http://schemas.microsoft.com/office/powerpoint/2010/main" val="16154518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A61C616-897C-4D75-BDC8-A9A3E6DD5538}"/>
              </a:ext>
            </a:extLst>
          </p:cNvPr>
          <p:cNvGrpSpPr/>
          <p:nvPr/>
        </p:nvGrpSpPr>
        <p:grpSpPr>
          <a:xfrm>
            <a:off x="781050" y="1540324"/>
            <a:ext cx="7634080" cy="460753"/>
            <a:chOff x="685188" y="1943839"/>
            <a:chExt cx="4267812" cy="715784"/>
          </a:xfrm>
        </p:grpSpPr>
        <p:sp>
          <p:nvSpPr>
            <p:cNvPr id="7" name="Rectangle 6">
              <a:extLst>
                <a:ext uri="{FF2B5EF4-FFF2-40B4-BE49-F238E27FC236}">
                  <a16:creationId xmlns:a16="http://schemas.microsoft.com/office/drawing/2014/main" id="{78E69BD1-E085-45BC-860A-26F4065C9D3A}"/>
                </a:ext>
              </a:extLst>
            </p:cNvPr>
            <p:cNvSpPr/>
            <p:nvPr/>
          </p:nvSpPr>
          <p:spPr>
            <a:xfrm>
              <a:off x="685188" y="1951701"/>
              <a:ext cx="4267812" cy="70792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tx1"/>
                </a:solidFill>
              </a:endParaRPr>
            </a:p>
          </p:txBody>
        </p:sp>
        <p:sp>
          <p:nvSpPr>
            <p:cNvPr id="8" name="Content Placeholder 4">
              <a:extLst>
                <a:ext uri="{FF2B5EF4-FFF2-40B4-BE49-F238E27FC236}">
                  <a16:creationId xmlns:a16="http://schemas.microsoft.com/office/drawing/2014/main" id="{38914B7A-1D2D-4BB7-889E-4883D45E23FC}"/>
                </a:ext>
              </a:extLst>
            </p:cNvPr>
            <p:cNvSpPr txBox="1">
              <a:spLocks/>
            </p:cNvSpPr>
            <p:nvPr/>
          </p:nvSpPr>
          <p:spPr>
            <a:xfrm>
              <a:off x="796413" y="1943839"/>
              <a:ext cx="4070555" cy="715784"/>
            </a:xfrm>
            <a:prstGeom prst="rect">
              <a:avLst/>
            </a:prstGeom>
          </p:spPr>
          <p:txBody>
            <a:bodyPr vert="horz" lIns="0" tIns="0" rIns="0" bIns="0" rtlCol="0" anchor="ctr">
              <a:noAutofit/>
            </a:bodyPr>
            <a:lstStyle>
              <a:lvl1pPr marL="182880" indent="-182880" algn="l" defTabSz="914400" rtl="0" eaLnBrk="1" latinLnBrk="0" hangingPunct="1">
                <a:lnSpc>
                  <a:spcPct val="100000"/>
                </a:lnSpc>
                <a:spcBef>
                  <a:spcPts val="600"/>
                </a:spcBef>
                <a:buFont typeface="Arial" charset="0"/>
                <a:buChar char="•"/>
                <a:defRPr sz="1600" b="0" kern="1200" cap="none" spc="0" baseline="0">
                  <a:solidFill>
                    <a:schemeClr val="tx1"/>
                  </a:solidFill>
                  <a:latin typeface="+mn-lt"/>
                  <a:ea typeface="+mn-ea"/>
                  <a:cs typeface="+mn-cs"/>
                </a:defRPr>
              </a:lvl1pPr>
              <a:lvl2pPr marL="365760" indent="-182880" algn="l" defTabSz="914400" rtl="0" eaLnBrk="1" latinLnBrk="0" hangingPunct="1">
                <a:lnSpc>
                  <a:spcPct val="100000"/>
                </a:lnSpc>
                <a:spcBef>
                  <a:spcPts val="0"/>
                </a:spcBef>
                <a:spcAft>
                  <a:spcPts val="0"/>
                </a:spcAft>
                <a:buFont typeface="LucidaGrande" charset="0"/>
                <a:buChar char="-"/>
                <a:tabLst/>
                <a:defRPr sz="1600" i="0" kern="1200">
                  <a:solidFill>
                    <a:schemeClr val="tx1"/>
                  </a:solidFill>
                  <a:latin typeface="+mn-lt"/>
                  <a:ea typeface="Calibri" charset="0"/>
                  <a:cs typeface="Calibri" charset="0"/>
                </a:defRPr>
              </a:lvl2pPr>
              <a:lvl3pPr marL="548640" indent="-182880" algn="l" defTabSz="914400" rtl="0" eaLnBrk="1" latinLnBrk="0" hangingPunct="1">
                <a:lnSpc>
                  <a:spcPct val="100000"/>
                </a:lnSpc>
                <a:spcBef>
                  <a:spcPts val="0"/>
                </a:spcBef>
                <a:buFont typeface="Courier New" charset="0"/>
                <a:buChar char="o"/>
                <a:tabLst/>
                <a:defRPr sz="1600" b="0" kern="1200" cap="none" spc="0" baseline="0">
                  <a:solidFill>
                    <a:schemeClr val="tx1"/>
                  </a:solidFill>
                  <a:latin typeface="+mn-lt"/>
                  <a:ea typeface="+mn-ea"/>
                  <a:cs typeface="+mn-cs"/>
                </a:defRPr>
              </a:lvl3pPr>
              <a:lvl4pPr marL="0" indent="0" algn="l" defTabSz="914400" rtl="0" eaLnBrk="1" latinLnBrk="0" hangingPunct="1">
                <a:lnSpc>
                  <a:spcPct val="100000"/>
                </a:lnSpc>
                <a:spcBef>
                  <a:spcPts val="1800"/>
                </a:spcBef>
                <a:buFont typeface=".AppleSystemUIFont" charset="-120"/>
                <a:buNone/>
                <a:tabLst/>
                <a:defRPr sz="1600" b="1" i="0" kern="1200" cap="all" spc="100" baseline="0">
                  <a:solidFill>
                    <a:schemeClr val="accent2"/>
                  </a:solidFill>
                  <a:latin typeface="Calibri" charset="0"/>
                  <a:ea typeface="Calibri" charset="0"/>
                  <a:cs typeface="Calibri" charset="0"/>
                </a:defRPr>
              </a:lvl4pPr>
              <a:lvl5pPr marL="11113" indent="0" algn="l" defTabSz="914400" rtl="0" eaLnBrk="1" latinLnBrk="0" hangingPunct="1">
                <a:lnSpc>
                  <a:spcPct val="100000"/>
                </a:lnSpc>
                <a:spcBef>
                  <a:spcPts val="600"/>
                </a:spcBef>
                <a:spcAft>
                  <a:spcPts val="600"/>
                </a:spcAft>
                <a:buFont typeface="Arial" panose="020B0604020202020204" pitchFamily="34" charset="0"/>
                <a:buNone/>
                <a:tabLst/>
                <a:defRPr sz="1400" i="1" kern="1200">
                  <a:solidFill>
                    <a:schemeClr val="tx1"/>
                  </a:solidFill>
                  <a:latin typeface="Georgia" charset="0"/>
                  <a:ea typeface="Georgia" charset="0"/>
                  <a:cs typeface="Georgia" charset="0"/>
                </a:defRPr>
              </a:lvl5pPr>
              <a:lvl6pPr marL="0" indent="0" algn="l" defTabSz="914400" rtl="0" eaLnBrk="1" latinLnBrk="0" hangingPunct="1">
                <a:lnSpc>
                  <a:spcPct val="100000"/>
                </a:lnSpc>
                <a:spcBef>
                  <a:spcPts val="1800"/>
                </a:spcBef>
                <a:buFontTx/>
                <a:buNone/>
                <a:defRPr sz="1100" i="1" kern="1200">
                  <a:solidFill>
                    <a:schemeClr val="tx1"/>
                  </a:solidFill>
                  <a:latin typeface="Calibri" charset="0"/>
                  <a:ea typeface="Calibri" charset="0"/>
                  <a:cs typeface="Calibri"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t>10. Provide the make, model, owner and purpose of each external entity provided mobile, portable storage, medical and research scientific computing devices used in the research study.</a:t>
              </a:r>
            </a:p>
          </p:txBody>
        </p:sp>
      </p:grpSp>
      <p:grpSp>
        <p:nvGrpSpPr>
          <p:cNvPr id="9" name="Group 8">
            <a:extLst>
              <a:ext uri="{FF2B5EF4-FFF2-40B4-BE49-F238E27FC236}">
                <a16:creationId xmlns:a16="http://schemas.microsoft.com/office/drawing/2014/main" id="{9E77B508-670E-4161-852E-7ECF8F2D67A1}"/>
              </a:ext>
            </a:extLst>
          </p:cNvPr>
          <p:cNvGrpSpPr/>
          <p:nvPr/>
        </p:nvGrpSpPr>
        <p:grpSpPr>
          <a:xfrm>
            <a:off x="781050" y="2059200"/>
            <a:ext cx="7634080" cy="460753"/>
            <a:chOff x="685188" y="1943839"/>
            <a:chExt cx="4267812" cy="715784"/>
          </a:xfrm>
        </p:grpSpPr>
        <p:sp>
          <p:nvSpPr>
            <p:cNvPr id="10" name="Rectangle 9">
              <a:extLst>
                <a:ext uri="{FF2B5EF4-FFF2-40B4-BE49-F238E27FC236}">
                  <a16:creationId xmlns:a16="http://schemas.microsoft.com/office/drawing/2014/main" id="{34EDCEED-4D45-4632-8760-A49F3973D906}"/>
                </a:ext>
              </a:extLst>
            </p:cNvPr>
            <p:cNvSpPr/>
            <p:nvPr/>
          </p:nvSpPr>
          <p:spPr>
            <a:xfrm>
              <a:off x="685188" y="1951701"/>
              <a:ext cx="4267812" cy="70792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tx1"/>
                </a:solidFill>
              </a:endParaRPr>
            </a:p>
          </p:txBody>
        </p:sp>
        <p:sp>
          <p:nvSpPr>
            <p:cNvPr id="11" name="Content Placeholder 4">
              <a:extLst>
                <a:ext uri="{FF2B5EF4-FFF2-40B4-BE49-F238E27FC236}">
                  <a16:creationId xmlns:a16="http://schemas.microsoft.com/office/drawing/2014/main" id="{200095DE-5706-4D71-8997-975E1149ACAD}"/>
                </a:ext>
              </a:extLst>
            </p:cNvPr>
            <p:cNvSpPr txBox="1">
              <a:spLocks/>
            </p:cNvSpPr>
            <p:nvPr/>
          </p:nvSpPr>
          <p:spPr>
            <a:xfrm>
              <a:off x="796413" y="1943839"/>
              <a:ext cx="4070555" cy="715784"/>
            </a:xfrm>
            <a:prstGeom prst="rect">
              <a:avLst/>
            </a:prstGeom>
          </p:spPr>
          <p:txBody>
            <a:bodyPr vert="horz" lIns="0" tIns="0" rIns="0" bIns="0" rtlCol="0" anchor="ctr">
              <a:noAutofit/>
            </a:bodyPr>
            <a:lstStyle>
              <a:lvl1pPr marL="182880" indent="-182880" algn="l" defTabSz="914400" rtl="0" eaLnBrk="1" latinLnBrk="0" hangingPunct="1">
                <a:lnSpc>
                  <a:spcPct val="100000"/>
                </a:lnSpc>
                <a:spcBef>
                  <a:spcPts val="600"/>
                </a:spcBef>
                <a:buFont typeface="Arial" charset="0"/>
                <a:buChar char="•"/>
                <a:defRPr sz="1600" b="0" kern="1200" cap="none" spc="0" baseline="0">
                  <a:solidFill>
                    <a:schemeClr val="tx1"/>
                  </a:solidFill>
                  <a:latin typeface="+mn-lt"/>
                  <a:ea typeface="+mn-ea"/>
                  <a:cs typeface="+mn-cs"/>
                </a:defRPr>
              </a:lvl1pPr>
              <a:lvl2pPr marL="365760" indent="-182880" algn="l" defTabSz="914400" rtl="0" eaLnBrk="1" latinLnBrk="0" hangingPunct="1">
                <a:lnSpc>
                  <a:spcPct val="100000"/>
                </a:lnSpc>
                <a:spcBef>
                  <a:spcPts val="0"/>
                </a:spcBef>
                <a:spcAft>
                  <a:spcPts val="0"/>
                </a:spcAft>
                <a:buFont typeface="LucidaGrande" charset="0"/>
                <a:buChar char="-"/>
                <a:tabLst/>
                <a:defRPr sz="1600" i="0" kern="1200">
                  <a:solidFill>
                    <a:schemeClr val="tx1"/>
                  </a:solidFill>
                  <a:latin typeface="+mn-lt"/>
                  <a:ea typeface="Calibri" charset="0"/>
                  <a:cs typeface="Calibri" charset="0"/>
                </a:defRPr>
              </a:lvl2pPr>
              <a:lvl3pPr marL="548640" indent="-182880" algn="l" defTabSz="914400" rtl="0" eaLnBrk="1" latinLnBrk="0" hangingPunct="1">
                <a:lnSpc>
                  <a:spcPct val="100000"/>
                </a:lnSpc>
                <a:spcBef>
                  <a:spcPts val="0"/>
                </a:spcBef>
                <a:buFont typeface="Courier New" charset="0"/>
                <a:buChar char="o"/>
                <a:tabLst/>
                <a:defRPr sz="1600" b="0" kern="1200" cap="none" spc="0" baseline="0">
                  <a:solidFill>
                    <a:schemeClr val="tx1"/>
                  </a:solidFill>
                  <a:latin typeface="+mn-lt"/>
                  <a:ea typeface="+mn-ea"/>
                  <a:cs typeface="+mn-cs"/>
                </a:defRPr>
              </a:lvl3pPr>
              <a:lvl4pPr marL="0" indent="0" algn="l" defTabSz="914400" rtl="0" eaLnBrk="1" latinLnBrk="0" hangingPunct="1">
                <a:lnSpc>
                  <a:spcPct val="100000"/>
                </a:lnSpc>
                <a:spcBef>
                  <a:spcPts val="1800"/>
                </a:spcBef>
                <a:buFont typeface=".AppleSystemUIFont" charset="-120"/>
                <a:buNone/>
                <a:tabLst/>
                <a:defRPr sz="1600" b="1" i="0" kern="1200" cap="all" spc="100" baseline="0">
                  <a:solidFill>
                    <a:schemeClr val="accent2"/>
                  </a:solidFill>
                  <a:latin typeface="Calibri" charset="0"/>
                  <a:ea typeface="Calibri" charset="0"/>
                  <a:cs typeface="Calibri" charset="0"/>
                </a:defRPr>
              </a:lvl4pPr>
              <a:lvl5pPr marL="11113" indent="0" algn="l" defTabSz="914400" rtl="0" eaLnBrk="1" latinLnBrk="0" hangingPunct="1">
                <a:lnSpc>
                  <a:spcPct val="100000"/>
                </a:lnSpc>
                <a:spcBef>
                  <a:spcPts val="600"/>
                </a:spcBef>
                <a:spcAft>
                  <a:spcPts val="600"/>
                </a:spcAft>
                <a:buFont typeface="Arial" panose="020B0604020202020204" pitchFamily="34" charset="0"/>
                <a:buNone/>
                <a:tabLst/>
                <a:defRPr sz="1400" i="1" kern="1200">
                  <a:solidFill>
                    <a:schemeClr val="tx1"/>
                  </a:solidFill>
                  <a:latin typeface="Georgia" charset="0"/>
                  <a:ea typeface="Georgia" charset="0"/>
                  <a:cs typeface="Georgia" charset="0"/>
                </a:defRPr>
              </a:lvl5pPr>
              <a:lvl6pPr marL="0" indent="0" algn="l" defTabSz="914400" rtl="0" eaLnBrk="1" latinLnBrk="0" hangingPunct="1">
                <a:lnSpc>
                  <a:spcPct val="100000"/>
                </a:lnSpc>
                <a:spcBef>
                  <a:spcPts val="1800"/>
                </a:spcBef>
                <a:buFontTx/>
                <a:buNone/>
                <a:defRPr sz="1100" i="1" kern="1200">
                  <a:solidFill>
                    <a:schemeClr val="tx1"/>
                  </a:solidFill>
                  <a:latin typeface="Calibri" charset="0"/>
                  <a:ea typeface="Calibri" charset="0"/>
                  <a:cs typeface="Calibri"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t>11. If any affiliate mobile, portable storage, medical, research scientific computing devices or laptops will be used in the research study, will the devices be used at a VA facility?</a:t>
              </a:r>
            </a:p>
          </p:txBody>
        </p:sp>
      </p:grpSp>
      <p:sp>
        <p:nvSpPr>
          <p:cNvPr id="14" name="Title 1">
            <a:extLst>
              <a:ext uri="{FF2B5EF4-FFF2-40B4-BE49-F238E27FC236}">
                <a16:creationId xmlns:a16="http://schemas.microsoft.com/office/drawing/2014/main" id="{B46C5E4C-7128-4365-9B8E-EECFF7CD27F6}"/>
              </a:ext>
            </a:extLst>
          </p:cNvPr>
          <p:cNvSpPr txBox="1">
            <a:spLocks/>
          </p:cNvSpPr>
          <p:nvPr/>
        </p:nvSpPr>
        <p:spPr>
          <a:xfrm>
            <a:off x="781050" y="527304"/>
            <a:ext cx="7886700"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pPr algn="ctr" defTabSz="685800">
              <a:defRPr/>
            </a:pPr>
            <a:r>
              <a:rPr lang="en-US"/>
              <a:t>Section 9 – Data Sharing with External Entities and External Information Systems (cont.)</a:t>
            </a:r>
          </a:p>
        </p:txBody>
      </p:sp>
      <p:grpSp>
        <p:nvGrpSpPr>
          <p:cNvPr id="17" name="Group 16">
            <a:extLst>
              <a:ext uri="{FF2B5EF4-FFF2-40B4-BE49-F238E27FC236}">
                <a16:creationId xmlns:a16="http://schemas.microsoft.com/office/drawing/2014/main" id="{0C1FBBB0-643B-496D-89DF-FB43F24A0291}"/>
              </a:ext>
            </a:extLst>
          </p:cNvPr>
          <p:cNvGrpSpPr/>
          <p:nvPr/>
        </p:nvGrpSpPr>
        <p:grpSpPr>
          <a:xfrm>
            <a:off x="781050" y="2578076"/>
            <a:ext cx="7634080" cy="460753"/>
            <a:chOff x="685188" y="1943839"/>
            <a:chExt cx="4267812" cy="715784"/>
          </a:xfrm>
        </p:grpSpPr>
        <p:sp>
          <p:nvSpPr>
            <p:cNvPr id="18" name="Rectangle 17">
              <a:extLst>
                <a:ext uri="{FF2B5EF4-FFF2-40B4-BE49-F238E27FC236}">
                  <a16:creationId xmlns:a16="http://schemas.microsoft.com/office/drawing/2014/main" id="{3D01BB9A-EBFE-42CF-BF58-D98C2D09B4F2}"/>
                </a:ext>
              </a:extLst>
            </p:cNvPr>
            <p:cNvSpPr/>
            <p:nvPr/>
          </p:nvSpPr>
          <p:spPr>
            <a:xfrm>
              <a:off x="685188" y="1951701"/>
              <a:ext cx="4267812" cy="70792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tx1"/>
                </a:solidFill>
              </a:endParaRPr>
            </a:p>
          </p:txBody>
        </p:sp>
        <p:sp>
          <p:nvSpPr>
            <p:cNvPr id="19" name="Content Placeholder 4">
              <a:extLst>
                <a:ext uri="{FF2B5EF4-FFF2-40B4-BE49-F238E27FC236}">
                  <a16:creationId xmlns:a16="http://schemas.microsoft.com/office/drawing/2014/main" id="{167C579B-70E9-452F-BE83-9C6E35B191D0}"/>
                </a:ext>
              </a:extLst>
            </p:cNvPr>
            <p:cNvSpPr txBox="1">
              <a:spLocks/>
            </p:cNvSpPr>
            <p:nvPr/>
          </p:nvSpPr>
          <p:spPr>
            <a:xfrm>
              <a:off x="796413" y="1943839"/>
              <a:ext cx="4070555" cy="715784"/>
            </a:xfrm>
            <a:prstGeom prst="rect">
              <a:avLst/>
            </a:prstGeom>
          </p:spPr>
          <p:txBody>
            <a:bodyPr vert="horz" lIns="0" tIns="0" rIns="0" bIns="0" rtlCol="0" anchor="ctr">
              <a:noAutofit/>
            </a:bodyPr>
            <a:lstStyle>
              <a:lvl1pPr marL="182880" indent="-182880" algn="l" defTabSz="914400" rtl="0" eaLnBrk="1" latinLnBrk="0" hangingPunct="1">
                <a:lnSpc>
                  <a:spcPct val="100000"/>
                </a:lnSpc>
                <a:spcBef>
                  <a:spcPts val="600"/>
                </a:spcBef>
                <a:buFont typeface="Arial" charset="0"/>
                <a:buChar char="•"/>
                <a:defRPr sz="1600" b="0" kern="1200" cap="none" spc="0" baseline="0">
                  <a:solidFill>
                    <a:schemeClr val="tx1"/>
                  </a:solidFill>
                  <a:latin typeface="+mn-lt"/>
                  <a:ea typeface="+mn-ea"/>
                  <a:cs typeface="+mn-cs"/>
                </a:defRPr>
              </a:lvl1pPr>
              <a:lvl2pPr marL="365760" indent="-182880" algn="l" defTabSz="914400" rtl="0" eaLnBrk="1" latinLnBrk="0" hangingPunct="1">
                <a:lnSpc>
                  <a:spcPct val="100000"/>
                </a:lnSpc>
                <a:spcBef>
                  <a:spcPts val="0"/>
                </a:spcBef>
                <a:spcAft>
                  <a:spcPts val="0"/>
                </a:spcAft>
                <a:buFont typeface="LucidaGrande" charset="0"/>
                <a:buChar char="-"/>
                <a:tabLst/>
                <a:defRPr sz="1600" i="0" kern="1200">
                  <a:solidFill>
                    <a:schemeClr val="tx1"/>
                  </a:solidFill>
                  <a:latin typeface="+mn-lt"/>
                  <a:ea typeface="Calibri" charset="0"/>
                  <a:cs typeface="Calibri" charset="0"/>
                </a:defRPr>
              </a:lvl2pPr>
              <a:lvl3pPr marL="548640" indent="-182880" algn="l" defTabSz="914400" rtl="0" eaLnBrk="1" latinLnBrk="0" hangingPunct="1">
                <a:lnSpc>
                  <a:spcPct val="100000"/>
                </a:lnSpc>
                <a:spcBef>
                  <a:spcPts val="0"/>
                </a:spcBef>
                <a:buFont typeface="Courier New" charset="0"/>
                <a:buChar char="o"/>
                <a:tabLst/>
                <a:defRPr sz="1600" b="0" kern="1200" cap="none" spc="0" baseline="0">
                  <a:solidFill>
                    <a:schemeClr val="tx1"/>
                  </a:solidFill>
                  <a:latin typeface="+mn-lt"/>
                  <a:ea typeface="+mn-ea"/>
                  <a:cs typeface="+mn-cs"/>
                </a:defRPr>
              </a:lvl3pPr>
              <a:lvl4pPr marL="0" indent="0" algn="l" defTabSz="914400" rtl="0" eaLnBrk="1" latinLnBrk="0" hangingPunct="1">
                <a:lnSpc>
                  <a:spcPct val="100000"/>
                </a:lnSpc>
                <a:spcBef>
                  <a:spcPts val="1800"/>
                </a:spcBef>
                <a:buFont typeface=".AppleSystemUIFont" charset="-120"/>
                <a:buNone/>
                <a:tabLst/>
                <a:defRPr sz="1600" b="1" i="0" kern="1200" cap="all" spc="100" baseline="0">
                  <a:solidFill>
                    <a:schemeClr val="accent2"/>
                  </a:solidFill>
                  <a:latin typeface="Calibri" charset="0"/>
                  <a:ea typeface="Calibri" charset="0"/>
                  <a:cs typeface="Calibri" charset="0"/>
                </a:defRPr>
              </a:lvl4pPr>
              <a:lvl5pPr marL="11113" indent="0" algn="l" defTabSz="914400" rtl="0" eaLnBrk="1" latinLnBrk="0" hangingPunct="1">
                <a:lnSpc>
                  <a:spcPct val="100000"/>
                </a:lnSpc>
                <a:spcBef>
                  <a:spcPts val="600"/>
                </a:spcBef>
                <a:spcAft>
                  <a:spcPts val="600"/>
                </a:spcAft>
                <a:buFont typeface="Arial" panose="020B0604020202020204" pitchFamily="34" charset="0"/>
                <a:buNone/>
                <a:tabLst/>
                <a:defRPr sz="1400" i="1" kern="1200">
                  <a:solidFill>
                    <a:schemeClr val="tx1"/>
                  </a:solidFill>
                  <a:latin typeface="Georgia" charset="0"/>
                  <a:ea typeface="Georgia" charset="0"/>
                  <a:cs typeface="Georgia" charset="0"/>
                </a:defRPr>
              </a:lvl5pPr>
              <a:lvl6pPr marL="0" indent="0" algn="l" defTabSz="914400" rtl="0" eaLnBrk="1" latinLnBrk="0" hangingPunct="1">
                <a:lnSpc>
                  <a:spcPct val="100000"/>
                </a:lnSpc>
                <a:spcBef>
                  <a:spcPts val="1800"/>
                </a:spcBef>
                <a:buFontTx/>
                <a:buNone/>
                <a:defRPr sz="1100" i="1" kern="1200">
                  <a:solidFill>
                    <a:schemeClr val="tx1"/>
                  </a:solidFill>
                  <a:latin typeface="Calibri" charset="0"/>
                  <a:ea typeface="Calibri" charset="0"/>
                  <a:cs typeface="Calibri"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t>12. Will the research study use any external entity provided mobile applications?  </a:t>
              </a:r>
            </a:p>
          </p:txBody>
        </p:sp>
      </p:grpSp>
      <p:sp>
        <p:nvSpPr>
          <p:cNvPr id="21" name="Footer Placeholder 6">
            <a:extLst>
              <a:ext uri="{FF2B5EF4-FFF2-40B4-BE49-F238E27FC236}">
                <a16:creationId xmlns:a16="http://schemas.microsoft.com/office/drawing/2014/main" id="{A16A6B2C-358B-454C-9166-DA7BD9405D5B}"/>
              </a:ext>
            </a:extLst>
          </p:cNvPr>
          <p:cNvSpPr>
            <a:spLocks noGrp="1"/>
          </p:cNvSpPr>
          <p:nvPr>
            <p:ph type="ftr" sz="quarter" idx="3"/>
          </p:nvPr>
        </p:nvSpPr>
        <p:spPr>
          <a:xfrm>
            <a:off x="626364" y="6163042"/>
            <a:ext cx="5648787" cy="365125"/>
          </a:xfrm>
        </p:spPr>
        <p:txBody>
          <a:bodyPr/>
          <a:lstStyle/>
          <a:p>
            <a:r>
              <a:rPr lang="en-US"/>
              <a:t>FOR INTERNAL USE ONLY		Office of Information and Technology</a:t>
            </a:r>
          </a:p>
        </p:txBody>
      </p:sp>
      <p:sp>
        <p:nvSpPr>
          <p:cNvPr id="22" name="Slide Number Placeholder 5">
            <a:extLst>
              <a:ext uri="{FF2B5EF4-FFF2-40B4-BE49-F238E27FC236}">
                <a16:creationId xmlns:a16="http://schemas.microsoft.com/office/drawing/2014/main" id="{5EE2B182-981D-4076-A75A-A8143F456FD0}"/>
              </a:ext>
            </a:extLst>
          </p:cNvPr>
          <p:cNvSpPr txBox="1">
            <a:spLocks/>
          </p:cNvSpPr>
          <p:nvPr/>
        </p:nvSpPr>
        <p:spPr>
          <a:xfrm>
            <a:off x="6457950" y="6163042"/>
            <a:ext cx="2057400" cy="365125"/>
          </a:xfrm>
          <a:prstGeom prst="rect">
            <a:avLst/>
          </a:prstGeom>
        </p:spPr>
        <p:txBody>
          <a:bodyPr vert="horz" lIns="91440" tIns="45720" rIns="91440" bIns="45720" rtlCol="0" anchor="ctr"/>
          <a:lstStyle>
            <a:defPPr>
              <a:defRPr lang="en-US"/>
            </a:defPPr>
            <a:lvl1pPr algn="r">
              <a:defRPr sz="1200">
                <a:solidFill>
                  <a:schemeClr val="tx1">
                    <a:tint val="75000"/>
                  </a:schemeClr>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73346A-FCA4-684E-8D18-26E8324063ED}" type="slidenum">
              <a:rPr lang="en-US"/>
              <a:pPr/>
              <a:t>39</a:t>
            </a:fld>
            <a:endParaRPr lang="en-US"/>
          </a:p>
        </p:txBody>
      </p:sp>
      <p:grpSp>
        <p:nvGrpSpPr>
          <p:cNvPr id="15" name="Group 14">
            <a:extLst>
              <a:ext uri="{FF2B5EF4-FFF2-40B4-BE49-F238E27FC236}">
                <a16:creationId xmlns:a16="http://schemas.microsoft.com/office/drawing/2014/main" id="{7B3D8712-EB7F-41F2-806A-40380782C34A}"/>
              </a:ext>
            </a:extLst>
          </p:cNvPr>
          <p:cNvGrpSpPr/>
          <p:nvPr/>
        </p:nvGrpSpPr>
        <p:grpSpPr>
          <a:xfrm>
            <a:off x="803582" y="3102430"/>
            <a:ext cx="7634080" cy="460753"/>
            <a:chOff x="685188" y="1943839"/>
            <a:chExt cx="4267812" cy="715784"/>
          </a:xfrm>
        </p:grpSpPr>
        <p:sp>
          <p:nvSpPr>
            <p:cNvPr id="16" name="Rectangle 15">
              <a:extLst>
                <a:ext uri="{FF2B5EF4-FFF2-40B4-BE49-F238E27FC236}">
                  <a16:creationId xmlns:a16="http://schemas.microsoft.com/office/drawing/2014/main" id="{30A0C2C5-8CA2-4982-86D6-03D50DCFA941}"/>
                </a:ext>
              </a:extLst>
            </p:cNvPr>
            <p:cNvSpPr/>
            <p:nvPr/>
          </p:nvSpPr>
          <p:spPr>
            <a:xfrm>
              <a:off x="685188" y="1951701"/>
              <a:ext cx="4267812" cy="70792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schemeClr val="tx1"/>
                </a:solidFill>
              </a:endParaRPr>
            </a:p>
          </p:txBody>
        </p:sp>
        <p:sp>
          <p:nvSpPr>
            <p:cNvPr id="23" name="Content Placeholder 4">
              <a:extLst>
                <a:ext uri="{FF2B5EF4-FFF2-40B4-BE49-F238E27FC236}">
                  <a16:creationId xmlns:a16="http://schemas.microsoft.com/office/drawing/2014/main" id="{507728AA-83F3-4B42-912C-D0465418D793}"/>
                </a:ext>
              </a:extLst>
            </p:cNvPr>
            <p:cNvSpPr txBox="1">
              <a:spLocks/>
            </p:cNvSpPr>
            <p:nvPr/>
          </p:nvSpPr>
          <p:spPr>
            <a:xfrm>
              <a:off x="796413" y="1943839"/>
              <a:ext cx="4070555" cy="715784"/>
            </a:xfrm>
            <a:prstGeom prst="rect">
              <a:avLst/>
            </a:prstGeom>
          </p:spPr>
          <p:txBody>
            <a:bodyPr vert="horz" lIns="0" tIns="0" rIns="0" bIns="0" rtlCol="0" anchor="ctr">
              <a:noAutofit/>
            </a:bodyPr>
            <a:lstStyle>
              <a:lvl1pPr marL="182880" indent="-182880" algn="l" defTabSz="914400" rtl="0" eaLnBrk="1" latinLnBrk="0" hangingPunct="1">
                <a:lnSpc>
                  <a:spcPct val="100000"/>
                </a:lnSpc>
                <a:spcBef>
                  <a:spcPts val="600"/>
                </a:spcBef>
                <a:buFont typeface="Arial" charset="0"/>
                <a:buChar char="•"/>
                <a:defRPr sz="1600" b="0" kern="1200" cap="none" spc="0" baseline="0">
                  <a:solidFill>
                    <a:schemeClr val="tx1"/>
                  </a:solidFill>
                  <a:latin typeface="+mn-lt"/>
                  <a:ea typeface="+mn-ea"/>
                  <a:cs typeface="+mn-cs"/>
                </a:defRPr>
              </a:lvl1pPr>
              <a:lvl2pPr marL="365760" indent="-182880" algn="l" defTabSz="914400" rtl="0" eaLnBrk="1" latinLnBrk="0" hangingPunct="1">
                <a:lnSpc>
                  <a:spcPct val="100000"/>
                </a:lnSpc>
                <a:spcBef>
                  <a:spcPts val="0"/>
                </a:spcBef>
                <a:spcAft>
                  <a:spcPts val="0"/>
                </a:spcAft>
                <a:buFont typeface="LucidaGrande" charset="0"/>
                <a:buChar char="-"/>
                <a:tabLst/>
                <a:defRPr sz="1600" i="0" kern="1200">
                  <a:solidFill>
                    <a:schemeClr val="tx1"/>
                  </a:solidFill>
                  <a:latin typeface="+mn-lt"/>
                  <a:ea typeface="Calibri" charset="0"/>
                  <a:cs typeface="Calibri" charset="0"/>
                </a:defRPr>
              </a:lvl2pPr>
              <a:lvl3pPr marL="548640" indent="-182880" algn="l" defTabSz="914400" rtl="0" eaLnBrk="1" latinLnBrk="0" hangingPunct="1">
                <a:lnSpc>
                  <a:spcPct val="100000"/>
                </a:lnSpc>
                <a:spcBef>
                  <a:spcPts val="0"/>
                </a:spcBef>
                <a:buFont typeface="Courier New" charset="0"/>
                <a:buChar char="o"/>
                <a:tabLst/>
                <a:defRPr sz="1600" b="0" kern="1200" cap="none" spc="0" baseline="0">
                  <a:solidFill>
                    <a:schemeClr val="tx1"/>
                  </a:solidFill>
                  <a:latin typeface="+mn-lt"/>
                  <a:ea typeface="+mn-ea"/>
                  <a:cs typeface="+mn-cs"/>
                </a:defRPr>
              </a:lvl3pPr>
              <a:lvl4pPr marL="0" indent="0" algn="l" defTabSz="914400" rtl="0" eaLnBrk="1" latinLnBrk="0" hangingPunct="1">
                <a:lnSpc>
                  <a:spcPct val="100000"/>
                </a:lnSpc>
                <a:spcBef>
                  <a:spcPts val="1800"/>
                </a:spcBef>
                <a:buFont typeface=".AppleSystemUIFont" charset="-120"/>
                <a:buNone/>
                <a:tabLst/>
                <a:defRPr sz="1600" b="1" i="0" kern="1200" cap="all" spc="100" baseline="0">
                  <a:solidFill>
                    <a:schemeClr val="accent2"/>
                  </a:solidFill>
                  <a:latin typeface="Calibri" charset="0"/>
                  <a:ea typeface="Calibri" charset="0"/>
                  <a:cs typeface="Calibri" charset="0"/>
                </a:defRPr>
              </a:lvl4pPr>
              <a:lvl5pPr marL="11113" indent="0" algn="l" defTabSz="914400" rtl="0" eaLnBrk="1" latinLnBrk="0" hangingPunct="1">
                <a:lnSpc>
                  <a:spcPct val="100000"/>
                </a:lnSpc>
                <a:spcBef>
                  <a:spcPts val="600"/>
                </a:spcBef>
                <a:spcAft>
                  <a:spcPts val="600"/>
                </a:spcAft>
                <a:buFont typeface="Arial" panose="020B0604020202020204" pitchFamily="34" charset="0"/>
                <a:buNone/>
                <a:tabLst/>
                <a:defRPr sz="1400" i="1" kern="1200">
                  <a:solidFill>
                    <a:schemeClr val="tx1"/>
                  </a:solidFill>
                  <a:latin typeface="Georgia" charset="0"/>
                  <a:ea typeface="Georgia" charset="0"/>
                  <a:cs typeface="Georgia" charset="0"/>
                </a:defRPr>
              </a:lvl5pPr>
              <a:lvl6pPr marL="0" indent="0" algn="l" defTabSz="914400" rtl="0" eaLnBrk="1" latinLnBrk="0" hangingPunct="1">
                <a:lnSpc>
                  <a:spcPct val="100000"/>
                </a:lnSpc>
                <a:spcBef>
                  <a:spcPts val="1800"/>
                </a:spcBef>
                <a:buFontTx/>
                <a:buNone/>
                <a:defRPr sz="1100" i="1" kern="1200">
                  <a:solidFill>
                    <a:schemeClr val="tx1"/>
                  </a:solidFill>
                  <a:latin typeface="Calibri" charset="0"/>
                  <a:ea typeface="Calibri" charset="0"/>
                  <a:cs typeface="Calibri"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t>13. Provide the name of the mobile application, entity providing or creating the mobile application, website to download the application and the purpose of the application in the research study.</a:t>
              </a:r>
            </a:p>
          </p:txBody>
        </p:sp>
      </p:grpSp>
    </p:spTree>
    <p:extLst>
      <p:ext uri="{BB962C8B-B14F-4D97-AF65-F5344CB8AC3E}">
        <p14:creationId xmlns:p14="http://schemas.microsoft.com/office/powerpoint/2010/main" val="1139731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30F08-E32E-414B-922D-C856C2C09B89}"/>
              </a:ext>
            </a:extLst>
          </p:cNvPr>
          <p:cNvSpPr>
            <a:spLocks noGrp="1"/>
          </p:cNvSpPr>
          <p:nvPr>
            <p:ph type="title"/>
          </p:nvPr>
        </p:nvSpPr>
        <p:spPr/>
        <p:txBody>
          <a:bodyPr/>
          <a:lstStyle/>
          <a:p>
            <a:pPr algn="ctr"/>
            <a:r>
              <a:rPr lang="en-US"/>
              <a:t>Why is the ERDSP Necessary?</a:t>
            </a:r>
          </a:p>
        </p:txBody>
      </p:sp>
      <p:sp>
        <p:nvSpPr>
          <p:cNvPr id="72" name="TextBox 71">
            <a:extLst>
              <a:ext uri="{FF2B5EF4-FFF2-40B4-BE49-F238E27FC236}">
                <a16:creationId xmlns:a16="http://schemas.microsoft.com/office/drawing/2014/main" id="{2EA4E85C-0D3A-4107-BB99-BE134DF41BDA}"/>
              </a:ext>
            </a:extLst>
          </p:cNvPr>
          <p:cNvSpPr txBox="1"/>
          <p:nvPr/>
        </p:nvSpPr>
        <p:spPr>
          <a:xfrm>
            <a:off x="1580246" y="1294893"/>
            <a:ext cx="6732841" cy="215444"/>
          </a:xfrm>
          <a:prstGeom prst="rect">
            <a:avLst/>
          </a:prstGeom>
          <a:noFill/>
        </p:spPr>
        <p:txBody>
          <a:bodyPr wrap="square" lIns="0" tIns="0" rIns="0" bIns="0" rtlCol="0" anchor="t">
            <a:spAutoFit/>
          </a:bodyPr>
          <a:lstStyle/>
          <a:p>
            <a:r>
              <a:rPr lang="en-US" sz="1400"/>
              <a:t>Developed in accordance with the recent amended technical policy to VHA Directive 1200.01</a:t>
            </a:r>
          </a:p>
        </p:txBody>
      </p:sp>
      <p:sp>
        <p:nvSpPr>
          <p:cNvPr id="73" name="Flowchart: Off-page Connector 72">
            <a:extLst>
              <a:ext uri="{FF2B5EF4-FFF2-40B4-BE49-F238E27FC236}">
                <a16:creationId xmlns:a16="http://schemas.microsoft.com/office/drawing/2014/main" id="{1B0AAA30-BD84-403D-AB7E-E8343CFA1F5C}"/>
              </a:ext>
            </a:extLst>
          </p:cNvPr>
          <p:cNvSpPr/>
          <p:nvPr/>
        </p:nvSpPr>
        <p:spPr>
          <a:xfrm>
            <a:off x="774695" y="1143699"/>
            <a:ext cx="655081" cy="660017"/>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9170" fontAlgn="base">
              <a:spcBef>
                <a:spcPct val="0"/>
              </a:spcBef>
              <a:spcAft>
                <a:spcPct val="0"/>
              </a:spcAft>
              <a:defRPr/>
            </a:pPr>
            <a:endParaRPr lang="en-US" sz="3733" b="1">
              <a:solidFill>
                <a:srgbClr val="007DC6">
                  <a:lumMod val="50000"/>
                </a:srgbClr>
              </a:solidFill>
              <a:latin typeface="FontAwesome" pitchFamily="2" charset="0"/>
            </a:endParaRPr>
          </a:p>
        </p:txBody>
      </p:sp>
      <p:sp>
        <p:nvSpPr>
          <p:cNvPr id="74" name="Flowchart: Off-page Connector 73">
            <a:extLst>
              <a:ext uri="{FF2B5EF4-FFF2-40B4-BE49-F238E27FC236}">
                <a16:creationId xmlns:a16="http://schemas.microsoft.com/office/drawing/2014/main" id="{8FB1B773-14C0-47C3-A770-F76A1C68F212}"/>
              </a:ext>
            </a:extLst>
          </p:cNvPr>
          <p:cNvSpPr/>
          <p:nvPr/>
        </p:nvSpPr>
        <p:spPr>
          <a:xfrm>
            <a:off x="774696" y="4191399"/>
            <a:ext cx="655081" cy="660017"/>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9170" fontAlgn="base">
              <a:spcBef>
                <a:spcPct val="0"/>
              </a:spcBef>
              <a:spcAft>
                <a:spcPct val="0"/>
              </a:spcAft>
              <a:defRPr/>
            </a:pPr>
            <a:endParaRPr lang="en-US" sz="3733" b="1">
              <a:solidFill>
                <a:srgbClr val="007DC6">
                  <a:lumMod val="50000"/>
                </a:srgbClr>
              </a:solidFill>
              <a:latin typeface="FontAwesome" pitchFamily="2" charset="0"/>
            </a:endParaRPr>
          </a:p>
        </p:txBody>
      </p:sp>
      <p:sp>
        <p:nvSpPr>
          <p:cNvPr id="75" name="Flowchart: Off-page Connector 74">
            <a:extLst>
              <a:ext uri="{FF2B5EF4-FFF2-40B4-BE49-F238E27FC236}">
                <a16:creationId xmlns:a16="http://schemas.microsoft.com/office/drawing/2014/main" id="{2214A682-A69D-41B6-98EE-5C01CB72988E}"/>
              </a:ext>
            </a:extLst>
          </p:cNvPr>
          <p:cNvSpPr/>
          <p:nvPr/>
        </p:nvSpPr>
        <p:spPr>
          <a:xfrm>
            <a:off x="768172" y="2132600"/>
            <a:ext cx="655081" cy="660017"/>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9170" fontAlgn="base">
              <a:spcBef>
                <a:spcPct val="0"/>
              </a:spcBef>
              <a:spcAft>
                <a:spcPct val="0"/>
              </a:spcAft>
              <a:defRPr/>
            </a:pPr>
            <a:endParaRPr lang="en-US" sz="3733" b="1">
              <a:solidFill>
                <a:srgbClr val="007DC6">
                  <a:lumMod val="50000"/>
                </a:srgbClr>
              </a:solidFill>
              <a:latin typeface="FontAwesome" pitchFamily="2" charset="0"/>
            </a:endParaRPr>
          </a:p>
        </p:txBody>
      </p:sp>
      <p:sp>
        <p:nvSpPr>
          <p:cNvPr id="76" name="Flowchart: Off-page Connector 75">
            <a:extLst>
              <a:ext uri="{FF2B5EF4-FFF2-40B4-BE49-F238E27FC236}">
                <a16:creationId xmlns:a16="http://schemas.microsoft.com/office/drawing/2014/main" id="{EE92EED1-15B4-4AA9-AA23-1C9F3A300E79}"/>
              </a:ext>
            </a:extLst>
          </p:cNvPr>
          <p:cNvSpPr/>
          <p:nvPr/>
        </p:nvSpPr>
        <p:spPr>
          <a:xfrm>
            <a:off x="774695" y="3217907"/>
            <a:ext cx="655081" cy="660017"/>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9170" fontAlgn="base">
              <a:spcBef>
                <a:spcPct val="0"/>
              </a:spcBef>
              <a:spcAft>
                <a:spcPct val="0"/>
              </a:spcAft>
              <a:defRPr/>
            </a:pPr>
            <a:endParaRPr lang="en-US" sz="3733" b="1">
              <a:solidFill>
                <a:srgbClr val="007DC6">
                  <a:lumMod val="50000"/>
                </a:srgbClr>
              </a:solidFill>
              <a:latin typeface="FontAwesome" pitchFamily="2" charset="0"/>
            </a:endParaRPr>
          </a:p>
        </p:txBody>
      </p:sp>
      <p:pic>
        <p:nvPicPr>
          <p:cNvPr id="77" name="Graphic 76" descr="Circles with arrows">
            <a:extLst>
              <a:ext uri="{FF2B5EF4-FFF2-40B4-BE49-F238E27FC236}">
                <a16:creationId xmlns:a16="http://schemas.microsoft.com/office/drawing/2014/main" id="{E6CB2143-F71C-4AF7-8FEC-A3D4370C18E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0913" y="1165348"/>
            <a:ext cx="548640" cy="548640"/>
          </a:xfrm>
          <a:prstGeom prst="rect">
            <a:avLst/>
          </a:prstGeom>
        </p:spPr>
      </p:pic>
      <p:pic>
        <p:nvPicPr>
          <p:cNvPr id="78" name="Graphic 77" descr="Programmer">
            <a:extLst>
              <a:ext uri="{FF2B5EF4-FFF2-40B4-BE49-F238E27FC236}">
                <a16:creationId xmlns:a16="http://schemas.microsoft.com/office/drawing/2014/main" id="{EBDC7323-15C5-42B8-9C96-4E7A25AA629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7066" y="3270740"/>
            <a:ext cx="457200" cy="457200"/>
          </a:xfrm>
          <a:prstGeom prst="rect">
            <a:avLst/>
          </a:prstGeom>
        </p:spPr>
      </p:pic>
      <p:sp>
        <p:nvSpPr>
          <p:cNvPr id="81" name="TextBox 80">
            <a:extLst>
              <a:ext uri="{FF2B5EF4-FFF2-40B4-BE49-F238E27FC236}">
                <a16:creationId xmlns:a16="http://schemas.microsoft.com/office/drawing/2014/main" id="{5E34EFEB-3C07-435A-967B-23ED1156E52E}"/>
              </a:ext>
            </a:extLst>
          </p:cNvPr>
          <p:cNvSpPr txBox="1"/>
          <p:nvPr/>
        </p:nvSpPr>
        <p:spPr>
          <a:xfrm>
            <a:off x="1580246" y="1923189"/>
            <a:ext cx="7057317" cy="1077218"/>
          </a:xfrm>
          <a:prstGeom prst="rect">
            <a:avLst/>
          </a:prstGeom>
          <a:noFill/>
        </p:spPr>
        <p:txBody>
          <a:bodyPr wrap="square" lIns="0" tIns="0" rIns="0" bIns="0" rtlCol="0" anchor="t">
            <a:spAutoFit/>
          </a:bodyPr>
          <a:lstStyle/>
          <a:p>
            <a:r>
              <a:rPr lang="en-US" sz="1400"/>
              <a:t>An enterprise standardized template and plan designed to provide research Principal Investigators (PIs) with a tool to aide in documenting the safeguards to protect research data, information, and resources. Provides a mechanism for PI’s to document their plan for managing risks to protect research data within a research protocol and promotes the standardization of the ISSO review during the IRB/R&amp;DC review process.  </a:t>
            </a:r>
          </a:p>
        </p:txBody>
      </p:sp>
      <p:sp>
        <p:nvSpPr>
          <p:cNvPr id="82" name="TextBox 81">
            <a:extLst>
              <a:ext uri="{FF2B5EF4-FFF2-40B4-BE49-F238E27FC236}">
                <a16:creationId xmlns:a16="http://schemas.microsoft.com/office/drawing/2014/main" id="{FD4BF863-37C7-404E-A22A-79312C78730A}"/>
              </a:ext>
            </a:extLst>
          </p:cNvPr>
          <p:cNvSpPr txBox="1"/>
          <p:nvPr/>
        </p:nvSpPr>
        <p:spPr>
          <a:xfrm>
            <a:off x="1586771" y="3262801"/>
            <a:ext cx="6833347" cy="430887"/>
          </a:xfrm>
          <a:prstGeom prst="rect">
            <a:avLst/>
          </a:prstGeom>
          <a:noFill/>
        </p:spPr>
        <p:txBody>
          <a:bodyPr wrap="square" lIns="0" tIns="0" rIns="0" bIns="0" rtlCol="0" anchor="t">
            <a:spAutoFit/>
          </a:bodyPr>
          <a:lstStyle/>
          <a:p>
            <a:r>
              <a:rPr lang="en-US" sz="1400"/>
              <a:t>Assists PI’s with documenting how research data (human subject, basic science, animal) will be used and protected through a research protocol’s life-cycle</a:t>
            </a:r>
          </a:p>
        </p:txBody>
      </p:sp>
      <p:sp>
        <p:nvSpPr>
          <p:cNvPr id="89" name="TextBox 88">
            <a:extLst>
              <a:ext uri="{FF2B5EF4-FFF2-40B4-BE49-F238E27FC236}">
                <a16:creationId xmlns:a16="http://schemas.microsoft.com/office/drawing/2014/main" id="{3AB03C08-9119-41F4-833D-D69A6156F8BD}"/>
              </a:ext>
            </a:extLst>
          </p:cNvPr>
          <p:cNvSpPr txBox="1"/>
          <p:nvPr/>
        </p:nvSpPr>
        <p:spPr>
          <a:xfrm>
            <a:off x="1586774" y="4158624"/>
            <a:ext cx="6833344" cy="646331"/>
          </a:xfrm>
          <a:prstGeom prst="rect">
            <a:avLst/>
          </a:prstGeom>
          <a:noFill/>
        </p:spPr>
        <p:txBody>
          <a:bodyPr wrap="square" lIns="0" tIns="0" rIns="0" bIns="0" rtlCol="0" anchor="t">
            <a:spAutoFit/>
          </a:bodyPr>
          <a:lstStyle/>
          <a:p>
            <a:r>
              <a:rPr lang="en-US" sz="1400"/>
              <a:t>Central element of the selection of administrative, technical, and operational safeguards and implementation of research protocol data risk management assisting Information System Security Officer (ISSOs) with employing consistent security review checks</a:t>
            </a:r>
          </a:p>
        </p:txBody>
      </p:sp>
      <p:sp>
        <p:nvSpPr>
          <p:cNvPr id="90" name="Flowchart: Off-page Connector 89">
            <a:extLst>
              <a:ext uri="{FF2B5EF4-FFF2-40B4-BE49-F238E27FC236}">
                <a16:creationId xmlns:a16="http://schemas.microsoft.com/office/drawing/2014/main" id="{45B48CDA-A5DC-4EC6-9403-042E7FB1ED3E}"/>
              </a:ext>
            </a:extLst>
          </p:cNvPr>
          <p:cNvSpPr/>
          <p:nvPr/>
        </p:nvSpPr>
        <p:spPr>
          <a:xfrm>
            <a:off x="768172" y="5148027"/>
            <a:ext cx="655081" cy="660017"/>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9170" fontAlgn="base">
              <a:spcBef>
                <a:spcPct val="0"/>
              </a:spcBef>
              <a:spcAft>
                <a:spcPct val="0"/>
              </a:spcAft>
              <a:defRPr/>
            </a:pPr>
            <a:endParaRPr lang="en-US" sz="3733" b="1">
              <a:solidFill>
                <a:srgbClr val="007DC6">
                  <a:lumMod val="50000"/>
                </a:srgbClr>
              </a:solidFill>
              <a:latin typeface="FontAwesome" pitchFamily="2" charset="0"/>
            </a:endParaRPr>
          </a:p>
        </p:txBody>
      </p:sp>
      <p:pic>
        <p:nvPicPr>
          <p:cNvPr id="92" name="Graphic 91" descr="List">
            <a:extLst>
              <a:ext uri="{FF2B5EF4-FFF2-40B4-BE49-F238E27FC236}">
                <a16:creationId xmlns:a16="http://schemas.microsoft.com/office/drawing/2014/main" id="{F1BB3A15-6444-40A5-A59D-C8ACEF466C2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1713" y="2200620"/>
            <a:ext cx="457200" cy="457200"/>
          </a:xfrm>
          <a:prstGeom prst="rect">
            <a:avLst/>
          </a:prstGeom>
        </p:spPr>
      </p:pic>
      <p:pic>
        <p:nvPicPr>
          <p:cNvPr id="93" name="Graphic 92" descr="Lock">
            <a:extLst>
              <a:ext uri="{FF2B5EF4-FFF2-40B4-BE49-F238E27FC236}">
                <a16:creationId xmlns:a16="http://schemas.microsoft.com/office/drawing/2014/main" id="{EEC34347-E69C-46F7-ADE5-A72C0B7EF16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67066" y="4249577"/>
            <a:ext cx="457200" cy="457200"/>
          </a:xfrm>
          <a:prstGeom prst="rect">
            <a:avLst/>
          </a:prstGeom>
        </p:spPr>
      </p:pic>
      <p:pic>
        <p:nvPicPr>
          <p:cNvPr id="94" name="Graphic 93" descr="Lightbulb and gear">
            <a:extLst>
              <a:ext uri="{FF2B5EF4-FFF2-40B4-BE49-F238E27FC236}">
                <a16:creationId xmlns:a16="http://schemas.microsoft.com/office/drawing/2014/main" id="{D1578DEE-C300-4F7B-9AB5-6B7D98B39E2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60543" y="5199674"/>
            <a:ext cx="457200" cy="457200"/>
          </a:xfrm>
          <a:prstGeom prst="rect">
            <a:avLst/>
          </a:prstGeom>
        </p:spPr>
      </p:pic>
      <p:sp>
        <p:nvSpPr>
          <p:cNvPr id="3" name="Rectangle 2">
            <a:extLst>
              <a:ext uri="{FF2B5EF4-FFF2-40B4-BE49-F238E27FC236}">
                <a16:creationId xmlns:a16="http://schemas.microsoft.com/office/drawing/2014/main" id="{9FEACF25-E94D-4014-82C0-0E607C35A486}"/>
              </a:ext>
            </a:extLst>
          </p:cNvPr>
          <p:cNvSpPr/>
          <p:nvPr/>
        </p:nvSpPr>
        <p:spPr>
          <a:xfrm>
            <a:off x="1450766" y="5108629"/>
            <a:ext cx="7180274" cy="738664"/>
          </a:xfrm>
          <a:prstGeom prst="rect">
            <a:avLst/>
          </a:prstGeom>
        </p:spPr>
        <p:txBody>
          <a:bodyPr wrap="square">
            <a:spAutoFit/>
          </a:bodyPr>
          <a:lstStyle/>
          <a:p>
            <a:r>
              <a:rPr lang="en-US" sz="1400"/>
              <a:t>Developed in response to a comprehensive risk assessment conducted on research protocol data management practices with VHA Data Owners ORD and ORO Stakeholders and </a:t>
            </a:r>
            <a:r>
              <a:rPr lang="en-US" sz="1400">
                <a:hlinkClick r:id="rId12"/>
              </a:rPr>
              <a:t>2018 ORD/ORO Research Information Security Vulnerabilities Memorandum</a:t>
            </a:r>
            <a:endParaRPr lang="en-US" sz="1400"/>
          </a:p>
        </p:txBody>
      </p:sp>
      <p:sp>
        <p:nvSpPr>
          <p:cNvPr id="20" name="Footer Placeholder 6">
            <a:extLst>
              <a:ext uri="{FF2B5EF4-FFF2-40B4-BE49-F238E27FC236}">
                <a16:creationId xmlns:a16="http://schemas.microsoft.com/office/drawing/2014/main" id="{327C66DB-CC7C-4205-A719-7B2D6805CEDB}"/>
              </a:ext>
            </a:extLst>
          </p:cNvPr>
          <p:cNvSpPr>
            <a:spLocks noGrp="1"/>
          </p:cNvSpPr>
          <p:nvPr>
            <p:ph type="ftr" sz="quarter" idx="3"/>
          </p:nvPr>
        </p:nvSpPr>
        <p:spPr>
          <a:xfrm>
            <a:off x="626364" y="6154898"/>
            <a:ext cx="5648787" cy="365125"/>
          </a:xfrm>
        </p:spPr>
        <p:txBody>
          <a:bodyPr/>
          <a:lstStyle/>
          <a:p>
            <a:r>
              <a:rPr lang="en-US"/>
              <a:t>FOR INTERNAL USE ONLY		Office of Information and Technology</a:t>
            </a:r>
          </a:p>
        </p:txBody>
      </p:sp>
      <p:sp>
        <p:nvSpPr>
          <p:cNvPr id="21" name="Slide Number Placeholder 21">
            <a:extLst>
              <a:ext uri="{FF2B5EF4-FFF2-40B4-BE49-F238E27FC236}">
                <a16:creationId xmlns:a16="http://schemas.microsoft.com/office/drawing/2014/main" id="{81594E15-18BA-4FAC-B608-ABA28C1F9DA4}"/>
              </a:ext>
            </a:extLst>
          </p:cNvPr>
          <p:cNvSpPr txBox="1">
            <a:spLocks/>
          </p:cNvSpPr>
          <p:nvPr/>
        </p:nvSpPr>
        <p:spPr>
          <a:xfrm>
            <a:off x="6693860" y="6154897"/>
            <a:ext cx="2057400" cy="365125"/>
          </a:xfrm>
          <a:prstGeom prst="rect">
            <a:avLst/>
          </a:prstGeom>
        </p:spPr>
        <p:txBody>
          <a:bodyPr vert="horz" lIns="91440" tIns="45720" rIns="91440" bIns="45720" rtlCol="0" anchor="ctr"/>
          <a:lstStyle>
            <a:defPPr>
              <a:defRPr lang="en-US"/>
            </a:defPPr>
            <a:lvl1pPr algn="r">
              <a:defRPr sz="1200">
                <a:solidFill>
                  <a:schemeClr val="tx1">
                    <a:tint val="75000"/>
                  </a:schemeClr>
                </a:solidFill>
              </a:defRPr>
            </a:lvl1pPr>
            <a:lvl2pPr marL="685800" indent="-228600" algn="l" defTabSz="914400" rtl="0" eaLnBrk="1" latinLnBrk="0" hangingPunct="1">
              <a:lnSpc>
                <a:spcPct val="90000"/>
              </a:lnSpc>
              <a:spcBef>
                <a:spcPts val="500"/>
              </a:spcBef>
              <a:buFont typeface="CambriaMath" charset="0"/>
              <a:buChar char="⎯"/>
              <a:defRPr sz="2400" kern="1200">
                <a:solidFill>
                  <a:srgbClr val="1F1F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1F1F1F"/>
                </a:solidFill>
                <a:latin typeface="+mn-lt"/>
                <a:ea typeface="+mn-ea"/>
                <a:cs typeface="+mn-cs"/>
              </a:defRPr>
            </a:lvl3pPr>
            <a:lvl4pPr marL="1600200" indent="-228600" algn="l" defTabSz="914400" rtl="0" eaLnBrk="1" latinLnBrk="0" hangingPunct="1">
              <a:lnSpc>
                <a:spcPct val="90000"/>
              </a:lnSpc>
              <a:spcBef>
                <a:spcPts val="500"/>
              </a:spcBef>
              <a:buFont typeface=".AppleSystemUIFont" charset="-120"/>
              <a:buChar char="»"/>
              <a:defRPr sz="2400" kern="1200">
                <a:solidFill>
                  <a:srgbClr val="1F1F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E573346A-FCA4-684E-8D18-26E8324063ED}" type="slidenum">
              <a:rPr lang="en-US"/>
              <a:pPr/>
              <a:t>4</a:t>
            </a:fld>
            <a:endParaRPr lang="en-US"/>
          </a:p>
        </p:txBody>
      </p:sp>
    </p:spTree>
    <p:extLst>
      <p:ext uri="{BB962C8B-B14F-4D97-AF65-F5344CB8AC3E}">
        <p14:creationId xmlns:p14="http://schemas.microsoft.com/office/powerpoint/2010/main" val="15374085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5F1FE699-1E6E-4640-882B-BC582092587B}"/>
              </a:ext>
            </a:extLst>
          </p:cNvPr>
          <p:cNvSpPr/>
          <p:nvPr/>
        </p:nvSpPr>
        <p:spPr>
          <a:xfrm>
            <a:off x="1624787" y="1104623"/>
            <a:ext cx="5915025" cy="1296558"/>
          </a:xfrm>
          <a:prstGeom prst="roundRect">
            <a:avLst/>
          </a:prstGeom>
          <a:solidFill>
            <a:srgbClr val="ECF3FA"/>
          </a:solidFill>
          <a:ln>
            <a:solidFill>
              <a:srgbClr val="ECF3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r>
              <a:rPr lang="en-US" sz="1013"/>
            </a:br>
            <a:endParaRPr lang="en-US" sz="1013">
              <a:solidFill>
                <a:prstClr val="white"/>
              </a:solidFill>
              <a:latin typeface="Calibri" panose="020F0502020204030204"/>
            </a:endParaRPr>
          </a:p>
        </p:txBody>
      </p:sp>
      <p:sp>
        <p:nvSpPr>
          <p:cNvPr id="28" name="Rectangle 27">
            <a:extLst>
              <a:ext uri="{FF2B5EF4-FFF2-40B4-BE49-F238E27FC236}">
                <a16:creationId xmlns:a16="http://schemas.microsoft.com/office/drawing/2014/main" id="{E01478C1-1306-4B3D-8683-ACB0390A429A}"/>
              </a:ext>
            </a:extLst>
          </p:cNvPr>
          <p:cNvSpPr/>
          <p:nvPr/>
        </p:nvSpPr>
        <p:spPr>
          <a:xfrm>
            <a:off x="1744679" y="1217768"/>
            <a:ext cx="5680834" cy="1159934"/>
          </a:xfrm>
          <a:prstGeom prst="rect">
            <a:avLst/>
          </a:prstGeom>
          <a:noFill/>
        </p:spPr>
        <p:txBody>
          <a:bodyPr wrap="square" lIns="51435" tIns="25718" rIns="51435" bIns="25718" anchor="t">
            <a:spAutoFit/>
          </a:bodyPr>
          <a:lstStyle/>
          <a:p>
            <a:pPr defTabSz="514350">
              <a:defRPr/>
            </a:pPr>
            <a:r>
              <a:rPr lang="en-US" sz="1200" b="1">
                <a:solidFill>
                  <a:prstClr val="black"/>
                </a:solidFill>
              </a:rPr>
              <a:t>SCENARIO</a:t>
            </a:r>
            <a:r>
              <a:rPr lang="en-US" sz="1200">
                <a:solidFill>
                  <a:prstClr val="black"/>
                </a:solidFill>
              </a:rPr>
              <a:t>: The San Antonio VAMC is conducting a collaborative research study with their affiliate university.  Each research subject has consented to providing a copy of their study data to the affiliated university but the affiliate university eCRF application is blocked by the VA CSOC. As a work around the PI plans to use a DSL internet connection located in the San Antonio VAMC research service that does not have a VA ATO. Can this system be used to transmit the data?</a:t>
            </a:r>
          </a:p>
        </p:txBody>
      </p:sp>
      <p:sp>
        <p:nvSpPr>
          <p:cNvPr id="37" name="Rectangle 36">
            <a:extLst>
              <a:ext uri="{FF2B5EF4-FFF2-40B4-BE49-F238E27FC236}">
                <a16:creationId xmlns:a16="http://schemas.microsoft.com/office/drawing/2014/main" id="{C817C69C-443B-414A-AB95-44BBCE5657F0}"/>
              </a:ext>
            </a:extLst>
          </p:cNvPr>
          <p:cNvSpPr/>
          <p:nvPr/>
        </p:nvSpPr>
        <p:spPr>
          <a:xfrm>
            <a:off x="1612774" y="3691598"/>
            <a:ext cx="5880782" cy="421270"/>
          </a:xfrm>
          <a:prstGeom prst="rect">
            <a:avLst/>
          </a:prstGeom>
          <a:ln w="57150">
            <a:solidFill>
              <a:schemeClr val="accent4">
                <a:lumMod val="60000"/>
                <a:lumOff val="40000"/>
              </a:schemeClr>
            </a:solidFill>
          </a:ln>
        </p:spPr>
        <p:txBody>
          <a:bodyPr wrap="square" lIns="51435" tIns="25718" rIns="51435" bIns="25718" anchor="ctr">
            <a:spAutoFit/>
          </a:bodyPr>
          <a:lstStyle/>
          <a:p>
            <a:pPr defTabSz="514350">
              <a:spcAft>
                <a:spcPts val="675"/>
              </a:spcAft>
              <a:defRPr/>
            </a:pPr>
            <a:r>
              <a:rPr lang="en-US" sz="1200">
                <a:solidFill>
                  <a:prstClr val="black"/>
                </a:solidFill>
              </a:rPr>
              <a:t>No, the information system does not have a VA ATO and is considered an external information system.  </a:t>
            </a:r>
          </a:p>
        </p:txBody>
      </p:sp>
      <p:sp>
        <p:nvSpPr>
          <p:cNvPr id="22" name="Footer Placeholder 6">
            <a:extLst>
              <a:ext uri="{FF2B5EF4-FFF2-40B4-BE49-F238E27FC236}">
                <a16:creationId xmlns:a16="http://schemas.microsoft.com/office/drawing/2014/main" id="{8F3AEBA8-5A0A-4D53-8755-55043A54463A}"/>
              </a:ext>
            </a:extLst>
          </p:cNvPr>
          <p:cNvSpPr>
            <a:spLocks noGrp="1"/>
          </p:cNvSpPr>
          <p:nvPr>
            <p:ph type="ftr" sz="quarter" idx="3"/>
          </p:nvPr>
        </p:nvSpPr>
        <p:spPr>
          <a:xfrm>
            <a:off x="1612774" y="5479533"/>
            <a:ext cx="5373952" cy="273844"/>
          </a:xfrm>
        </p:spPr>
        <p:txBody>
          <a:bodyPr/>
          <a:lstStyle/>
          <a:p>
            <a:r>
              <a:rPr lang="en-US"/>
              <a:t>FOR INTERNAL USE ONLY		Office of Information and Technology</a:t>
            </a:r>
          </a:p>
        </p:txBody>
      </p:sp>
      <p:sp>
        <p:nvSpPr>
          <p:cNvPr id="23" name="Slide Number Placeholder 5">
            <a:extLst>
              <a:ext uri="{FF2B5EF4-FFF2-40B4-BE49-F238E27FC236}">
                <a16:creationId xmlns:a16="http://schemas.microsoft.com/office/drawing/2014/main" id="{2AF97AB6-4356-485F-80BC-95E991227324}"/>
              </a:ext>
            </a:extLst>
          </p:cNvPr>
          <p:cNvSpPr txBox="1">
            <a:spLocks/>
          </p:cNvSpPr>
          <p:nvPr/>
        </p:nvSpPr>
        <p:spPr>
          <a:xfrm>
            <a:off x="5986463" y="5479533"/>
            <a:ext cx="1543050" cy="273844"/>
          </a:xfrm>
          <a:prstGeom prst="rect">
            <a:avLst/>
          </a:prstGeom>
        </p:spPr>
        <p:txBody>
          <a:bodyPr vert="horz" lIns="68580" tIns="34290" rIns="68580" bIns="34290" rtlCol="0" anchor="ctr"/>
          <a:lstStyle>
            <a:defPPr>
              <a:defRPr lang="en-US"/>
            </a:defPPr>
            <a:lvl1pPr algn="r">
              <a:defRPr sz="1200">
                <a:solidFill>
                  <a:schemeClr val="tx1">
                    <a:tint val="75000"/>
                  </a:schemeClr>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73346A-FCA4-684E-8D18-26E8324063ED}" type="slidenum">
              <a:rPr lang="en-US" sz="900"/>
              <a:pPr/>
              <a:t>40</a:t>
            </a:fld>
            <a:endParaRPr lang="en-US" sz="900"/>
          </a:p>
        </p:txBody>
      </p:sp>
      <p:sp>
        <p:nvSpPr>
          <p:cNvPr id="24" name="Title 1">
            <a:extLst>
              <a:ext uri="{FF2B5EF4-FFF2-40B4-BE49-F238E27FC236}">
                <a16:creationId xmlns:a16="http://schemas.microsoft.com/office/drawing/2014/main" id="{213B6A9D-EC53-4CB6-9DD7-F9FF9205C3DD}"/>
              </a:ext>
            </a:extLst>
          </p:cNvPr>
          <p:cNvSpPr txBox="1">
            <a:spLocks/>
          </p:cNvSpPr>
          <p:nvPr/>
        </p:nvSpPr>
        <p:spPr>
          <a:xfrm>
            <a:off x="1624787" y="484968"/>
            <a:ext cx="5915025" cy="51435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pPr defTabSz="514350">
              <a:defRPr/>
            </a:pPr>
            <a:r>
              <a:rPr lang="en-US" sz="2100"/>
              <a:t>Training Scenario #1</a:t>
            </a:r>
          </a:p>
        </p:txBody>
      </p:sp>
      <p:grpSp>
        <p:nvGrpSpPr>
          <p:cNvPr id="27" name="Group 26">
            <a:extLst>
              <a:ext uri="{FF2B5EF4-FFF2-40B4-BE49-F238E27FC236}">
                <a16:creationId xmlns:a16="http://schemas.microsoft.com/office/drawing/2014/main" id="{DC09C780-4BAF-44DB-BEED-F5F029A59C3D}"/>
              </a:ext>
              <a:ext uri="{C183D7F6-B498-43B3-948B-1728B52AA6E4}">
                <adec:decorative xmlns:adec="http://schemas.microsoft.com/office/drawing/2017/decorative" val="1"/>
              </a:ext>
            </a:extLst>
          </p:cNvPr>
          <p:cNvGrpSpPr/>
          <p:nvPr/>
        </p:nvGrpSpPr>
        <p:grpSpPr>
          <a:xfrm>
            <a:off x="3602173" y="2465165"/>
            <a:ext cx="1681039" cy="858123"/>
            <a:chOff x="2659545" y="2834084"/>
            <a:chExt cx="3671009" cy="1873947"/>
          </a:xfrm>
        </p:grpSpPr>
        <p:grpSp>
          <p:nvGrpSpPr>
            <p:cNvPr id="29" name="Group 28">
              <a:extLst>
                <a:ext uri="{FF2B5EF4-FFF2-40B4-BE49-F238E27FC236}">
                  <a16:creationId xmlns:a16="http://schemas.microsoft.com/office/drawing/2014/main" id="{BD94C7D4-4B26-4153-839D-66FFB37721AD}"/>
                </a:ext>
              </a:extLst>
            </p:cNvPr>
            <p:cNvGrpSpPr/>
            <p:nvPr/>
          </p:nvGrpSpPr>
          <p:grpSpPr>
            <a:xfrm>
              <a:off x="2659545" y="2879231"/>
              <a:ext cx="1828800" cy="1828800"/>
              <a:chOff x="768355" y="3783517"/>
              <a:chExt cx="1828800" cy="1828800"/>
            </a:xfrm>
          </p:grpSpPr>
          <p:sp>
            <p:nvSpPr>
              <p:cNvPr id="35" name="Arrow: Right 34">
                <a:extLst>
                  <a:ext uri="{FF2B5EF4-FFF2-40B4-BE49-F238E27FC236}">
                    <a16:creationId xmlns:a16="http://schemas.microsoft.com/office/drawing/2014/main" id="{72EF5FA3-13BC-4028-913C-8903B3A8425C}"/>
                  </a:ext>
                </a:extLst>
              </p:cNvPr>
              <p:cNvSpPr/>
              <p:nvPr/>
            </p:nvSpPr>
            <p:spPr>
              <a:xfrm rot="16200000">
                <a:off x="1446177" y="4244323"/>
                <a:ext cx="457200" cy="457200"/>
              </a:xfrm>
              <a:prstGeom prst="rightArrow">
                <a:avLst/>
              </a:prstGeom>
              <a:solidFill>
                <a:srgbClr val="2F52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Partial Circle 35">
                <a:extLst>
                  <a:ext uri="{FF2B5EF4-FFF2-40B4-BE49-F238E27FC236}">
                    <a16:creationId xmlns:a16="http://schemas.microsoft.com/office/drawing/2014/main" id="{78390712-345A-466B-A8F9-870609E8D918}"/>
                  </a:ext>
                </a:extLst>
              </p:cNvPr>
              <p:cNvSpPr/>
              <p:nvPr/>
            </p:nvSpPr>
            <p:spPr>
              <a:xfrm rot="176956">
                <a:off x="768355" y="3783517"/>
                <a:ext cx="1828800" cy="1828800"/>
              </a:xfrm>
              <a:prstGeom prst="pie">
                <a:avLst>
                  <a:gd name="adj1" fmla="val 21428258"/>
                  <a:gd name="adj2" fmla="val 10583992"/>
                </a:avLst>
              </a:prstGeom>
              <a:solidFill>
                <a:srgbClr val="2F528F"/>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pic>
            <p:nvPicPr>
              <p:cNvPr id="38" name="Graphic 37" descr="Questions">
                <a:extLst>
                  <a:ext uri="{FF2B5EF4-FFF2-40B4-BE49-F238E27FC236}">
                    <a16:creationId xmlns:a16="http://schemas.microsoft.com/office/drawing/2014/main" id="{81B9FD33-62CD-42AB-88A4-68898C7683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54737" y="4795413"/>
                <a:ext cx="640080" cy="640080"/>
              </a:xfrm>
              <a:prstGeom prst="rect">
                <a:avLst/>
              </a:prstGeom>
            </p:spPr>
          </p:pic>
        </p:grpSp>
        <p:grpSp>
          <p:nvGrpSpPr>
            <p:cNvPr id="30" name="Group 29">
              <a:extLst>
                <a:ext uri="{FF2B5EF4-FFF2-40B4-BE49-F238E27FC236}">
                  <a16:creationId xmlns:a16="http://schemas.microsoft.com/office/drawing/2014/main" id="{DB22094E-EBAC-4686-BD80-B57318F7AE49}"/>
                </a:ext>
              </a:extLst>
            </p:cNvPr>
            <p:cNvGrpSpPr/>
            <p:nvPr/>
          </p:nvGrpSpPr>
          <p:grpSpPr>
            <a:xfrm>
              <a:off x="4501754" y="2834084"/>
              <a:ext cx="1828800" cy="1828800"/>
              <a:chOff x="7850829" y="2007239"/>
              <a:chExt cx="1828800" cy="1828800"/>
            </a:xfrm>
          </p:grpSpPr>
          <p:grpSp>
            <p:nvGrpSpPr>
              <p:cNvPr id="31" name="Group 30">
                <a:extLst>
                  <a:ext uri="{FF2B5EF4-FFF2-40B4-BE49-F238E27FC236}">
                    <a16:creationId xmlns:a16="http://schemas.microsoft.com/office/drawing/2014/main" id="{88A8C596-BD99-44EA-9A99-870A68A079B3}"/>
                  </a:ext>
                </a:extLst>
              </p:cNvPr>
              <p:cNvGrpSpPr/>
              <p:nvPr/>
            </p:nvGrpSpPr>
            <p:grpSpPr>
              <a:xfrm rot="10800000">
                <a:off x="7850829" y="2007239"/>
                <a:ext cx="1828800" cy="1828800"/>
                <a:chOff x="768355" y="3783517"/>
                <a:chExt cx="1828800" cy="1828800"/>
              </a:xfrm>
            </p:grpSpPr>
            <p:sp>
              <p:nvSpPr>
                <p:cNvPr id="33" name="Arrow: Right 32">
                  <a:extLst>
                    <a:ext uri="{FF2B5EF4-FFF2-40B4-BE49-F238E27FC236}">
                      <a16:creationId xmlns:a16="http://schemas.microsoft.com/office/drawing/2014/main" id="{F41DA024-301A-4F1D-8A1A-F34DD9464A63}"/>
                    </a:ext>
                  </a:extLst>
                </p:cNvPr>
                <p:cNvSpPr/>
                <p:nvPr/>
              </p:nvSpPr>
              <p:spPr>
                <a:xfrm rot="16200000">
                  <a:off x="1446177" y="4244323"/>
                  <a:ext cx="457200" cy="457200"/>
                </a:xfrm>
                <a:prstGeom prst="rightArrow">
                  <a:avLst/>
                </a:prstGeom>
                <a:solidFill>
                  <a:srgbClr val="102E50"/>
                </a:solidFill>
                <a:ln>
                  <a:solidFill>
                    <a:srgbClr val="102E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Partial Circle 33">
                  <a:extLst>
                    <a:ext uri="{FF2B5EF4-FFF2-40B4-BE49-F238E27FC236}">
                      <a16:creationId xmlns:a16="http://schemas.microsoft.com/office/drawing/2014/main" id="{31F9DAF9-271A-45AE-9640-25873FF8334B}"/>
                    </a:ext>
                  </a:extLst>
                </p:cNvPr>
                <p:cNvSpPr/>
                <p:nvPr/>
              </p:nvSpPr>
              <p:spPr>
                <a:xfrm rot="176956">
                  <a:off x="768355" y="3783517"/>
                  <a:ext cx="1828800" cy="1828800"/>
                </a:xfrm>
                <a:prstGeom prst="pie">
                  <a:avLst>
                    <a:gd name="adj1" fmla="val 21428258"/>
                    <a:gd name="adj2" fmla="val 10583992"/>
                  </a:avLst>
                </a:prstGeom>
                <a:solidFill>
                  <a:srgbClr val="102E50"/>
                </a:solidFill>
                <a:ln>
                  <a:solidFill>
                    <a:srgbClr val="102E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pic>
            <p:nvPicPr>
              <p:cNvPr id="32" name="Graphic 31" descr="Thought bubble">
                <a:extLst>
                  <a:ext uri="{FF2B5EF4-FFF2-40B4-BE49-F238E27FC236}">
                    <a16:creationId xmlns:a16="http://schemas.microsoft.com/office/drawing/2014/main" id="{98897D9E-D336-4460-BFB8-460033D2475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61727" y="2072869"/>
                <a:ext cx="822960" cy="822960"/>
              </a:xfrm>
              <a:prstGeom prst="rect">
                <a:avLst/>
              </a:prstGeom>
            </p:spPr>
          </p:pic>
        </p:grpSp>
      </p:grpSp>
    </p:spTree>
    <p:extLst>
      <p:ext uri="{BB962C8B-B14F-4D97-AF65-F5344CB8AC3E}">
        <p14:creationId xmlns:p14="http://schemas.microsoft.com/office/powerpoint/2010/main" val="85022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p:bldP spid="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Graphic 150" descr="Gears">
            <a:extLst>
              <a:ext uri="{FF2B5EF4-FFF2-40B4-BE49-F238E27FC236}">
                <a16:creationId xmlns:a16="http://schemas.microsoft.com/office/drawing/2014/main" id="{93003311-4504-4A25-9393-F2B9C7D261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25954" y="1229708"/>
            <a:ext cx="548640" cy="548640"/>
          </a:xfrm>
          <a:prstGeom prst="rect">
            <a:avLst/>
          </a:prstGeom>
        </p:spPr>
      </p:pic>
      <p:sp>
        <p:nvSpPr>
          <p:cNvPr id="3" name="Rectangle: Rounded Corners 2">
            <a:extLst>
              <a:ext uri="{FF2B5EF4-FFF2-40B4-BE49-F238E27FC236}">
                <a16:creationId xmlns:a16="http://schemas.microsoft.com/office/drawing/2014/main" id="{37D546B9-FE56-4B8F-81AF-DA54731D0D58}"/>
              </a:ext>
            </a:extLst>
          </p:cNvPr>
          <p:cNvSpPr/>
          <p:nvPr/>
        </p:nvSpPr>
        <p:spPr>
          <a:xfrm>
            <a:off x="630512" y="1319726"/>
            <a:ext cx="7966637" cy="996894"/>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lumMod val="95000"/>
                  </a:schemeClr>
                </a:solidFill>
              </a:rPr>
              <a:t>Add in </a:t>
            </a:r>
          </a:p>
        </p:txBody>
      </p:sp>
      <p:sp>
        <p:nvSpPr>
          <p:cNvPr id="24" name="Content Placeholder 2">
            <a:extLst>
              <a:ext uri="{FF2B5EF4-FFF2-40B4-BE49-F238E27FC236}">
                <a16:creationId xmlns:a16="http://schemas.microsoft.com/office/drawing/2014/main" id="{5734CDCC-024E-497A-AB68-F189BF561130}"/>
              </a:ext>
            </a:extLst>
          </p:cNvPr>
          <p:cNvSpPr>
            <a:spLocks noGrp="1"/>
          </p:cNvSpPr>
          <p:nvPr>
            <p:ph sz="quarter" idx="12"/>
          </p:nvPr>
        </p:nvSpPr>
        <p:spPr>
          <a:xfrm>
            <a:off x="828330" y="1448123"/>
            <a:ext cx="7687020" cy="1437502"/>
          </a:xfrm>
        </p:spPr>
        <p:txBody>
          <a:bodyPr vert="horz" lIns="91440" tIns="45720" rIns="91440" bIns="45720" rtlCol="0" anchor="t">
            <a:noAutofit/>
          </a:bodyPr>
          <a:lstStyle/>
          <a:p>
            <a:pPr marL="0" indent="0">
              <a:buNone/>
            </a:pPr>
            <a:r>
              <a:rPr lang="en-US" sz="1600"/>
              <a:t>An ERDSP is required to be completed for all research protocol amendments.   </a:t>
            </a:r>
          </a:p>
          <a:p>
            <a:pPr marL="0" indent="0">
              <a:buNone/>
            </a:pPr>
            <a:r>
              <a:rPr lang="en-US" sz="1400"/>
              <a:t> </a:t>
            </a:r>
            <a:endParaRPr lang="en-US" sz="1200">
              <a:cs typeface="Calibri"/>
            </a:endParaRPr>
          </a:p>
        </p:txBody>
      </p:sp>
      <p:sp>
        <p:nvSpPr>
          <p:cNvPr id="13" name="Rectangle 12">
            <a:extLst>
              <a:ext uri="{FF2B5EF4-FFF2-40B4-BE49-F238E27FC236}">
                <a16:creationId xmlns:a16="http://schemas.microsoft.com/office/drawing/2014/main" id="{C3940AAA-7F52-4A24-ACEB-A488FF3D0EF3}"/>
              </a:ext>
            </a:extLst>
          </p:cNvPr>
          <p:cNvSpPr/>
          <p:nvPr/>
        </p:nvSpPr>
        <p:spPr>
          <a:xfrm>
            <a:off x="1711420" y="3423897"/>
            <a:ext cx="6399414" cy="307777"/>
          </a:xfrm>
          <a:prstGeom prst="rect">
            <a:avLst/>
          </a:prstGeom>
        </p:spPr>
        <p:txBody>
          <a:bodyPr wrap="square">
            <a:spAutoFit/>
          </a:bodyPr>
          <a:lstStyle/>
          <a:p>
            <a:r>
              <a:rPr lang="en-US" sz="1400"/>
              <a:t>ERDSP Toolset provides clear indication to PI/ISSOs when an ISSO review is required. </a:t>
            </a:r>
          </a:p>
        </p:txBody>
      </p:sp>
      <p:sp>
        <p:nvSpPr>
          <p:cNvPr id="14" name="Rectangle 13">
            <a:extLst>
              <a:ext uri="{FF2B5EF4-FFF2-40B4-BE49-F238E27FC236}">
                <a16:creationId xmlns:a16="http://schemas.microsoft.com/office/drawing/2014/main" id="{F3DFD12D-B06C-4226-BA3B-CD15DEE773D4}"/>
              </a:ext>
            </a:extLst>
          </p:cNvPr>
          <p:cNvSpPr/>
          <p:nvPr/>
        </p:nvSpPr>
        <p:spPr>
          <a:xfrm>
            <a:off x="1711420" y="4242149"/>
            <a:ext cx="6570285" cy="738664"/>
          </a:xfrm>
          <a:prstGeom prst="rect">
            <a:avLst/>
          </a:prstGeom>
        </p:spPr>
        <p:txBody>
          <a:bodyPr wrap="square">
            <a:spAutoFit/>
          </a:bodyPr>
          <a:lstStyle/>
          <a:p>
            <a:r>
              <a:rPr lang="en-US" sz="1400"/>
              <a:t>ERDSP User Guide provides additional contextual and situational guidance to assist PIs with completing the ERDSP toolset and provides guidance to ISSOs on conducting reviews to identify reasonable/commensurate security controls</a:t>
            </a:r>
            <a:endParaRPr lang="en-US" sz="1400">
              <a:solidFill>
                <a:srgbClr val="FF0000"/>
              </a:solidFill>
            </a:endParaRPr>
          </a:p>
        </p:txBody>
      </p:sp>
      <p:sp>
        <p:nvSpPr>
          <p:cNvPr id="21" name="Slide Number Placeholder 5">
            <a:extLst>
              <a:ext uri="{FF2B5EF4-FFF2-40B4-BE49-F238E27FC236}">
                <a16:creationId xmlns:a16="http://schemas.microsoft.com/office/drawing/2014/main" id="{844B96FD-6820-4B25-A953-8103E7804CE4}"/>
              </a:ext>
            </a:extLst>
          </p:cNvPr>
          <p:cNvSpPr>
            <a:spLocks noGrp="1"/>
          </p:cNvSpPr>
          <p:nvPr>
            <p:ph type="sldNum" sz="quarter" idx="10"/>
          </p:nvPr>
        </p:nvSpPr>
        <p:spPr>
          <a:xfrm>
            <a:off x="6457950" y="6163042"/>
            <a:ext cx="2057400" cy="365125"/>
          </a:xfrm>
        </p:spPr>
        <p:txBody>
          <a:bodyPr/>
          <a:lstStyle/>
          <a:p>
            <a:fld id="{E573346A-FCA4-684E-8D18-26E8324063ED}" type="slidenum">
              <a:rPr lang="en-US" smtClean="0"/>
              <a:pPr/>
              <a:t>41</a:t>
            </a:fld>
            <a:endParaRPr lang="en-US"/>
          </a:p>
        </p:txBody>
      </p:sp>
      <p:sp>
        <p:nvSpPr>
          <p:cNvPr id="22" name="Footer Placeholder 6">
            <a:extLst>
              <a:ext uri="{FF2B5EF4-FFF2-40B4-BE49-F238E27FC236}">
                <a16:creationId xmlns:a16="http://schemas.microsoft.com/office/drawing/2014/main" id="{D89DCB6F-ED26-4BB6-85B9-59F8BE24A25F}"/>
              </a:ext>
            </a:extLst>
          </p:cNvPr>
          <p:cNvSpPr>
            <a:spLocks noGrp="1"/>
          </p:cNvSpPr>
          <p:nvPr>
            <p:ph type="ftr" sz="quarter" idx="3"/>
          </p:nvPr>
        </p:nvSpPr>
        <p:spPr>
          <a:xfrm>
            <a:off x="626364" y="6163042"/>
            <a:ext cx="5648787" cy="365125"/>
          </a:xfrm>
        </p:spPr>
        <p:txBody>
          <a:bodyPr/>
          <a:lstStyle/>
          <a:p>
            <a:r>
              <a:rPr lang="en-US"/>
              <a:t>FOR INTERNAL USE ONLY		Office of Information and Technology</a:t>
            </a:r>
          </a:p>
        </p:txBody>
      </p:sp>
      <p:grpSp>
        <p:nvGrpSpPr>
          <p:cNvPr id="23" name="Group 22">
            <a:extLst>
              <a:ext uri="{FF2B5EF4-FFF2-40B4-BE49-F238E27FC236}">
                <a16:creationId xmlns:a16="http://schemas.microsoft.com/office/drawing/2014/main" id="{9B1EBB9D-7BFB-4911-A6A3-EA8794817D62}"/>
              </a:ext>
              <a:ext uri="{C183D7F6-B498-43B3-948B-1728B52AA6E4}">
                <adec:decorative xmlns:adec="http://schemas.microsoft.com/office/drawing/2017/decorative" val="1"/>
              </a:ext>
            </a:extLst>
          </p:cNvPr>
          <p:cNvGrpSpPr/>
          <p:nvPr/>
        </p:nvGrpSpPr>
        <p:grpSpPr>
          <a:xfrm>
            <a:off x="906795" y="3232189"/>
            <a:ext cx="731520" cy="1730752"/>
            <a:chOff x="983261" y="3625734"/>
            <a:chExt cx="731520" cy="1730752"/>
          </a:xfrm>
        </p:grpSpPr>
        <p:grpSp>
          <p:nvGrpSpPr>
            <p:cNvPr id="25" name="Group 24">
              <a:extLst>
                <a:ext uri="{FF2B5EF4-FFF2-40B4-BE49-F238E27FC236}">
                  <a16:creationId xmlns:a16="http://schemas.microsoft.com/office/drawing/2014/main" id="{3A1054EE-EA44-4D79-BD7B-C54A58AF2793}"/>
                </a:ext>
              </a:extLst>
            </p:cNvPr>
            <p:cNvGrpSpPr/>
            <p:nvPr/>
          </p:nvGrpSpPr>
          <p:grpSpPr>
            <a:xfrm>
              <a:off x="983261" y="3625734"/>
              <a:ext cx="731520" cy="731520"/>
              <a:chOff x="5052060" y="1284819"/>
              <a:chExt cx="914400" cy="914400"/>
            </a:xfrm>
          </p:grpSpPr>
          <p:sp>
            <p:nvSpPr>
              <p:cNvPr id="31" name="Oval 30">
                <a:extLst>
                  <a:ext uri="{FF2B5EF4-FFF2-40B4-BE49-F238E27FC236}">
                    <a16:creationId xmlns:a16="http://schemas.microsoft.com/office/drawing/2014/main" id="{3D8582EF-089A-443A-AB6E-AC4763ABE33E}"/>
                  </a:ext>
                </a:extLst>
              </p:cNvPr>
              <p:cNvSpPr/>
              <p:nvPr/>
            </p:nvSpPr>
            <p:spPr>
              <a:xfrm>
                <a:off x="5052060" y="1284819"/>
                <a:ext cx="914400" cy="914400"/>
              </a:xfrm>
              <a:prstGeom prst="ellipse">
                <a:avLst/>
              </a:prstGeom>
              <a:noFill/>
              <a:ln>
                <a:solidFill>
                  <a:srgbClr val="1F5493"/>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6C15F3-A35E-4680-98EF-CE5A136DAB72}"/>
                  </a:ext>
                </a:extLst>
              </p:cNvPr>
              <p:cNvSpPr/>
              <p:nvPr/>
            </p:nvSpPr>
            <p:spPr>
              <a:xfrm>
                <a:off x="5143441" y="1379845"/>
                <a:ext cx="731520" cy="731520"/>
              </a:xfrm>
              <a:prstGeom prst="ellipse">
                <a:avLst/>
              </a:prstGeom>
              <a:solidFill>
                <a:srgbClr val="1F5493"/>
              </a:solidFill>
              <a:ln>
                <a:solidFill>
                  <a:srgbClr val="1F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8235ECE7-4EDB-4745-8E5C-729CBFA8FBB5}"/>
                </a:ext>
              </a:extLst>
            </p:cNvPr>
            <p:cNvGrpSpPr/>
            <p:nvPr/>
          </p:nvGrpSpPr>
          <p:grpSpPr>
            <a:xfrm>
              <a:off x="983261" y="4624966"/>
              <a:ext cx="731520" cy="731520"/>
              <a:chOff x="5052060" y="1284819"/>
              <a:chExt cx="914400" cy="914400"/>
            </a:xfrm>
          </p:grpSpPr>
          <p:sp>
            <p:nvSpPr>
              <p:cNvPr id="29" name="Oval 28">
                <a:extLst>
                  <a:ext uri="{FF2B5EF4-FFF2-40B4-BE49-F238E27FC236}">
                    <a16:creationId xmlns:a16="http://schemas.microsoft.com/office/drawing/2014/main" id="{3071C888-FCFE-492B-8D8D-E6FD6100B2C4}"/>
                  </a:ext>
                </a:extLst>
              </p:cNvPr>
              <p:cNvSpPr/>
              <p:nvPr/>
            </p:nvSpPr>
            <p:spPr>
              <a:xfrm>
                <a:off x="5052060" y="1284819"/>
                <a:ext cx="914400" cy="914400"/>
              </a:xfrm>
              <a:prstGeom prst="ellipse">
                <a:avLst/>
              </a:prstGeom>
              <a:noFill/>
              <a:ln>
                <a:solidFill>
                  <a:srgbClr val="1755C4"/>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F059952-7543-444A-B426-4B8E1D3F993C}"/>
                  </a:ext>
                </a:extLst>
              </p:cNvPr>
              <p:cNvSpPr/>
              <p:nvPr/>
            </p:nvSpPr>
            <p:spPr>
              <a:xfrm>
                <a:off x="5143441" y="1379845"/>
                <a:ext cx="731520" cy="731520"/>
              </a:xfrm>
              <a:prstGeom prst="ellipse">
                <a:avLst/>
              </a:prstGeom>
              <a:solidFill>
                <a:srgbClr val="1755C4"/>
              </a:solidFill>
              <a:ln>
                <a:solidFill>
                  <a:srgbClr val="1755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7" name="Graphic 26" descr="Flask">
              <a:extLst>
                <a:ext uri="{FF2B5EF4-FFF2-40B4-BE49-F238E27FC236}">
                  <a16:creationId xmlns:a16="http://schemas.microsoft.com/office/drawing/2014/main" id="{E3D2DCAC-9B0B-4A16-8100-5BC3E26B6BC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2754" y="3752491"/>
              <a:ext cx="457200" cy="457200"/>
            </a:xfrm>
            <a:prstGeom prst="rect">
              <a:avLst/>
            </a:prstGeom>
          </p:spPr>
        </p:pic>
        <p:pic>
          <p:nvPicPr>
            <p:cNvPr id="28" name="Graphic 27" descr="Research">
              <a:extLst>
                <a:ext uri="{FF2B5EF4-FFF2-40B4-BE49-F238E27FC236}">
                  <a16:creationId xmlns:a16="http://schemas.microsoft.com/office/drawing/2014/main" id="{D0567B99-5262-4146-A20F-D8D6DD0581D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37507" y="4763541"/>
              <a:ext cx="457200" cy="457200"/>
            </a:xfrm>
            <a:prstGeom prst="rect">
              <a:avLst/>
            </a:prstGeom>
          </p:spPr>
        </p:pic>
      </p:grpSp>
      <p:sp>
        <p:nvSpPr>
          <p:cNvPr id="33" name="Title 1">
            <a:extLst>
              <a:ext uri="{FF2B5EF4-FFF2-40B4-BE49-F238E27FC236}">
                <a16:creationId xmlns:a16="http://schemas.microsoft.com/office/drawing/2014/main" id="{99CF717E-DA44-476D-A659-ABAFFC0E4FC4}"/>
              </a:ext>
            </a:extLst>
          </p:cNvPr>
          <p:cNvSpPr txBox="1">
            <a:spLocks/>
          </p:cNvSpPr>
          <p:nvPr/>
        </p:nvSpPr>
        <p:spPr>
          <a:xfrm>
            <a:off x="628650" y="374904"/>
            <a:ext cx="7886700"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pPr algn="ctr"/>
            <a:r>
              <a:rPr lang="en-US"/>
              <a:t>When is an ERDSP Required for a Research Study Amendment?</a:t>
            </a:r>
          </a:p>
        </p:txBody>
      </p:sp>
    </p:spTree>
    <p:extLst>
      <p:ext uri="{BB962C8B-B14F-4D97-AF65-F5344CB8AC3E}">
        <p14:creationId xmlns:p14="http://schemas.microsoft.com/office/powerpoint/2010/main" val="38329818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Graphic 150" descr="Gears">
            <a:extLst>
              <a:ext uri="{FF2B5EF4-FFF2-40B4-BE49-F238E27FC236}">
                <a16:creationId xmlns:a16="http://schemas.microsoft.com/office/drawing/2014/main" id="{93003311-4504-4A25-9393-F2B9C7D261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21806" y="1474533"/>
            <a:ext cx="548640" cy="548640"/>
          </a:xfrm>
          <a:prstGeom prst="rect">
            <a:avLst/>
          </a:prstGeom>
        </p:spPr>
      </p:pic>
      <p:sp>
        <p:nvSpPr>
          <p:cNvPr id="3" name="Rectangle: Rounded Corners 2">
            <a:extLst>
              <a:ext uri="{FF2B5EF4-FFF2-40B4-BE49-F238E27FC236}">
                <a16:creationId xmlns:a16="http://schemas.microsoft.com/office/drawing/2014/main" id="{37D546B9-FE56-4B8F-81AF-DA54731D0D58}"/>
              </a:ext>
            </a:extLst>
          </p:cNvPr>
          <p:cNvSpPr/>
          <p:nvPr/>
        </p:nvSpPr>
        <p:spPr>
          <a:xfrm>
            <a:off x="473721" y="1746747"/>
            <a:ext cx="7966637" cy="1217743"/>
          </a:xfrm>
          <a:prstGeom prst="roundRect">
            <a:avLst/>
          </a:prstGeom>
          <a:solidFill>
            <a:srgbClr val="F5F5F5"/>
          </a:solidFill>
          <a:ln>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4" name="Content Placeholder 2">
            <a:extLst>
              <a:ext uri="{FF2B5EF4-FFF2-40B4-BE49-F238E27FC236}">
                <a16:creationId xmlns:a16="http://schemas.microsoft.com/office/drawing/2014/main" id="{5734CDCC-024E-497A-AB68-F189BF561130}"/>
              </a:ext>
            </a:extLst>
          </p:cNvPr>
          <p:cNvSpPr>
            <a:spLocks noGrp="1"/>
          </p:cNvSpPr>
          <p:nvPr>
            <p:ph sz="quarter" idx="12"/>
          </p:nvPr>
        </p:nvSpPr>
        <p:spPr>
          <a:xfrm>
            <a:off x="626364" y="1474533"/>
            <a:ext cx="7687020" cy="1524297"/>
          </a:xfrm>
        </p:spPr>
        <p:txBody>
          <a:bodyPr vert="horz" lIns="91440" tIns="45720" rIns="91440" bIns="45720" rtlCol="0" anchor="t">
            <a:noAutofit/>
          </a:bodyPr>
          <a:lstStyle/>
          <a:p>
            <a:pPr marL="0" indent="0">
              <a:buNone/>
            </a:pPr>
            <a:endParaRPr lang="en-US" sz="1400"/>
          </a:p>
          <a:p>
            <a:pPr marL="0" indent="0">
              <a:buNone/>
            </a:pPr>
            <a:r>
              <a:rPr lang="en-US" sz="1400"/>
              <a:t>If the Research protocol amendment changes any of the ERDSP template sections/questions related to the research study conditions, an ISSO review is required.  The ERDSP will  display an “ISSO Review Required”  banner above the PI signature block if an ISSO review is required. </a:t>
            </a:r>
          </a:p>
          <a:p>
            <a:pPr marL="0" indent="0">
              <a:buNone/>
            </a:pPr>
            <a:r>
              <a:rPr lang="en-US" sz="1400"/>
              <a:t>If the research study amendment is only making minor changes to the research study, an ISSO review is not required. </a:t>
            </a:r>
          </a:p>
        </p:txBody>
      </p:sp>
      <p:sp>
        <p:nvSpPr>
          <p:cNvPr id="13" name="Rectangle 12">
            <a:extLst>
              <a:ext uri="{FF2B5EF4-FFF2-40B4-BE49-F238E27FC236}">
                <a16:creationId xmlns:a16="http://schemas.microsoft.com/office/drawing/2014/main" id="{C3940AAA-7F52-4A24-ACEB-A488FF3D0EF3}"/>
              </a:ext>
            </a:extLst>
          </p:cNvPr>
          <p:cNvSpPr/>
          <p:nvPr/>
        </p:nvSpPr>
        <p:spPr>
          <a:xfrm>
            <a:off x="1548538" y="3548700"/>
            <a:ext cx="6464482" cy="307777"/>
          </a:xfrm>
          <a:prstGeom prst="rect">
            <a:avLst/>
          </a:prstGeom>
        </p:spPr>
        <p:txBody>
          <a:bodyPr wrap="square">
            <a:spAutoFit/>
          </a:bodyPr>
          <a:lstStyle/>
          <a:p>
            <a:r>
              <a:rPr lang="en-US" sz="1400"/>
              <a:t>ERDSP Toolset provides clear indication to PI/ISSOs when an ISSO review is required. </a:t>
            </a:r>
          </a:p>
        </p:txBody>
      </p:sp>
      <p:sp>
        <p:nvSpPr>
          <p:cNvPr id="14" name="Rectangle 13">
            <a:extLst>
              <a:ext uri="{FF2B5EF4-FFF2-40B4-BE49-F238E27FC236}">
                <a16:creationId xmlns:a16="http://schemas.microsoft.com/office/drawing/2014/main" id="{F3DFD12D-B06C-4226-BA3B-CD15DEE773D4}"/>
              </a:ext>
            </a:extLst>
          </p:cNvPr>
          <p:cNvSpPr/>
          <p:nvPr/>
        </p:nvSpPr>
        <p:spPr>
          <a:xfrm>
            <a:off x="1548538" y="4348060"/>
            <a:ext cx="6891820" cy="738664"/>
          </a:xfrm>
          <a:prstGeom prst="rect">
            <a:avLst/>
          </a:prstGeom>
        </p:spPr>
        <p:txBody>
          <a:bodyPr wrap="square">
            <a:spAutoFit/>
          </a:bodyPr>
          <a:lstStyle/>
          <a:p>
            <a:r>
              <a:rPr lang="en-US" sz="1400"/>
              <a:t>ERDSP User Guide provides additional contextual and situational guidance to assist PIs with completing the ERDSP toolset and provides guidance to ISSOs on conducting reviews to identify reasonable/commensurate security controls</a:t>
            </a:r>
            <a:endParaRPr lang="en-US" sz="1400">
              <a:solidFill>
                <a:srgbClr val="FF0000"/>
              </a:solidFill>
            </a:endParaRPr>
          </a:p>
        </p:txBody>
      </p:sp>
      <p:sp>
        <p:nvSpPr>
          <p:cNvPr id="23" name="Title 1">
            <a:extLst>
              <a:ext uri="{FF2B5EF4-FFF2-40B4-BE49-F238E27FC236}">
                <a16:creationId xmlns:a16="http://schemas.microsoft.com/office/drawing/2014/main" id="{AC32DC97-E40E-42B1-9A88-9BD6710D24EF}"/>
              </a:ext>
            </a:extLst>
          </p:cNvPr>
          <p:cNvSpPr txBox="1">
            <a:spLocks/>
          </p:cNvSpPr>
          <p:nvPr/>
        </p:nvSpPr>
        <p:spPr>
          <a:xfrm>
            <a:off x="628650" y="374904"/>
            <a:ext cx="7886700"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pPr algn="ctr"/>
            <a:r>
              <a:rPr lang="en-US"/>
              <a:t>Determining if a Research Protocol Amendment Requires an  ISSO Review</a:t>
            </a:r>
          </a:p>
        </p:txBody>
      </p:sp>
      <p:grpSp>
        <p:nvGrpSpPr>
          <p:cNvPr id="25" name="Group 24">
            <a:extLst>
              <a:ext uri="{FF2B5EF4-FFF2-40B4-BE49-F238E27FC236}">
                <a16:creationId xmlns:a16="http://schemas.microsoft.com/office/drawing/2014/main" id="{E5CD2B09-FD73-40DF-A3EF-D9AA88E5FA3D}"/>
              </a:ext>
              <a:ext uri="{C183D7F6-B498-43B3-948B-1728B52AA6E4}">
                <adec:decorative xmlns:adec="http://schemas.microsoft.com/office/drawing/2017/decorative" val="1"/>
              </a:ext>
            </a:extLst>
          </p:cNvPr>
          <p:cNvGrpSpPr/>
          <p:nvPr/>
        </p:nvGrpSpPr>
        <p:grpSpPr>
          <a:xfrm>
            <a:off x="735877" y="3329317"/>
            <a:ext cx="731520" cy="1730752"/>
            <a:chOff x="983261" y="3625734"/>
            <a:chExt cx="731520" cy="1730752"/>
          </a:xfrm>
        </p:grpSpPr>
        <p:grpSp>
          <p:nvGrpSpPr>
            <p:cNvPr id="26" name="Group 25">
              <a:extLst>
                <a:ext uri="{FF2B5EF4-FFF2-40B4-BE49-F238E27FC236}">
                  <a16:creationId xmlns:a16="http://schemas.microsoft.com/office/drawing/2014/main" id="{C6FF261B-7AF9-46E6-94C6-4FEA84513940}"/>
                </a:ext>
              </a:extLst>
            </p:cNvPr>
            <p:cNvGrpSpPr/>
            <p:nvPr/>
          </p:nvGrpSpPr>
          <p:grpSpPr>
            <a:xfrm>
              <a:off x="983261" y="3625734"/>
              <a:ext cx="731520" cy="731520"/>
              <a:chOff x="5052060" y="1284819"/>
              <a:chExt cx="914400" cy="914400"/>
            </a:xfrm>
          </p:grpSpPr>
          <p:sp>
            <p:nvSpPr>
              <p:cNvPr id="32" name="Oval 31">
                <a:extLst>
                  <a:ext uri="{FF2B5EF4-FFF2-40B4-BE49-F238E27FC236}">
                    <a16:creationId xmlns:a16="http://schemas.microsoft.com/office/drawing/2014/main" id="{42AB704D-4C80-4DBE-BFC7-FD4A929C8CBC}"/>
                  </a:ext>
                </a:extLst>
              </p:cNvPr>
              <p:cNvSpPr/>
              <p:nvPr/>
            </p:nvSpPr>
            <p:spPr>
              <a:xfrm>
                <a:off x="5052060" y="1284819"/>
                <a:ext cx="914400" cy="914400"/>
              </a:xfrm>
              <a:prstGeom prst="ellipse">
                <a:avLst/>
              </a:prstGeom>
              <a:noFill/>
              <a:ln>
                <a:solidFill>
                  <a:srgbClr val="1F5493"/>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5C31B6C-363C-4CD6-AA4A-8C4E2593605F}"/>
                  </a:ext>
                </a:extLst>
              </p:cNvPr>
              <p:cNvSpPr/>
              <p:nvPr/>
            </p:nvSpPr>
            <p:spPr>
              <a:xfrm>
                <a:off x="5143441" y="1379845"/>
                <a:ext cx="731520" cy="731520"/>
              </a:xfrm>
              <a:prstGeom prst="ellipse">
                <a:avLst/>
              </a:prstGeom>
              <a:solidFill>
                <a:srgbClr val="1F5493"/>
              </a:solidFill>
              <a:ln>
                <a:solidFill>
                  <a:srgbClr val="1F54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66AFABE-AD26-4715-8072-4AB68BCD9157}"/>
                </a:ext>
              </a:extLst>
            </p:cNvPr>
            <p:cNvGrpSpPr/>
            <p:nvPr/>
          </p:nvGrpSpPr>
          <p:grpSpPr>
            <a:xfrm>
              <a:off x="983261" y="4624966"/>
              <a:ext cx="731520" cy="731520"/>
              <a:chOff x="5052060" y="1284819"/>
              <a:chExt cx="914400" cy="914400"/>
            </a:xfrm>
          </p:grpSpPr>
          <p:sp>
            <p:nvSpPr>
              <p:cNvPr id="30" name="Oval 29">
                <a:extLst>
                  <a:ext uri="{FF2B5EF4-FFF2-40B4-BE49-F238E27FC236}">
                    <a16:creationId xmlns:a16="http://schemas.microsoft.com/office/drawing/2014/main" id="{81CECA0B-E0FC-4BEF-9B26-5360AA3DDEC0}"/>
                  </a:ext>
                </a:extLst>
              </p:cNvPr>
              <p:cNvSpPr/>
              <p:nvPr/>
            </p:nvSpPr>
            <p:spPr>
              <a:xfrm>
                <a:off x="5052060" y="1284819"/>
                <a:ext cx="914400" cy="914400"/>
              </a:xfrm>
              <a:prstGeom prst="ellipse">
                <a:avLst/>
              </a:prstGeom>
              <a:noFill/>
              <a:ln>
                <a:solidFill>
                  <a:srgbClr val="1755C4"/>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700C17F1-915E-4D99-B571-1AE6569F0C31}"/>
                  </a:ext>
                </a:extLst>
              </p:cNvPr>
              <p:cNvSpPr/>
              <p:nvPr/>
            </p:nvSpPr>
            <p:spPr>
              <a:xfrm>
                <a:off x="5143441" y="1379845"/>
                <a:ext cx="731520" cy="731520"/>
              </a:xfrm>
              <a:prstGeom prst="ellipse">
                <a:avLst/>
              </a:prstGeom>
              <a:solidFill>
                <a:srgbClr val="1755C4"/>
              </a:solidFill>
              <a:ln>
                <a:solidFill>
                  <a:srgbClr val="1755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8" name="Graphic 27" descr="Flask">
              <a:extLst>
                <a:ext uri="{FF2B5EF4-FFF2-40B4-BE49-F238E27FC236}">
                  <a16:creationId xmlns:a16="http://schemas.microsoft.com/office/drawing/2014/main" id="{15F7BF9F-D009-4C0B-BACB-1E31ECB3874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2754" y="3752491"/>
              <a:ext cx="457200" cy="457200"/>
            </a:xfrm>
            <a:prstGeom prst="rect">
              <a:avLst/>
            </a:prstGeom>
          </p:spPr>
        </p:pic>
        <p:pic>
          <p:nvPicPr>
            <p:cNvPr id="29" name="Graphic 28" descr="Research">
              <a:extLst>
                <a:ext uri="{FF2B5EF4-FFF2-40B4-BE49-F238E27FC236}">
                  <a16:creationId xmlns:a16="http://schemas.microsoft.com/office/drawing/2014/main" id="{FB7BD91C-D85E-45DE-8AD5-B20AF87486B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37507" y="4763541"/>
              <a:ext cx="457200" cy="457200"/>
            </a:xfrm>
            <a:prstGeom prst="rect">
              <a:avLst/>
            </a:prstGeom>
          </p:spPr>
        </p:pic>
      </p:grpSp>
      <p:sp>
        <p:nvSpPr>
          <p:cNvPr id="34" name="Slide Number Placeholder 5">
            <a:extLst>
              <a:ext uri="{FF2B5EF4-FFF2-40B4-BE49-F238E27FC236}">
                <a16:creationId xmlns:a16="http://schemas.microsoft.com/office/drawing/2014/main" id="{CFA0FDC5-D595-4DD1-846E-7E9FB9AF6399}"/>
              </a:ext>
            </a:extLst>
          </p:cNvPr>
          <p:cNvSpPr>
            <a:spLocks noGrp="1"/>
          </p:cNvSpPr>
          <p:nvPr>
            <p:ph type="sldNum" sz="quarter" idx="10"/>
          </p:nvPr>
        </p:nvSpPr>
        <p:spPr>
          <a:xfrm>
            <a:off x="6457950" y="6163042"/>
            <a:ext cx="2057400" cy="365125"/>
          </a:xfrm>
        </p:spPr>
        <p:txBody>
          <a:bodyPr/>
          <a:lstStyle/>
          <a:p>
            <a:fld id="{E573346A-FCA4-684E-8D18-26E8324063ED}" type="slidenum">
              <a:rPr lang="en-US" smtClean="0"/>
              <a:pPr/>
              <a:t>42</a:t>
            </a:fld>
            <a:endParaRPr lang="en-US"/>
          </a:p>
        </p:txBody>
      </p:sp>
      <p:sp>
        <p:nvSpPr>
          <p:cNvPr id="35" name="Footer Placeholder 6">
            <a:extLst>
              <a:ext uri="{FF2B5EF4-FFF2-40B4-BE49-F238E27FC236}">
                <a16:creationId xmlns:a16="http://schemas.microsoft.com/office/drawing/2014/main" id="{8E83AE5C-CCCA-4F76-A525-8DB03DAD37EC}"/>
              </a:ext>
            </a:extLst>
          </p:cNvPr>
          <p:cNvSpPr>
            <a:spLocks noGrp="1"/>
          </p:cNvSpPr>
          <p:nvPr>
            <p:ph type="ftr" sz="quarter" idx="3"/>
          </p:nvPr>
        </p:nvSpPr>
        <p:spPr>
          <a:xfrm>
            <a:off x="626364" y="6163042"/>
            <a:ext cx="5648787" cy="365125"/>
          </a:xfrm>
        </p:spPr>
        <p:txBody>
          <a:bodyPr/>
          <a:lstStyle/>
          <a:p>
            <a:r>
              <a:rPr lang="en-US"/>
              <a:t>FOR INTERNAL USE ONLY		Office of Information and Technology</a:t>
            </a:r>
          </a:p>
        </p:txBody>
      </p:sp>
    </p:spTree>
    <p:extLst>
      <p:ext uri="{BB962C8B-B14F-4D97-AF65-F5344CB8AC3E}">
        <p14:creationId xmlns:p14="http://schemas.microsoft.com/office/powerpoint/2010/main" val="6595412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589EC2F-14D8-4808-80FE-063E9FB133CE}"/>
              </a:ext>
            </a:extLst>
          </p:cNvPr>
          <p:cNvGraphicFramePr>
            <a:graphicFrameLocks noGrp="1"/>
          </p:cNvGraphicFramePr>
          <p:nvPr>
            <p:extLst>
              <p:ext uri="{D42A27DB-BD31-4B8C-83A1-F6EECF244321}">
                <p14:modId xmlns:p14="http://schemas.microsoft.com/office/powerpoint/2010/main" val="3914100175"/>
              </p:ext>
            </p:extLst>
          </p:nvPr>
        </p:nvGraphicFramePr>
        <p:xfrm>
          <a:off x="705351" y="2930994"/>
          <a:ext cx="7733298" cy="1669669"/>
        </p:xfrm>
        <a:graphic>
          <a:graphicData uri="http://schemas.openxmlformats.org/drawingml/2006/table">
            <a:tbl>
              <a:tblPr firstRow="1" bandRow="1">
                <a:tableStyleId>{5C22544A-7EE6-4342-B048-85BDC9FD1C3A}</a:tableStyleId>
              </a:tblPr>
              <a:tblGrid>
                <a:gridCol w="3641362">
                  <a:extLst>
                    <a:ext uri="{9D8B030D-6E8A-4147-A177-3AD203B41FA5}">
                      <a16:colId xmlns:a16="http://schemas.microsoft.com/office/drawing/2014/main" val="2706788661"/>
                    </a:ext>
                  </a:extLst>
                </a:gridCol>
                <a:gridCol w="4091936">
                  <a:extLst>
                    <a:ext uri="{9D8B030D-6E8A-4147-A177-3AD203B41FA5}">
                      <a16:colId xmlns:a16="http://schemas.microsoft.com/office/drawing/2014/main" val="4170157886"/>
                    </a:ext>
                  </a:extLst>
                </a:gridCol>
              </a:tblGrid>
              <a:tr h="176525">
                <a:tc gridSpan="2">
                  <a:txBody>
                    <a:bodyPr/>
                    <a:lstStyle/>
                    <a:p>
                      <a:pPr marL="0" marR="0" algn="ctr">
                        <a:lnSpc>
                          <a:spcPct val="107000"/>
                        </a:lnSpc>
                        <a:spcBef>
                          <a:spcPts val="0"/>
                        </a:spcBef>
                        <a:spcAft>
                          <a:spcPts val="0"/>
                        </a:spcAft>
                      </a:pPr>
                      <a:r>
                        <a:rPr lang="en-US" sz="1200" kern="1200">
                          <a:effectLst/>
                          <a:latin typeface="+mn-lt"/>
                        </a:rPr>
                        <a:t>Selections</a:t>
                      </a:r>
                      <a:endParaRPr lang="en-US" sz="1200">
                        <a:effectLst/>
                        <a:latin typeface="+mn-lt"/>
                        <a:ea typeface="Calibri" panose="020F0502020204030204" pitchFamily="34" charset="0"/>
                        <a:cs typeface="Times New Roman" panose="02020603050405020304" pitchFamily="18" charset="0"/>
                      </a:endParaRPr>
                    </a:p>
                  </a:txBody>
                  <a:tcPr marL="68580" marR="68580" marT="34290" marB="34290"/>
                </a:tc>
                <a:tc hMerge="1">
                  <a:txBody>
                    <a:bodyPr/>
                    <a:lstStyle/>
                    <a:p>
                      <a:endParaRPr lang="en-US"/>
                    </a:p>
                  </a:txBody>
                  <a:tcPr/>
                </a:tc>
                <a:extLst>
                  <a:ext uri="{0D108BD9-81ED-4DB2-BD59-A6C34878D82A}">
                    <a16:rowId xmlns:a16="http://schemas.microsoft.com/office/drawing/2014/main" val="4077066863"/>
                  </a:ext>
                </a:extLst>
              </a:tr>
              <a:tr h="319347">
                <a:tc>
                  <a:txBody>
                    <a:bodyPr/>
                    <a:lstStyle/>
                    <a:p>
                      <a:pPr>
                        <a:lnSpc>
                          <a:spcPct val="107000"/>
                        </a:lnSpc>
                      </a:pPr>
                      <a:r>
                        <a:rPr lang="en-US" sz="1200">
                          <a:effectLst/>
                          <a:latin typeface="+mn-lt"/>
                          <a:cs typeface="Times New Roman" panose="02020603050405020304" pitchFamily="18" charset="0"/>
                        </a:rPr>
                        <a:t>Section 2 – Data Classification</a:t>
                      </a:r>
                    </a:p>
                  </a:txBody>
                  <a:tcPr marL="68580" marR="68580" marT="34290" marB="34290"/>
                </a:tc>
                <a:tc>
                  <a:txBody>
                    <a:bodyPr/>
                    <a:lstStyle/>
                    <a:p>
                      <a:pPr>
                        <a:lnSpc>
                          <a:spcPct val="107000"/>
                        </a:lnSpc>
                      </a:pPr>
                      <a:r>
                        <a:rPr lang="en-US" sz="1200">
                          <a:effectLst/>
                          <a:latin typeface="+mn-lt"/>
                          <a:cs typeface="Times New Roman" panose="02020603050405020304" pitchFamily="18" charset="0"/>
                        </a:rPr>
                        <a:t>Section 6 – VA Mobile Devices, Applications and Portable Storage Devices</a:t>
                      </a:r>
                    </a:p>
                  </a:txBody>
                  <a:tcPr marL="68580" marR="68580" marT="34290" marB="34290"/>
                </a:tc>
                <a:extLst>
                  <a:ext uri="{0D108BD9-81ED-4DB2-BD59-A6C34878D82A}">
                    <a16:rowId xmlns:a16="http://schemas.microsoft.com/office/drawing/2014/main" val="3927485708"/>
                  </a:ext>
                </a:extLst>
              </a:tr>
              <a:tr h="176525">
                <a:tc>
                  <a:txBody>
                    <a:bodyPr/>
                    <a:lstStyle/>
                    <a:p>
                      <a:pPr>
                        <a:lnSpc>
                          <a:spcPct val="107000"/>
                        </a:lnSpc>
                      </a:pPr>
                      <a:r>
                        <a:rPr lang="en-US" sz="1200">
                          <a:effectLst/>
                          <a:latin typeface="+mn-lt"/>
                          <a:cs typeface="Times New Roman" panose="02020603050405020304" pitchFamily="18" charset="0"/>
                        </a:rPr>
                        <a:t>Section 3 – Data Sources and Collection</a:t>
                      </a:r>
                    </a:p>
                  </a:txBody>
                  <a:tcPr marL="68580" marR="68580" marT="34290" marB="34290"/>
                </a:tc>
                <a:tc>
                  <a:txBody>
                    <a:bodyPr/>
                    <a:lstStyle/>
                    <a:p>
                      <a:pPr>
                        <a:lnSpc>
                          <a:spcPct val="107000"/>
                        </a:lnSpc>
                      </a:pPr>
                      <a:r>
                        <a:rPr lang="en-US" sz="1200">
                          <a:effectLst/>
                          <a:latin typeface="+mn-lt"/>
                          <a:cs typeface="Times New Roman" panose="02020603050405020304" pitchFamily="18" charset="0"/>
                        </a:rPr>
                        <a:t>Section 7 – VA Software</a:t>
                      </a:r>
                    </a:p>
                  </a:txBody>
                  <a:tcPr marL="68580" marR="68580" marT="34290" marB="34290"/>
                </a:tc>
                <a:extLst>
                  <a:ext uri="{0D108BD9-81ED-4DB2-BD59-A6C34878D82A}">
                    <a16:rowId xmlns:a16="http://schemas.microsoft.com/office/drawing/2014/main" val="1455549228"/>
                  </a:ext>
                </a:extLst>
              </a:tr>
              <a:tr h="176525">
                <a:tc>
                  <a:txBody>
                    <a:bodyPr/>
                    <a:lstStyle/>
                    <a:p>
                      <a:pPr>
                        <a:lnSpc>
                          <a:spcPct val="107000"/>
                        </a:lnSpc>
                      </a:pPr>
                      <a:r>
                        <a:rPr lang="en-US" sz="1200">
                          <a:effectLst/>
                          <a:latin typeface="+mn-lt"/>
                          <a:cs typeface="Times New Roman" panose="02020603050405020304" pitchFamily="18" charset="0"/>
                        </a:rPr>
                        <a:t>Section 4 – Data Access and Storage</a:t>
                      </a:r>
                    </a:p>
                  </a:txBody>
                  <a:tcPr marL="68580" marR="68580" marT="34290" marB="34290"/>
                </a:tc>
                <a:tc>
                  <a:txBody>
                    <a:bodyPr/>
                    <a:lstStyle/>
                    <a:p>
                      <a:pPr>
                        <a:lnSpc>
                          <a:spcPct val="107000"/>
                        </a:lnSpc>
                      </a:pPr>
                      <a:r>
                        <a:rPr lang="en-US" sz="1200">
                          <a:effectLst/>
                          <a:latin typeface="+mn-lt"/>
                          <a:cs typeface="Times New Roman" panose="02020603050405020304" pitchFamily="18" charset="0"/>
                        </a:rPr>
                        <a:t>Section 8 – Agreements and Authorizations</a:t>
                      </a:r>
                    </a:p>
                  </a:txBody>
                  <a:tcPr marL="68580" marR="68580" marT="34290" marB="34290"/>
                </a:tc>
                <a:extLst>
                  <a:ext uri="{0D108BD9-81ED-4DB2-BD59-A6C34878D82A}">
                    <a16:rowId xmlns:a16="http://schemas.microsoft.com/office/drawing/2014/main" val="3505833207"/>
                  </a:ext>
                </a:extLst>
              </a:tr>
              <a:tr h="319347">
                <a:tc>
                  <a:txBody>
                    <a:bodyPr/>
                    <a:lstStyle/>
                    <a:p>
                      <a:pPr>
                        <a:lnSpc>
                          <a:spcPct val="107000"/>
                        </a:lnSpc>
                      </a:pPr>
                      <a:r>
                        <a:rPr lang="en-US" sz="1200">
                          <a:effectLst/>
                          <a:latin typeface="+mn-lt"/>
                          <a:cs typeface="Times New Roman" panose="02020603050405020304" pitchFamily="18" charset="0"/>
                        </a:rPr>
                        <a:t>Section 5 – Data Sharing with VA Research Facilities</a:t>
                      </a:r>
                    </a:p>
                  </a:txBody>
                  <a:tcPr marL="68580" marR="68580" marT="34290" marB="34290"/>
                </a:tc>
                <a:tc>
                  <a:txBody>
                    <a:bodyPr/>
                    <a:lstStyle/>
                    <a:p>
                      <a:pPr>
                        <a:lnSpc>
                          <a:spcPct val="107000"/>
                        </a:lnSpc>
                      </a:pPr>
                      <a:r>
                        <a:rPr lang="en-US" sz="1200">
                          <a:effectLst/>
                          <a:latin typeface="+mn-lt"/>
                          <a:cs typeface="Times New Roman" panose="02020603050405020304" pitchFamily="18" charset="0"/>
                        </a:rPr>
                        <a:t>Section 9 – External Information Systems and Data Sharing with External Entities</a:t>
                      </a:r>
                    </a:p>
                  </a:txBody>
                  <a:tcPr marL="68580" marR="68580" marT="34290" marB="34290"/>
                </a:tc>
                <a:extLst>
                  <a:ext uri="{0D108BD9-81ED-4DB2-BD59-A6C34878D82A}">
                    <a16:rowId xmlns:a16="http://schemas.microsoft.com/office/drawing/2014/main" val="1568208194"/>
                  </a:ext>
                </a:extLst>
              </a:tr>
            </a:tbl>
          </a:graphicData>
        </a:graphic>
      </p:graphicFrame>
      <p:sp>
        <p:nvSpPr>
          <p:cNvPr id="9" name="Title 1">
            <a:extLst>
              <a:ext uri="{FF2B5EF4-FFF2-40B4-BE49-F238E27FC236}">
                <a16:creationId xmlns:a16="http://schemas.microsoft.com/office/drawing/2014/main" id="{8441AD50-0D06-4194-ADF8-A05852DFA52E}"/>
              </a:ext>
            </a:extLst>
          </p:cNvPr>
          <p:cNvSpPr txBox="1">
            <a:spLocks/>
          </p:cNvSpPr>
          <p:nvPr/>
        </p:nvSpPr>
        <p:spPr>
          <a:xfrm>
            <a:off x="781050" y="527304"/>
            <a:ext cx="7886700"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pPr algn="ctr" defTabSz="685800">
              <a:defRPr/>
            </a:pPr>
            <a:r>
              <a:rPr lang="en-US"/>
              <a:t>Research Study Amendments</a:t>
            </a:r>
          </a:p>
        </p:txBody>
      </p:sp>
      <p:sp>
        <p:nvSpPr>
          <p:cNvPr id="10" name="Rectangle: Rounded Corners 9">
            <a:extLst>
              <a:ext uri="{FF2B5EF4-FFF2-40B4-BE49-F238E27FC236}">
                <a16:creationId xmlns:a16="http://schemas.microsoft.com/office/drawing/2014/main" id="{1B14AC46-3521-46BC-9BFD-362E1C7D672C}"/>
              </a:ext>
            </a:extLst>
          </p:cNvPr>
          <p:cNvSpPr/>
          <p:nvPr/>
        </p:nvSpPr>
        <p:spPr>
          <a:xfrm>
            <a:off x="774972" y="2041347"/>
            <a:ext cx="7586975" cy="693615"/>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11" name="Rectangle: Rounded Corners 10">
            <a:extLst>
              <a:ext uri="{FF2B5EF4-FFF2-40B4-BE49-F238E27FC236}">
                <a16:creationId xmlns:a16="http://schemas.microsoft.com/office/drawing/2014/main" id="{45659829-DBF5-4498-B21E-015097207C78}"/>
              </a:ext>
            </a:extLst>
          </p:cNvPr>
          <p:cNvSpPr/>
          <p:nvPr/>
        </p:nvSpPr>
        <p:spPr>
          <a:xfrm>
            <a:off x="774972" y="1171700"/>
            <a:ext cx="7586975" cy="693615"/>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pic>
        <p:nvPicPr>
          <p:cNvPr id="13" name="Graphic 12" descr="Smart Phone">
            <a:extLst>
              <a:ext uri="{FF2B5EF4-FFF2-40B4-BE49-F238E27FC236}">
                <a16:creationId xmlns:a16="http://schemas.microsoft.com/office/drawing/2014/main" id="{32BA6246-710A-40FC-826E-BD07A1E7912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5127" y="2113834"/>
            <a:ext cx="548640" cy="548640"/>
          </a:xfrm>
          <a:prstGeom prst="rect">
            <a:avLst/>
          </a:prstGeom>
        </p:spPr>
      </p:pic>
      <p:sp>
        <p:nvSpPr>
          <p:cNvPr id="14" name="Rectangle 13">
            <a:extLst>
              <a:ext uri="{FF2B5EF4-FFF2-40B4-BE49-F238E27FC236}">
                <a16:creationId xmlns:a16="http://schemas.microsoft.com/office/drawing/2014/main" id="{514BFEEA-2D61-4F47-A194-866542C2596B}"/>
              </a:ext>
            </a:extLst>
          </p:cNvPr>
          <p:cNvSpPr/>
          <p:nvPr/>
        </p:nvSpPr>
        <p:spPr>
          <a:xfrm>
            <a:off x="1745887" y="1344827"/>
            <a:ext cx="5823145" cy="307777"/>
          </a:xfrm>
          <a:prstGeom prst="rect">
            <a:avLst/>
          </a:prstGeom>
        </p:spPr>
        <p:txBody>
          <a:bodyPr wrap="square">
            <a:spAutoFit/>
          </a:bodyPr>
          <a:lstStyle/>
          <a:p>
            <a:r>
              <a:rPr lang="en-US" sz="1400"/>
              <a:t>1. Will the amendment make changes to any of the sections of the ERDSP?</a:t>
            </a:r>
          </a:p>
        </p:txBody>
      </p:sp>
      <p:sp>
        <p:nvSpPr>
          <p:cNvPr id="15" name="Rectangle 14">
            <a:extLst>
              <a:ext uri="{FF2B5EF4-FFF2-40B4-BE49-F238E27FC236}">
                <a16:creationId xmlns:a16="http://schemas.microsoft.com/office/drawing/2014/main" id="{BE7CD586-E1D5-4357-B517-7ACF3FADD5DA}"/>
              </a:ext>
            </a:extLst>
          </p:cNvPr>
          <p:cNvSpPr/>
          <p:nvPr/>
        </p:nvSpPr>
        <p:spPr>
          <a:xfrm>
            <a:off x="1761979" y="2097643"/>
            <a:ext cx="6599967" cy="738664"/>
          </a:xfrm>
          <a:prstGeom prst="rect">
            <a:avLst/>
          </a:prstGeom>
        </p:spPr>
        <p:txBody>
          <a:bodyPr wrap="square">
            <a:spAutoFit/>
          </a:bodyPr>
          <a:lstStyle/>
          <a:p>
            <a:r>
              <a:rPr lang="en-US" sz="1400"/>
              <a:t>2. Select the sections of the ERDSP that will be changed/updated by the amendment and complete those sections only.</a:t>
            </a:r>
          </a:p>
          <a:p>
            <a:endParaRPr lang="en-US" sz="1400"/>
          </a:p>
        </p:txBody>
      </p:sp>
      <p:pic>
        <p:nvPicPr>
          <p:cNvPr id="18" name="Graphic 17" descr="Cloud Computing">
            <a:extLst>
              <a:ext uri="{FF2B5EF4-FFF2-40B4-BE49-F238E27FC236}">
                <a16:creationId xmlns:a16="http://schemas.microsoft.com/office/drawing/2014/main" id="{E6F54786-3100-4803-B4C2-BA8EFB45C6C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6110" y="1240459"/>
            <a:ext cx="548640" cy="548640"/>
          </a:xfrm>
          <a:prstGeom prst="rect">
            <a:avLst/>
          </a:prstGeom>
        </p:spPr>
      </p:pic>
      <p:sp>
        <p:nvSpPr>
          <p:cNvPr id="19" name="Footer Placeholder 6">
            <a:extLst>
              <a:ext uri="{FF2B5EF4-FFF2-40B4-BE49-F238E27FC236}">
                <a16:creationId xmlns:a16="http://schemas.microsoft.com/office/drawing/2014/main" id="{A9C2A203-E63E-4CE8-8659-90472E0AA4E9}"/>
              </a:ext>
            </a:extLst>
          </p:cNvPr>
          <p:cNvSpPr>
            <a:spLocks noGrp="1"/>
          </p:cNvSpPr>
          <p:nvPr>
            <p:ph type="ftr" sz="quarter" idx="3"/>
          </p:nvPr>
        </p:nvSpPr>
        <p:spPr>
          <a:xfrm>
            <a:off x="626364" y="6163042"/>
            <a:ext cx="5648787" cy="365125"/>
          </a:xfrm>
        </p:spPr>
        <p:txBody>
          <a:bodyPr/>
          <a:lstStyle/>
          <a:p>
            <a:r>
              <a:rPr lang="en-US"/>
              <a:t>FOR INTERNAL USE ONLY		Office of Information and Technology</a:t>
            </a:r>
          </a:p>
        </p:txBody>
      </p:sp>
      <p:sp>
        <p:nvSpPr>
          <p:cNvPr id="20" name="Slide Number Placeholder 5">
            <a:extLst>
              <a:ext uri="{FF2B5EF4-FFF2-40B4-BE49-F238E27FC236}">
                <a16:creationId xmlns:a16="http://schemas.microsoft.com/office/drawing/2014/main" id="{B2A8EDCD-C272-469B-849F-BF89077D8454}"/>
              </a:ext>
            </a:extLst>
          </p:cNvPr>
          <p:cNvSpPr txBox="1">
            <a:spLocks/>
          </p:cNvSpPr>
          <p:nvPr/>
        </p:nvSpPr>
        <p:spPr>
          <a:xfrm>
            <a:off x="6457950" y="6163042"/>
            <a:ext cx="2057400" cy="365125"/>
          </a:xfrm>
          <a:prstGeom prst="rect">
            <a:avLst/>
          </a:prstGeom>
        </p:spPr>
        <p:txBody>
          <a:bodyPr vert="horz" lIns="91440" tIns="45720" rIns="91440" bIns="45720" rtlCol="0" anchor="ctr"/>
          <a:lstStyle>
            <a:defPPr>
              <a:defRPr lang="en-US"/>
            </a:defPPr>
            <a:lvl1pPr algn="r">
              <a:defRPr sz="1200">
                <a:solidFill>
                  <a:schemeClr val="tx1">
                    <a:tint val="75000"/>
                  </a:schemeClr>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73346A-FCA4-684E-8D18-26E8324063ED}" type="slidenum">
              <a:rPr lang="en-US"/>
              <a:pPr/>
              <a:t>43</a:t>
            </a:fld>
            <a:endParaRPr lang="en-US"/>
          </a:p>
        </p:txBody>
      </p:sp>
    </p:spTree>
    <p:extLst>
      <p:ext uri="{BB962C8B-B14F-4D97-AF65-F5344CB8AC3E}">
        <p14:creationId xmlns:p14="http://schemas.microsoft.com/office/powerpoint/2010/main" val="26716093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7778D5-26FB-49C5-9C0E-627725822767}"/>
              </a:ext>
            </a:extLst>
          </p:cNvPr>
          <p:cNvSpPr>
            <a:spLocks noGrp="1"/>
          </p:cNvSpPr>
          <p:nvPr>
            <p:ph idx="1"/>
          </p:nvPr>
        </p:nvSpPr>
        <p:spPr/>
        <p:txBody>
          <a:bodyPr/>
          <a:lstStyle/>
          <a:p>
            <a:pPr marL="0" indent="0">
              <a:buNone/>
            </a:pPr>
            <a:endParaRPr lang="en-US"/>
          </a:p>
          <a:p>
            <a:pPr marL="0" indent="0">
              <a:buNone/>
            </a:pPr>
            <a:endParaRPr lang="en-US"/>
          </a:p>
          <a:p>
            <a:pPr marL="0" indent="0">
              <a:buNone/>
            </a:pPr>
            <a:endParaRPr lang="en-US"/>
          </a:p>
        </p:txBody>
      </p:sp>
      <p:sp>
        <p:nvSpPr>
          <p:cNvPr id="6" name="TextBox 5">
            <a:extLst>
              <a:ext uri="{FF2B5EF4-FFF2-40B4-BE49-F238E27FC236}">
                <a16:creationId xmlns:a16="http://schemas.microsoft.com/office/drawing/2014/main" id="{20021CF4-36BC-4F37-87CF-7FE64486EC13}"/>
              </a:ext>
            </a:extLst>
          </p:cNvPr>
          <p:cNvSpPr txBox="1"/>
          <p:nvPr/>
        </p:nvSpPr>
        <p:spPr>
          <a:xfrm>
            <a:off x="781050" y="1213104"/>
            <a:ext cx="7741156" cy="4078039"/>
          </a:xfrm>
          <a:prstGeom prst="rect">
            <a:avLst/>
          </a:prstGeom>
          <a:noFill/>
        </p:spPr>
        <p:txBody>
          <a:bodyPr wrap="square" rtlCol="0">
            <a:spAutoFit/>
          </a:bodyPr>
          <a:lstStyle/>
          <a:p>
            <a:r>
              <a:rPr lang="en-US" sz="1400"/>
              <a:t>If the research study amendment is only making minor changes to the research study,  the PI completes (1) ERDSP heading information, (2) the PI answers NO on question 1,  (3) the PI signs the ERDSP and submits the ERDSP with the protocol submission</a:t>
            </a:r>
          </a:p>
          <a:p>
            <a:endParaRPr lang="en-US" sz="1400"/>
          </a:p>
          <a:p>
            <a:pPr marL="257175" indent="-257175">
              <a:buAutoNum type="arabicPeriod"/>
            </a:pPr>
            <a:r>
              <a:rPr lang="en-US" sz="1400"/>
              <a:t>Will the amendment make changes to any of the sections of the ERDSP?</a:t>
            </a:r>
          </a:p>
          <a:p>
            <a:pPr marL="257175" indent="-257175">
              <a:buAutoNum type="arabicPeriod"/>
            </a:pPr>
            <a:endParaRPr lang="en-US" sz="1350"/>
          </a:p>
          <a:p>
            <a:endParaRPr lang="en-US" sz="1350"/>
          </a:p>
          <a:p>
            <a:pPr marL="257175" indent="-257175">
              <a:buAutoNum type="arabicPeriod"/>
            </a:pPr>
            <a:endParaRPr lang="en-US" sz="1350"/>
          </a:p>
          <a:p>
            <a:pPr marL="257175" indent="-257175">
              <a:buAutoNum type="arabicPeriod"/>
            </a:pPr>
            <a:endParaRPr lang="en-US" sz="1350"/>
          </a:p>
          <a:p>
            <a:pPr marL="257175" indent="-257175">
              <a:buAutoNum type="arabicPeriod"/>
            </a:pPr>
            <a:endParaRPr lang="en-US" sz="1350"/>
          </a:p>
          <a:p>
            <a:pPr marL="257175" indent="-257175">
              <a:buAutoNum type="arabicPeriod"/>
            </a:pPr>
            <a:endParaRPr lang="en-US" sz="1350"/>
          </a:p>
          <a:p>
            <a:pPr marL="257175" indent="-257175">
              <a:buAutoNum type="arabicPeriod"/>
            </a:pPr>
            <a:endParaRPr lang="en-US" sz="1350"/>
          </a:p>
          <a:p>
            <a:pPr marL="257175" indent="-257175">
              <a:buAutoNum type="arabicPeriod"/>
            </a:pPr>
            <a:endParaRPr lang="en-US" sz="1350"/>
          </a:p>
          <a:p>
            <a:endParaRPr lang="en-US" sz="1350"/>
          </a:p>
          <a:p>
            <a:endParaRPr lang="en-US" sz="1350"/>
          </a:p>
          <a:p>
            <a:endParaRPr lang="en-US" sz="1350"/>
          </a:p>
          <a:p>
            <a:endParaRPr lang="en-US" sz="1350"/>
          </a:p>
          <a:p>
            <a:endParaRPr lang="en-US" sz="1350"/>
          </a:p>
          <a:p>
            <a:endParaRPr lang="en-US" sz="1350"/>
          </a:p>
        </p:txBody>
      </p:sp>
      <p:pic>
        <p:nvPicPr>
          <p:cNvPr id="7" name="Picture 6">
            <a:extLst>
              <a:ext uri="{FF2B5EF4-FFF2-40B4-BE49-F238E27FC236}">
                <a16:creationId xmlns:a16="http://schemas.microsoft.com/office/drawing/2014/main" id="{856E4E8E-2B78-4798-9C86-FE61C0D8E460}"/>
              </a:ext>
            </a:extLst>
          </p:cNvPr>
          <p:cNvPicPr>
            <a:picLocks noChangeAspect="1"/>
          </p:cNvPicPr>
          <p:nvPr/>
        </p:nvPicPr>
        <p:blipFill>
          <a:blip r:embed="rId2"/>
          <a:stretch>
            <a:fillRect/>
          </a:stretch>
        </p:blipFill>
        <p:spPr>
          <a:xfrm>
            <a:off x="1438928" y="2783526"/>
            <a:ext cx="5754352" cy="3259855"/>
          </a:xfrm>
          <a:prstGeom prst="rect">
            <a:avLst/>
          </a:prstGeom>
        </p:spPr>
      </p:pic>
      <p:sp>
        <p:nvSpPr>
          <p:cNvPr id="10" name="Title 1">
            <a:extLst>
              <a:ext uri="{FF2B5EF4-FFF2-40B4-BE49-F238E27FC236}">
                <a16:creationId xmlns:a16="http://schemas.microsoft.com/office/drawing/2014/main" id="{F1D8878D-332A-4FE0-86CA-F85A6290BD73}"/>
              </a:ext>
            </a:extLst>
          </p:cNvPr>
          <p:cNvSpPr txBox="1">
            <a:spLocks/>
          </p:cNvSpPr>
          <p:nvPr/>
        </p:nvSpPr>
        <p:spPr>
          <a:xfrm>
            <a:off x="781050" y="527304"/>
            <a:ext cx="7886700"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pPr algn="ctr" defTabSz="685800">
              <a:defRPr/>
            </a:pPr>
            <a:r>
              <a:rPr lang="en-US"/>
              <a:t>Research Study Amendments Making Minor Changes</a:t>
            </a:r>
          </a:p>
        </p:txBody>
      </p:sp>
      <p:sp>
        <p:nvSpPr>
          <p:cNvPr id="11" name="Footer Placeholder 6">
            <a:extLst>
              <a:ext uri="{FF2B5EF4-FFF2-40B4-BE49-F238E27FC236}">
                <a16:creationId xmlns:a16="http://schemas.microsoft.com/office/drawing/2014/main" id="{6B2A628C-2172-4930-863E-3FECD1C666E7}"/>
              </a:ext>
            </a:extLst>
          </p:cNvPr>
          <p:cNvSpPr>
            <a:spLocks noGrp="1"/>
          </p:cNvSpPr>
          <p:nvPr>
            <p:ph type="ftr" sz="quarter" idx="3"/>
          </p:nvPr>
        </p:nvSpPr>
        <p:spPr>
          <a:xfrm>
            <a:off x="626364" y="6163042"/>
            <a:ext cx="5648787" cy="365125"/>
          </a:xfrm>
        </p:spPr>
        <p:txBody>
          <a:bodyPr/>
          <a:lstStyle/>
          <a:p>
            <a:r>
              <a:rPr lang="en-US"/>
              <a:t>FOR INTERNAL USE ONLY		Office of Information and Technology</a:t>
            </a:r>
          </a:p>
        </p:txBody>
      </p:sp>
      <p:sp>
        <p:nvSpPr>
          <p:cNvPr id="12" name="Slide Number Placeholder 5">
            <a:extLst>
              <a:ext uri="{FF2B5EF4-FFF2-40B4-BE49-F238E27FC236}">
                <a16:creationId xmlns:a16="http://schemas.microsoft.com/office/drawing/2014/main" id="{BBFDC9BA-BFB9-436A-AF4E-A7F20F93E54A}"/>
              </a:ext>
            </a:extLst>
          </p:cNvPr>
          <p:cNvSpPr txBox="1">
            <a:spLocks/>
          </p:cNvSpPr>
          <p:nvPr/>
        </p:nvSpPr>
        <p:spPr>
          <a:xfrm>
            <a:off x="6457950" y="6163042"/>
            <a:ext cx="2057400" cy="365125"/>
          </a:xfrm>
          <a:prstGeom prst="rect">
            <a:avLst/>
          </a:prstGeom>
        </p:spPr>
        <p:txBody>
          <a:bodyPr vert="horz" lIns="91440" tIns="45720" rIns="91440" bIns="45720" rtlCol="0" anchor="ctr"/>
          <a:lstStyle>
            <a:defPPr>
              <a:defRPr lang="en-US"/>
            </a:defPPr>
            <a:lvl1pPr algn="r">
              <a:defRPr sz="1200">
                <a:solidFill>
                  <a:schemeClr val="tx1">
                    <a:tint val="75000"/>
                  </a:schemeClr>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73346A-FCA4-684E-8D18-26E8324063ED}" type="slidenum">
              <a:rPr lang="en-US"/>
              <a:pPr/>
              <a:t>44</a:t>
            </a:fld>
            <a:endParaRPr lang="en-US"/>
          </a:p>
        </p:txBody>
      </p:sp>
    </p:spTree>
    <p:extLst>
      <p:ext uri="{BB962C8B-B14F-4D97-AF65-F5344CB8AC3E}">
        <p14:creationId xmlns:p14="http://schemas.microsoft.com/office/powerpoint/2010/main" val="23186358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Graphic 150" descr="Gears">
            <a:extLst>
              <a:ext uri="{FF2B5EF4-FFF2-40B4-BE49-F238E27FC236}">
                <a16:creationId xmlns:a16="http://schemas.microsoft.com/office/drawing/2014/main" id="{93003311-4504-4A25-9393-F2B9C7D261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21806" y="1474533"/>
            <a:ext cx="548640" cy="548640"/>
          </a:xfrm>
          <a:prstGeom prst="rect">
            <a:avLst/>
          </a:prstGeom>
        </p:spPr>
      </p:pic>
      <p:sp>
        <p:nvSpPr>
          <p:cNvPr id="3" name="Rectangle: Rounded Corners 2">
            <a:extLst>
              <a:ext uri="{FF2B5EF4-FFF2-40B4-BE49-F238E27FC236}">
                <a16:creationId xmlns:a16="http://schemas.microsoft.com/office/drawing/2014/main" id="{37D546B9-FE56-4B8F-81AF-DA54731D0D58}"/>
              </a:ext>
            </a:extLst>
          </p:cNvPr>
          <p:cNvSpPr/>
          <p:nvPr/>
        </p:nvSpPr>
        <p:spPr>
          <a:xfrm>
            <a:off x="428813" y="2112441"/>
            <a:ext cx="7966637" cy="883338"/>
          </a:xfrm>
          <a:prstGeom prst="roundRect">
            <a:avLst/>
          </a:prstGeom>
          <a:solidFill>
            <a:srgbClr val="F5F5F5"/>
          </a:solidFill>
          <a:ln>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4" name="Content Placeholder 2">
            <a:extLst>
              <a:ext uri="{FF2B5EF4-FFF2-40B4-BE49-F238E27FC236}">
                <a16:creationId xmlns:a16="http://schemas.microsoft.com/office/drawing/2014/main" id="{5734CDCC-024E-497A-AB68-F189BF561130}"/>
              </a:ext>
            </a:extLst>
          </p:cNvPr>
          <p:cNvSpPr>
            <a:spLocks noGrp="1"/>
          </p:cNvSpPr>
          <p:nvPr>
            <p:ph sz="quarter" idx="12"/>
          </p:nvPr>
        </p:nvSpPr>
        <p:spPr>
          <a:xfrm>
            <a:off x="626364" y="1474533"/>
            <a:ext cx="7687020" cy="1524297"/>
          </a:xfrm>
        </p:spPr>
        <p:txBody>
          <a:bodyPr vert="horz" lIns="91440" tIns="45720" rIns="91440" bIns="45720" rtlCol="0" anchor="t">
            <a:noAutofit/>
          </a:bodyPr>
          <a:lstStyle/>
          <a:p>
            <a:pPr marL="0" indent="0" algn="ctr">
              <a:buNone/>
            </a:pPr>
            <a:r>
              <a:rPr lang="en-US" sz="1400"/>
              <a:t>. </a:t>
            </a:r>
          </a:p>
        </p:txBody>
      </p:sp>
      <p:sp>
        <p:nvSpPr>
          <p:cNvPr id="23" name="Title 1">
            <a:extLst>
              <a:ext uri="{FF2B5EF4-FFF2-40B4-BE49-F238E27FC236}">
                <a16:creationId xmlns:a16="http://schemas.microsoft.com/office/drawing/2014/main" id="{AC32DC97-E40E-42B1-9A88-9BD6710D24EF}"/>
              </a:ext>
            </a:extLst>
          </p:cNvPr>
          <p:cNvSpPr txBox="1">
            <a:spLocks/>
          </p:cNvSpPr>
          <p:nvPr/>
        </p:nvSpPr>
        <p:spPr>
          <a:xfrm>
            <a:off x="628650" y="374904"/>
            <a:ext cx="7886700"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pPr algn="ctr" defTabSz="685800">
              <a:defRPr/>
            </a:pPr>
            <a:r>
              <a:rPr lang="en-US"/>
              <a:t> Research Study Amendment Minor Change  Determination Aide</a:t>
            </a:r>
          </a:p>
        </p:txBody>
      </p:sp>
      <p:sp>
        <p:nvSpPr>
          <p:cNvPr id="34" name="Slide Number Placeholder 5">
            <a:extLst>
              <a:ext uri="{FF2B5EF4-FFF2-40B4-BE49-F238E27FC236}">
                <a16:creationId xmlns:a16="http://schemas.microsoft.com/office/drawing/2014/main" id="{CFA0FDC5-D595-4DD1-846E-7E9FB9AF6399}"/>
              </a:ext>
            </a:extLst>
          </p:cNvPr>
          <p:cNvSpPr>
            <a:spLocks noGrp="1"/>
          </p:cNvSpPr>
          <p:nvPr>
            <p:ph type="sldNum" sz="quarter" idx="10"/>
          </p:nvPr>
        </p:nvSpPr>
        <p:spPr>
          <a:xfrm>
            <a:off x="6457950" y="6163042"/>
            <a:ext cx="2057400" cy="365125"/>
          </a:xfrm>
        </p:spPr>
        <p:txBody>
          <a:bodyPr/>
          <a:lstStyle/>
          <a:p>
            <a:fld id="{E573346A-FCA4-684E-8D18-26E8324063ED}" type="slidenum">
              <a:rPr lang="en-US" smtClean="0"/>
              <a:pPr/>
              <a:t>45</a:t>
            </a:fld>
            <a:endParaRPr lang="en-US"/>
          </a:p>
        </p:txBody>
      </p:sp>
      <p:sp>
        <p:nvSpPr>
          <p:cNvPr id="35" name="Footer Placeholder 6">
            <a:extLst>
              <a:ext uri="{FF2B5EF4-FFF2-40B4-BE49-F238E27FC236}">
                <a16:creationId xmlns:a16="http://schemas.microsoft.com/office/drawing/2014/main" id="{8E83AE5C-CCCA-4F76-A525-8DB03DAD37EC}"/>
              </a:ext>
            </a:extLst>
          </p:cNvPr>
          <p:cNvSpPr>
            <a:spLocks noGrp="1"/>
          </p:cNvSpPr>
          <p:nvPr>
            <p:ph type="ftr" sz="quarter" idx="3"/>
          </p:nvPr>
        </p:nvSpPr>
        <p:spPr>
          <a:xfrm>
            <a:off x="626364" y="6163042"/>
            <a:ext cx="5648787" cy="365125"/>
          </a:xfrm>
        </p:spPr>
        <p:txBody>
          <a:bodyPr/>
          <a:lstStyle/>
          <a:p>
            <a:r>
              <a:rPr lang="en-US"/>
              <a:t>FOR INTERNAL USE ONLY		Office of Information and Technology</a:t>
            </a:r>
          </a:p>
        </p:txBody>
      </p:sp>
      <p:pic>
        <p:nvPicPr>
          <p:cNvPr id="5" name="Picture 4">
            <a:extLst>
              <a:ext uri="{FF2B5EF4-FFF2-40B4-BE49-F238E27FC236}">
                <a16:creationId xmlns:a16="http://schemas.microsoft.com/office/drawing/2014/main" id="{0A76BFB6-5025-42D6-BE1F-0E8E39E629C4}"/>
              </a:ext>
            </a:extLst>
          </p:cNvPr>
          <p:cNvPicPr>
            <a:picLocks noChangeAspect="1"/>
          </p:cNvPicPr>
          <p:nvPr/>
        </p:nvPicPr>
        <p:blipFill>
          <a:blip r:embed="rId4"/>
          <a:stretch>
            <a:fillRect/>
          </a:stretch>
        </p:blipFill>
        <p:spPr>
          <a:xfrm>
            <a:off x="1323975" y="1476375"/>
            <a:ext cx="6496050" cy="3905250"/>
          </a:xfrm>
          <a:prstGeom prst="rect">
            <a:avLst/>
          </a:prstGeom>
        </p:spPr>
      </p:pic>
    </p:spTree>
    <p:extLst>
      <p:ext uri="{BB962C8B-B14F-4D97-AF65-F5344CB8AC3E}">
        <p14:creationId xmlns:p14="http://schemas.microsoft.com/office/powerpoint/2010/main" val="25801008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5F1FE699-1E6E-4640-882B-BC582092587B}"/>
              </a:ext>
            </a:extLst>
          </p:cNvPr>
          <p:cNvSpPr/>
          <p:nvPr/>
        </p:nvSpPr>
        <p:spPr>
          <a:xfrm>
            <a:off x="781051" y="1631999"/>
            <a:ext cx="7886700" cy="1177864"/>
          </a:xfrm>
          <a:prstGeom prst="roundRect">
            <a:avLst/>
          </a:prstGeom>
          <a:solidFill>
            <a:srgbClr val="ECF3FA"/>
          </a:solidFill>
          <a:ln>
            <a:solidFill>
              <a:srgbClr val="ECF3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r>
              <a:rPr lang="en-US" sz="1350"/>
            </a:br>
            <a:endParaRPr lang="en-US" sz="1350">
              <a:solidFill>
                <a:prstClr val="white"/>
              </a:solidFill>
              <a:latin typeface="Calibri" panose="020F0502020204030204"/>
            </a:endParaRPr>
          </a:p>
        </p:txBody>
      </p:sp>
      <p:sp>
        <p:nvSpPr>
          <p:cNvPr id="28" name="Rectangle 27">
            <a:extLst>
              <a:ext uri="{FF2B5EF4-FFF2-40B4-BE49-F238E27FC236}">
                <a16:creationId xmlns:a16="http://schemas.microsoft.com/office/drawing/2014/main" id="{E01478C1-1306-4B3D-8683-ACB0390A429A}"/>
              </a:ext>
            </a:extLst>
          </p:cNvPr>
          <p:cNvSpPr/>
          <p:nvPr/>
        </p:nvSpPr>
        <p:spPr>
          <a:xfrm>
            <a:off x="1031630" y="1822896"/>
            <a:ext cx="7574445" cy="715581"/>
          </a:xfrm>
          <a:prstGeom prst="rect">
            <a:avLst/>
          </a:prstGeom>
          <a:noFill/>
        </p:spPr>
        <p:txBody>
          <a:bodyPr wrap="square" lIns="68580" tIns="34290" rIns="68580" bIns="34290" anchor="t">
            <a:spAutoFit/>
          </a:bodyPr>
          <a:lstStyle/>
          <a:p>
            <a:r>
              <a:rPr lang="en-US" sz="1400" b="1"/>
              <a:t>SCENARIO</a:t>
            </a:r>
            <a:r>
              <a:rPr lang="en-US" sz="1400"/>
              <a:t>: A VA PI plans to submit an amendment to a VA research study.   The amendment will change the number of subjects that will be participating in the study from 400 to 750.  Is the PI required to complete an ERDSP.   </a:t>
            </a:r>
          </a:p>
        </p:txBody>
      </p:sp>
      <p:sp>
        <p:nvSpPr>
          <p:cNvPr id="37" name="Rectangle 36">
            <a:extLst>
              <a:ext uri="{FF2B5EF4-FFF2-40B4-BE49-F238E27FC236}">
                <a16:creationId xmlns:a16="http://schemas.microsoft.com/office/drawing/2014/main" id="{C817C69C-443B-414A-AB95-44BBCE5657F0}"/>
              </a:ext>
            </a:extLst>
          </p:cNvPr>
          <p:cNvSpPr/>
          <p:nvPr/>
        </p:nvSpPr>
        <p:spPr>
          <a:xfrm>
            <a:off x="765033" y="4294978"/>
            <a:ext cx="7841042" cy="1577355"/>
          </a:xfrm>
          <a:prstGeom prst="rect">
            <a:avLst/>
          </a:prstGeom>
          <a:ln w="57150">
            <a:solidFill>
              <a:schemeClr val="accent4">
                <a:lumMod val="60000"/>
                <a:lumOff val="40000"/>
              </a:schemeClr>
            </a:solidFill>
          </a:ln>
        </p:spPr>
        <p:txBody>
          <a:bodyPr wrap="square" lIns="68580" tIns="34290" rIns="68580" bIns="34290" anchor="ctr">
            <a:spAutoFit/>
          </a:bodyPr>
          <a:lstStyle/>
          <a:p>
            <a:r>
              <a:rPr lang="en-US" sz="1400"/>
              <a:t>An ERDSP is required to be completed for all research study amendments.  If the research study amendment is only making minor changes to the study (see ERDSP Guide </a:t>
            </a:r>
            <a:r>
              <a:rPr lang="en-US" sz="1400">
                <a:hlinkClick r:id="rId2"/>
              </a:rPr>
              <a:t>Appendix C – Research Study Amendment ERDSP Determination Aide</a:t>
            </a:r>
            <a:r>
              <a:rPr lang="en-US" sz="1400"/>
              <a:t>.  the PI will take the following steps.   </a:t>
            </a:r>
          </a:p>
          <a:p>
            <a:pPr lvl="0"/>
            <a:r>
              <a:rPr lang="en-US" sz="1400"/>
              <a:t>(1) Complete the ERDSP heading information</a:t>
            </a:r>
          </a:p>
          <a:p>
            <a:pPr lvl="0"/>
            <a:r>
              <a:rPr lang="en-US" sz="1400"/>
              <a:t>(2) Complete question 1 of the ERDSP</a:t>
            </a:r>
          </a:p>
          <a:p>
            <a:pPr lvl="0"/>
            <a:r>
              <a:rPr lang="en-US" sz="1400"/>
              <a:t>(3) Sign the ERDSP</a:t>
            </a:r>
          </a:p>
          <a:p>
            <a:pPr lvl="0"/>
            <a:r>
              <a:rPr lang="en-US" sz="1400"/>
              <a:t>(4) Submit the signed ERDSP with the protocol submission</a:t>
            </a:r>
          </a:p>
        </p:txBody>
      </p:sp>
      <p:sp>
        <p:nvSpPr>
          <p:cNvPr id="22" name="Footer Placeholder 6">
            <a:extLst>
              <a:ext uri="{FF2B5EF4-FFF2-40B4-BE49-F238E27FC236}">
                <a16:creationId xmlns:a16="http://schemas.microsoft.com/office/drawing/2014/main" id="{8F3AEBA8-5A0A-4D53-8755-55043A54463A}"/>
              </a:ext>
            </a:extLst>
          </p:cNvPr>
          <p:cNvSpPr>
            <a:spLocks noGrp="1"/>
          </p:cNvSpPr>
          <p:nvPr>
            <p:ph type="ftr" sz="quarter" idx="3"/>
          </p:nvPr>
        </p:nvSpPr>
        <p:spPr>
          <a:xfrm>
            <a:off x="626364" y="6163042"/>
            <a:ext cx="5648787" cy="365125"/>
          </a:xfrm>
        </p:spPr>
        <p:txBody>
          <a:bodyPr/>
          <a:lstStyle/>
          <a:p>
            <a:r>
              <a:rPr lang="en-US"/>
              <a:t>FOR INTERNAL USE ONLY		Office of Information and Technology</a:t>
            </a:r>
          </a:p>
        </p:txBody>
      </p:sp>
      <p:sp>
        <p:nvSpPr>
          <p:cNvPr id="23" name="Slide Number Placeholder 5">
            <a:extLst>
              <a:ext uri="{FF2B5EF4-FFF2-40B4-BE49-F238E27FC236}">
                <a16:creationId xmlns:a16="http://schemas.microsoft.com/office/drawing/2014/main" id="{2AF97AB6-4356-485F-80BC-95E991227324}"/>
              </a:ext>
            </a:extLst>
          </p:cNvPr>
          <p:cNvSpPr txBox="1">
            <a:spLocks/>
          </p:cNvSpPr>
          <p:nvPr/>
        </p:nvSpPr>
        <p:spPr>
          <a:xfrm>
            <a:off x="6457950" y="6163042"/>
            <a:ext cx="2057400" cy="365125"/>
          </a:xfrm>
          <a:prstGeom prst="rect">
            <a:avLst/>
          </a:prstGeom>
        </p:spPr>
        <p:txBody>
          <a:bodyPr vert="horz" lIns="91440" tIns="45720" rIns="91440" bIns="45720" rtlCol="0" anchor="ctr"/>
          <a:lstStyle>
            <a:defPPr>
              <a:defRPr lang="en-US"/>
            </a:defPPr>
            <a:lvl1pPr algn="r">
              <a:defRPr sz="1200">
                <a:solidFill>
                  <a:schemeClr val="tx1">
                    <a:tint val="75000"/>
                  </a:schemeClr>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73346A-FCA4-684E-8D18-26E8324063ED}" type="slidenum">
              <a:rPr lang="en-US"/>
              <a:pPr/>
              <a:t>46</a:t>
            </a:fld>
            <a:endParaRPr lang="en-US"/>
          </a:p>
        </p:txBody>
      </p:sp>
      <p:sp>
        <p:nvSpPr>
          <p:cNvPr id="24" name="Title 1">
            <a:extLst>
              <a:ext uri="{FF2B5EF4-FFF2-40B4-BE49-F238E27FC236}">
                <a16:creationId xmlns:a16="http://schemas.microsoft.com/office/drawing/2014/main" id="{213B6A9D-EC53-4CB6-9DD7-F9FF9205C3DD}"/>
              </a:ext>
            </a:extLst>
          </p:cNvPr>
          <p:cNvSpPr txBox="1">
            <a:spLocks/>
          </p:cNvSpPr>
          <p:nvPr/>
        </p:nvSpPr>
        <p:spPr>
          <a:xfrm>
            <a:off x="781050" y="527304"/>
            <a:ext cx="7886700"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pPr algn="ctr" defTabSz="685800">
              <a:defRPr/>
            </a:pPr>
            <a:r>
              <a:rPr lang="en-US"/>
              <a:t>Training Scenario #1</a:t>
            </a:r>
          </a:p>
        </p:txBody>
      </p:sp>
      <p:grpSp>
        <p:nvGrpSpPr>
          <p:cNvPr id="27" name="Group 26">
            <a:extLst>
              <a:ext uri="{FF2B5EF4-FFF2-40B4-BE49-F238E27FC236}">
                <a16:creationId xmlns:a16="http://schemas.microsoft.com/office/drawing/2014/main" id="{DC09C780-4BAF-44DB-BEED-F5F029A59C3D}"/>
              </a:ext>
              <a:ext uri="{C183D7F6-B498-43B3-948B-1728B52AA6E4}">
                <adec:decorative xmlns:adec="http://schemas.microsoft.com/office/drawing/2017/decorative" val="1"/>
              </a:ext>
            </a:extLst>
          </p:cNvPr>
          <p:cNvGrpSpPr/>
          <p:nvPr/>
        </p:nvGrpSpPr>
        <p:grpSpPr>
          <a:xfrm>
            <a:off x="3450757" y="2903974"/>
            <a:ext cx="2241385" cy="1144164"/>
            <a:chOff x="2659545" y="2834084"/>
            <a:chExt cx="3671009" cy="1873947"/>
          </a:xfrm>
        </p:grpSpPr>
        <p:grpSp>
          <p:nvGrpSpPr>
            <p:cNvPr id="29" name="Group 28">
              <a:extLst>
                <a:ext uri="{FF2B5EF4-FFF2-40B4-BE49-F238E27FC236}">
                  <a16:creationId xmlns:a16="http://schemas.microsoft.com/office/drawing/2014/main" id="{BD94C7D4-4B26-4153-839D-66FFB37721AD}"/>
                </a:ext>
              </a:extLst>
            </p:cNvPr>
            <p:cNvGrpSpPr/>
            <p:nvPr/>
          </p:nvGrpSpPr>
          <p:grpSpPr>
            <a:xfrm>
              <a:off x="2659545" y="2879231"/>
              <a:ext cx="1828800" cy="1828800"/>
              <a:chOff x="768355" y="3783517"/>
              <a:chExt cx="1828800" cy="1828800"/>
            </a:xfrm>
          </p:grpSpPr>
          <p:sp>
            <p:nvSpPr>
              <p:cNvPr id="35" name="Arrow: Right 34">
                <a:extLst>
                  <a:ext uri="{FF2B5EF4-FFF2-40B4-BE49-F238E27FC236}">
                    <a16:creationId xmlns:a16="http://schemas.microsoft.com/office/drawing/2014/main" id="{72EF5FA3-13BC-4028-913C-8903B3A8425C}"/>
                  </a:ext>
                </a:extLst>
              </p:cNvPr>
              <p:cNvSpPr/>
              <p:nvPr/>
            </p:nvSpPr>
            <p:spPr>
              <a:xfrm rot="16200000">
                <a:off x="1446177" y="4244323"/>
                <a:ext cx="457200" cy="457200"/>
              </a:xfrm>
              <a:prstGeom prst="rightArrow">
                <a:avLst/>
              </a:prstGeom>
              <a:solidFill>
                <a:srgbClr val="2F52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artial Circle 35">
                <a:extLst>
                  <a:ext uri="{FF2B5EF4-FFF2-40B4-BE49-F238E27FC236}">
                    <a16:creationId xmlns:a16="http://schemas.microsoft.com/office/drawing/2014/main" id="{78390712-345A-466B-A8F9-870609E8D918}"/>
                  </a:ext>
                </a:extLst>
              </p:cNvPr>
              <p:cNvSpPr/>
              <p:nvPr/>
            </p:nvSpPr>
            <p:spPr>
              <a:xfrm rot="176956">
                <a:off x="768355" y="3783517"/>
                <a:ext cx="1828800" cy="1828800"/>
              </a:xfrm>
              <a:prstGeom prst="pie">
                <a:avLst>
                  <a:gd name="adj1" fmla="val 21428258"/>
                  <a:gd name="adj2" fmla="val 10583992"/>
                </a:avLst>
              </a:prstGeom>
              <a:solidFill>
                <a:srgbClr val="2F528F"/>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8" name="Graphic 37" descr="Questions">
                <a:extLst>
                  <a:ext uri="{FF2B5EF4-FFF2-40B4-BE49-F238E27FC236}">
                    <a16:creationId xmlns:a16="http://schemas.microsoft.com/office/drawing/2014/main" id="{81B9FD33-62CD-42AB-88A4-68898C7683A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4737" y="4795413"/>
                <a:ext cx="640080" cy="640080"/>
              </a:xfrm>
              <a:prstGeom prst="rect">
                <a:avLst/>
              </a:prstGeom>
            </p:spPr>
          </p:pic>
        </p:grpSp>
        <p:grpSp>
          <p:nvGrpSpPr>
            <p:cNvPr id="30" name="Group 29">
              <a:extLst>
                <a:ext uri="{FF2B5EF4-FFF2-40B4-BE49-F238E27FC236}">
                  <a16:creationId xmlns:a16="http://schemas.microsoft.com/office/drawing/2014/main" id="{DB22094E-EBAC-4686-BD80-B57318F7AE49}"/>
                </a:ext>
              </a:extLst>
            </p:cNvPr>
            <p:cNvGrpSpPr/>
            <p:nvPr/>
          </p:nvGrpSpPr>
          <p:grpSpPr>
            <a:xfrm>
              <a:off x="4501754" y="2834084"/>
              <a:ext cx="1828800" cy="1828800"/>
              <a:chOff x="7850829" y="2007239"/>
              <a:chExt cx="1828800" cy="1828800"/>
            </a:xfrm>
          </p:grpSpPr>
          <p:grpSp>
            <p:nvGrpSpPr>
              <p:cNvPr id="31" name="Group 30">
                <a:extLst>
                  <a:ext uri="{FF2B5EF4-FFF2-40B4-BE49-F238E27FC236}">
                    <a16:creationId xmlns:a16="http://schemas.microsoft.com/office/drawing/2014/main" id="{88A8C596-BD99-44EA-9A99-870A68A079B3}"/>
                  </a:ext>
                </a:extLst>
              </p:cNvPr>
              <p:cNvGrpSpPr/>
              <p:nvPr/>
            </p:nvGrpSpPr>
            <p:grpSpPr>
              <a:xfrm rot="10800000">
                <a:off x="7850829" y="2007239"/>
                <a:ext cx="1828800" cy="1828800"/>
                <a:chOff x="768355" y="3783517"/>
                <a:chExt cx="1828800" cy="1828800"/>
              </a:xfrm>
            </p:grpSpPr>
            <p:sp>
              <p:nvSpPr>
                <p:cNvPr id="33" name="Arrow: Right 32">
                  <a:extLst>
                    <a:ext uri="{FF2B5EF4-FFF2-40B4-BE49-F238E27FC236}">
                      <a16:creationId xmlns:a16="http://schemas.microsoft.com/office/drawing/2014/main" id="{F41DA024-301A-4F1D-8A1A-F34DD9464A63}"/>
                    </a:ext>
                  </a:extLst>
                </p:cNvPr>
                <p:cNvSpPr/>
                <p:nvPr/>
              </p:nvSpPr>
              <p:spPr>
                <a:xfrm rot="16200000">
                  <a:off x="1446177" y="4244323"/>
                  <a:ext cx="457200" cy="457200"/>
                </a:xfrm>
                <a:prstGeom prst="rightArrow">
                  <a:avLst/>
                </a:prstGeom>
                <a:solidFill>
                  <a:srgbClr val="102E50"/>
                </a:solidFill>
                <a:ln>
                  <a:solidFill>
                    <a:srgbClr val="102E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31F9DAF9-271A-45AE-9640-25873FF8334B}"/>
                    </a:ext>
                  </a:extLst>
                </p:cNvPr>
                <p:cNvSpPr/>
                <p:nvPr/>
              </p:nvSpPr>
              <p:spPr>
                <a:xfrm rot="176956">
                  <a:off x="768355" y="3783517"/>
                  <a:ext cx="1828800" cy="1828800"/>
                </a:xfrm>
                <a:prstGeom prst="pie">
                  <a:avLst>
                    <a:gd name="adj1" fmla="val 21428258"/>
                    <a:gd name="adj2" fmla="val 10583992"/>
                  </a:avLst>
                </a:prstGeom>
                <a:solidFill>
                  <a:srgbClr val="102E50"/>
                </a:solidFill>
                <a:ln>
                  <a:solidFill>
                    <a:srgbClr val="102E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2" name="Graphic 31" descr="Thought bubble">
                <a:extLst>
                  <a:ext uri="{FF2B5EF4-FFF2-40B4-BE49-F238E27FC236}">
                    <a16:creationId xmlns:a16="http://schemas.microsoft.com/office/drawing/2014/main" id="{98897D9E-D336-4460-BFB8-460033D2475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61727" y="2072869"/>
                <a:ext cx="822960" cy="822960"/>
              </a:xfrm>
              <a:prstGeom prst="rect">
                <a:avLst/>
              </a:prstGeom>
            </p:spPr>
          </p:pic>
        </p:grpSp>
      </p:grpSp>
    </p:spTree>
    <p:extLst>
      <p:ext uri="{BB962C8B-B14F-4D97-AF65-F5344CB8AC3E}">
        <p14:creationId xmlns:p14="http://schemas.microsoft.com/office/powerpoint/2010/main" val="312271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p:bldP spid="3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B0278-0D4A-2B47-9613-940F6A5C370D}"/>
              </a:ext>
            </a:extLst>
          </p:cNvPr>
          <p:cNvSpPr>
            <a:spLocks noGrp="1"/>
          </p:cNvSpPr>
          <p:nvPr>
            <p:ph type="title"/>
          </p:nvPr>
        </p:nvSpPr>
        <p:spPr/>
        <p:txBody>
          <a:bodyPr/>
          <a:lstStyle/>
          <a:p>
            <a:r>
              <a:rPr lang="en-US"/>
              <a:t>Demo &amp; Walk Through Accessing the ERDSP Toolset in VAIRRS/SharePoint</a:t>
            </a:r>
          </a:p>
        </p:txBody>
      </p:sp>
      <p:sp>
        <p:nvSpPr>
          <p:cNvPr id="3" name="Slide Number Placeholder 2">
            <a:extLst>
              <a:ext uri="{FF2B5EF4-FFF2-40B4-BE49-F238E27FC236}">
                <a16:creationId xmlns:a16="http://schemas.microsoft.com/office/drawing/2014/main" id="{FDFB1DE2-EC1E-E242-A272-41313D678AED}"/>
              </a:ext>
            </a:extLst>
          </p:cNvPr>
          <p:cNvSpPr>
            <a:spLocks noGrp="1"/>
          </p:cNvSpPr>
          <p:nvPr>
            <p:ph type="sldNum" sz="quarter" idx="4"/>
          </p:nvPr>
        </p:nvSpPr>
        <p:spPr>
          <a:xfrm>
            <a:off x="6457950" y="620557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73346A-FCA4-684E-8D18-26E8324063ED}" type="slidenum">
              <a:rPr lang="en-US" smtClean="0"/>
              <a:pPr/>
              <a:t>47</a:t>
            </a:fld>
            <a:endParaRPr lang="en-US"/>
          </a:p>
        </p:txBody>
      </p:sp>
    </p:spTree>
    <p:extLst>
      <p:ext uri="{BB962C8B-B14F-4D97-AF65-F5344CB8AC3E}">
        <p14:creationId xmlns:p14="http://schemas.microsoft.com/office/powerpoint/2010/main" val="12756194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B0278-0D4A-2B47-9613-940F6A5C370D}"/>
              </a:ext>
            </a:extLst>
          </p:cNvPr>
          <p:cNvSpPr>
            <a:spLocks noGrp="1"/>
          </p:cNvSpPr>
          <p:nvPr>
            <p:ph type="title"/>
          </p:nvPr>
        </p:nvSpPr>
        <p:spPr/>
        <p:txBody>
          <a:bodyPr/>
          <a:lstStyle/>
          <a:p>
            <a:r>
              <a:rPr lang="en-US"/>
              <a:t>Demo &amp; Walk Through of ERDSP Toolset</a:t>
            </a:r>
          </a:p>
        </p:txBody>
      </p:sp>
      <p:sp>
        <p:nvSpPr>
          <p:cNvPr id="3" name="Slide Number Placeholder 2">
            <a:extLst>
              <a:ext uri="{FF2B5EF4-FFF2-40B4-BE49-F238E27FC236}">
                <a16:creationId xmlns:a16="http://schemas.microsoft.com/office/drawing/2014/main" id="{FDFB1DE2-EC1E-E242-A272-41313D678AED}"/>
              </a:ext>
            </a:extLst>
          </p:cNvPr>
          <p:cNvSpPr>
            <a:spLocks noGrp="1"/>
          </p:cNvSpPr>
          <p:nvPr>
            <p:ph type="sldNum" sz="quarter" idx="4"/>
          </p:nvPr>
        </p:nvSpPr>
        <p:spPr>
          <a:xfrm>
            <a:off x="6457950" y="620557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73346A-FCA4-684E-8D18-26E8324063ED}" type="slidenum">
              <a:rPr lang="en-US" smtClean="0"/>
              <a:pPr/>
              <a:t>48</a:t>
            </a:fld>
            <a:endParaRPr lang="en-US"/>
          </a:p>
        </p:txBody>
      </p:sp>
    </p:spTree>
    <p:extLst>
      <p:ext uri="{BB962C8B-B14F-4D97-AF65-F5344CB8AC3E}">
        <p14:creationId xmlns:p14="http://schemas.microsoft.com/office/powerpoint/2010/main" val="2493599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30F08-E32E-414B-922D-C856C2C09B89}"/>
              </a:ext>
            </a:extLst>
          </p:cNvPr>
          <p:cNvSpPr>
            <a:spLocks noGrp="1"/>
          </p:cNvSpPr>
          <p:nvPr>
            <p:ph type="title"/>
          </p:nvPr>
        </p:nvSpPr>
        <p:spPr/>
        <p:txBody>
          <a:bodyPr/>
          <a:lstStyle/>
          <a:p>
            <a:r>
              <a:rPr lang="en-US"/>
              <a:t>Submitting ERDSP Toolset/User Guide Feedback</a:t>
            </a:r>
          </a:p>
        </p:txBody>
      </p:sp>
      <p:sp>
        <p:nvSpPr>
          <p:cNvPr id="9" name="Rectangle: Rounded Corners 8">
            <a:extLst>
              <a:ext uri="{FF2B5EF4-FFF2-40B4-BE49-F238E27FC236}">
                <a16:creationId xmlns:a16="http://schemas.microsoft.com/office/drawing/2014/main" id="{DEFEC7ED-555C-42D0-A004-079EC3C1BDC0}"/>
              </a:ext>
            </a:extLst>
          </p:cNvPr>
          <p:cNvSpPr/>
          <p:nvPr/>
        </p:nvSpPr>
        <p:spPr>
          <a:xfrm>
            <a:off x="327870" y="1148327"/>
            <a:ext cx="8482301" cy="892507"/>
          </a:xfrm>
          <a:prstGeom prst="roundRect">
            <a:avLst/>
          </a:prstGeom>
          <a:solidFill>
            <a:srgbClr val="F0F0F0"/>
          </a:solidFill>
          <a:ln>
            <a:solidFill>
              <a:srgbClr val="F0F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34047B9-FD5A-4815-803D-412CF2E04B44}"/>
              </a:ext>
            </a:extLst>
          </p:cNvPr>
          <p:cNvSpPr/>
          <p:nvPr/>
        </p:nvSpPr>
        <p:spPr>
          <a:xfrm>
            <a:off x="500743" y="1326266"/>
            <a:ext cx="8309428" cy="523220"/>
          </a:xfrm>
          <a:prstGeom prst="rect">
            <a:avLst/>
          </a:prstGeom>
        </p:spPr>
        <p:txBody>
          <a:bodyPr wrap="square">
            <a:spAutoFit/>
          </a:bodyPr>
          <a:lstStyle/>
          <a:p>
            <a:r>
              <a:rPr lang="en-US" sz="1400"/>
              <a:t>ISSOs participating in the ERDSP pilot/soft release are encouraged to provide feedback/comments at the conclusion of the pilot and soft launch by using the following Feedback Submission Form</a:t>
            </a:r>
          </a:p>
        </p:txBody>
      </p:sp>
      <p:sp>
        <p:nvSpPr>
          <p:cNvPr id="12" name="Rectangle 11">
            <a:extLst>
              <a:ext uri="{FF2B5EF4-FFF2-40B4-BE49-F238E27FC236}">
                <a16:creationId xmlns:a16="http://schemas.microsoft.com/office/drawing/2014/main" id="{19B64408-424A-47B9-8D4E-FB09AC27245A}"/>
              </a:ext>
            </a:extLst>
          </p:cNvPr>
          <p:cNvSpPr/>
          <p:nvPr/>
        </p:nvSpPr>
        <p:spPr>
          <a:xfrm>
            <a:off x="1927583" y="5803401"/>
            <a:ext cx="5648786" cy="276999"/>
          </a:xfrm>
          <a:prstGeom prst="rect">
            <a:avLst/>
          </a:prstGeom>
        </p:spPr>
        <p:txBody>
          <a:bodyPr wrap="square">
            <a:spAutoFit/>
          </a:bodyPr>
          <a:lstStyle/>
          <a:p>
            <a:pPr algn="ctr"/>
            <a:r>
              <a:rPr lang="en-US" sz="1200"/>
              <a:t>For detailed screen shots access </a:t>
            </a:r>
            <a:r>
              <a:rPr lang="en-US" sz="1200">
                <a:hlinkClick r:id="rId2"/>
              </a:rPr>
              <a:t>ERA User Guide</a:t>
            </a:r>
            <a:r>
              <a:rPr lang="en-US" sz="1200"/>
              <a:t>)</a:t>
            </a:r>
            <a:endParaRPr lang="en-US" sz="1200">
              <a:highlight>
                <a:srgbClr val="FFFF00"/>
              </a:highlight>
            </a:endParaRPr>
          </a:p>
        </p:txBody>
      </p:sp>
      <p:sp>
        <p:nvSpPr>
          <p:cNvPr id="45" name="Rectangle 44">
            <a:extLst>
              <a:ext uri="{FF2B5EF4-FFF2-40B4-BE49-F238E27FC236}">
                <a16:creationId xmlns:a16="http://schemas.microsoft.com/office/drawing/2014/main" id="{46ED98F2-B310-468D-8FDD-9AF5B552AD86}"/>
              </a:ext>
            </a:extLst>
          </p:cNvPr>
          <p:cNvSpPr/>
          <p:nvPr/>
        </p:nvSpPr>
        <p:spPr>
          <a:xfrm>
            <a:off x="1007165" y="2182692"/>
            <a:ext cx="7103165" cy="738664"/>
          </a:xfrm>
          <a:prstGeom prst="rect">
            <a:avLst/>
          </a:prstGeom>
        </p:spPr>
        <p:txBody>
          <a:bodyPr wrap="square">
            <a:spAutoFit/>
          </a:bodyPr>
          <a:lstStyle/>
          <a:p>
            <a:pPr algn="ctr"/>
            <a:r>
              <a:rPr lang="en-US" sz="1400"/>
              <a:t>ERDSP Feedback Form Link available at </a:t>
            </a:r>
            <a:r>
              <a:rPr lang="en-US" sz="1400">
                <a:hlinkClick r:id="rId3"/>
              </a:rPr>
              <a:t>https://vaww.portal2.va.gov/sites/infosecurity/fieldsecurity/rs/Lists/ERDSP%20Template%20Pilot%20Program%20Review/AllItems.aspx</a:t>
            </a:r>
            <a:r>
              <a:rPr lang="en-US" sz="1400"/>
              <a:t> </a:t>
            </a:r>
          </a:p>
        </p:txBody>
      </p:sp>
      <p:sp>
        <p:nvSpPr>
          <p:cNvPr id="58" name="Title 1">
            <a:extLst>
              <a:ext uri="{FF2B5EF4-FFF2-40B4-BE49-F238E27FC236}">
                <a16:creationId xmlns:a16="http://schemas.microsoft.com/office/drawing/2014/main" id="{9B601621-5AC9-4EB7-8324-21BC2066CA16}"/>
              </a:ext>
            </a:extLst>
          </p:cNvPr>
          <p:cNvSpPr txBox="1">
            <a:spLocks/>
          </p:cNvSpPr>
          <p:nvPr/>
        </p:nvSpPr>
        <p:spPr>
          <a:xfrm>
            <a:off x="701767" y="3013151"/>
            <a:ext cx="547914"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r>
              <a:rPr lang="en-US">
                <a:solidFill>
                  <a:schemeClr val="bg1"/>
                </a:solidFill>
              </a:rPr>
              <a:t>03</a:t>
            </a:r>
          </a:p>
        </p:txBody>
      </p:sp>
      <p:sp>
        <p:nvSpPr>
          <p:cNvPr id="59" name="Title 1">
            <a:extLst>
              <a:ext uri="{FF2B5EF4-FFF2-40B4-BE49-F238E27FC236}">
                <a16:creationId xmlns:a16="http://schemas.microsoft.com/office/drawing/2014/main" id="{E2124A90-7FB3-47D2-AF51-AA79E0B4FED3}"/>
              </a:ext>
            </a:extLst>
          </p:cNvPr>
          <p:cNvSpPr txBox="1">
            <a:spLocks/>
          </p:cNvSpPr>
          <p:nvPr/>
        </p:nvSpPr>
        <p:spPr>
          <a:xfrm>
            <a:off x="1297215" y="3530079"/>
            <a:ext cx="547914"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r>
              <a:rPr lang="en-US">
                <a:solidFill>
                  <a:schemeClr val="bg1"/>
                </a:solidFill>
              </a:rPr>
              <a:t>04</a:t>
            </a:r>
          </a:p>
        </p:txBody>
      </p:sp>
      <p:sp>
        <p:nvSpPr>
          <p:cNvPr id="60" name="Title 1">
            <a:extLst>
              <a:ext uri="{FF2B5EF4-FFF2-40B4-BE49-F238E27FC236}">
                <a16:creationId xmlns:a16="http://schemas.microsoft.com/office/drawing/2014/main" id="{9C15A02E-FED1-4D1F-B11F-C46BAFF5AC01}"/>
              </a:ext>
            </a:extLst>
          </p:cNvPr>
          <p:cNvSpPr txBox="1">
            <a:spLocks/>
          </p:cNvSpPr>
          <p:nvPr/>
        </p:nvSpPr>
        <p:spPr>
          <a:xfrm>
            <a:off x="697957" y="4049617"/>
            <a:ext cx="547914"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r>
              <a:rPr lang="en-US">
                <a:solidFill>
                  <a:schemeClr val="bg1"/>
                </a:solidFill>
              </a:rPr>
              <a:t>05</a:t>
            </a:r>
          </a:p>
        </p:txBody>
      </p:sp>
      <p:sp>
        <p:nvSpPr>
          <p:cNvPr id="61" name="Title 1">
            <a:extLst>
              <a:ext uri="{FF2B5EF4-FFF2-40B4-BE49-F238E27FC236}">
                <a16:creationId xmlns:a16="http://schemas.microsoft.com/office/drawing/2014/main" id="{FD469D7D-1479-4F69-A8C7-D378CC494D89}"/>
              </a:ext>
            </a:extLst>
          </p:cNvPr>
          <p:cNvSpPr txBox="1">
            <a:spLocks/>
          </p:cNvSpPr>
          <p:nvPr/>
        </p:nvSpPr>
        <p:spPr>
          <a:xfrm>
            <a:off x="1303021" y="4566746"/>
            <a:ext cx="547914"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r>
              <a:rPr lang="en-US">
                <a:solidFill>
                  <a:schemeClr val="bg1"/>
                </a:solidFill>
              </a:rPr>
              <a:t>06</a:t>
            </a:r>
          </a:p>
        </p:txBody>
      </p:sp>
      <p:sp>
        <p:nvSpPr>
          <p:cNvPr id="21" name="Footer Placeholder 6">
            <a:extLst>
              <a:ext uri="{FF2B5EF4-FFF2-40B4-BE49-F238E27FC236}">
                <a16:creationId xmlns:a16="http://schemas.microsoft.com/office/drawing/2014/main" id="{8B2EB632-1A19-4026-9879-2F28A2F0DBC9}"/>
              </a:ext>
            </a:extLst>
          </p:cNvPr>
          <p:cNvSpPr>
            <a:spLocks noGrp="1"/>
          </p:cNvSpPr>
          <p:nvPr>
            <p:ph type="ftr" sz="quarter" idx="3"/>
          </p:nvPr>
        </p:nvSpPr>
        <p:spPr>
          <a:xfrm>
            <a:off x="626364" y="6163042"/>
            <a:ext cx="5648787" cy="365125"/>
          </a:xfrm>
        </p:spPr>
        <p:txBody>
          <a:bodyPr/>
          <a:lstStyle/>
          <a:p>
            <a:r>
              <a:rPr lang="en-US"/>
              <a:t>FOR INTERNAL USE ONLY		Office of Information and Technology</a:t>
            </a:r>
          </a:p>
        </p:txBody>
      </p:sp>
      <p:sp>
        <p:nvSpPr>
          <p:cNvPr id="22" name="Slide Number Placeholder 5">
            <a:extLst>
              <a:ext uri="{FF2B5EF4-FFF2-40B4-BE49-F238E27FC236}">
                <a16:creationId xmlns:a16="http://schemas.microsoft.com/office/drawing/2014/main" id="{5C2869F5-E4B2-49A9-878D-FD646AF97DE7}"/>
              </a:ext>
            </a:extLst>
          </p:cNvPr>
          <p:cNvSpPr txBox="1">
            <a:spLocks/>
          </p:cNvSpPr>
          <p:nvPr/>
        </p:nvSpPr>
        <p:spPr>
          <a:xfrm>
            <a:off x="6457950" y="6163042"/>
            <a:ext cx="2057400" cy="365125"/>
          </a:xfrm>
          <a:prstGeom prst="rect">
            <a:avLst/>
          </a:prstGeom>
        </p:spPr>
        <p:txBody>
          <a:bodyPr vert="horz" lIns="91440" tIns="45720" rIns="91440" bIns="45720" rtlCol="0" anchor="ctr"/>
          <a:lstStyle>
            <a:defPPr>
              <a:defRPr lang="en-US"/>
            </a:defPPr>
            <a:lvl1pPr algn="r">
              <a:defRPr sz="1200">
                <a:solidFill>
                  <a:schemeClr val="tx1">
                    <a:tint val="75000"/>
                  </a:schemeClr>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73346A-FCA4-684E-8D18-26E8324063ED}" type="slidenum">
              <a:rPr lang="en-US"/>
              <a:pPr/>
              <a:t>49</a:t>
            </a:fld>
            <a:endParaRPr lang="en-US"/>
          </a:p>
        </p:txBody>
      </p:sp>
    </p:spTree>
    <p:extLst>
      <p:ext uri="{BB962C8B-B14F-4D97-AF65-F5344CB8AC3E}">
        <p14:creationId xmlns:p14="http://schemas.microsoft.com/office/powerpoint/2010/main" val="1018210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30F08-E32E-414B-922D-C856C2C09B89}"/>
              </a:ext>
            </a:extLst>
          </p:cNvPr>
          <p:cNvSpPr>
            <a:spLocks noGrp="1"/>
          </p:cNvSpPr>
          <p:nvPr>
            <p:ph type="title"/>
          </p:nvPr>
        </p:nvSpPr>
        <p:spPr/>
        <p:txBody>
          <a:bodyPr/>
          <a:lstStyle/>
          <a:p>
            <a:pPr algn="ctr"/>
            <a:r>
              <a:rPr lang="en-US"/>
              <a:t>Why is the ERDSP Necessary? (cont.)</a:t>
            </a:r>
          </a:p>
        </p:txBody>
      </p:sp>
      <p:sp>
        <p:nvSpPr>
          <p:cNvPr id="21" name="TextBox 20">
            <a:extLst>
              <a:ext uri="{FF2B5EF4-FFF2-40B4-BE49-F238E27FC236}">
                <a16:creationId xmlns:a16="http://schemas.microsoft.com/office/drawing/2014/main" id="{6D033A6F-977E-4688-BE4D-364E8B886300}"/>
              </a:ext>
            </a:extLst>
          </p:cNvPr>
          <p:cNvSpPr txBox="1"/>
          <p:nvPr/>
        </p:nvSpPr>
        <p:spPr>
          <a:xfrm>
            <a:off x="1586769" y="1198017"/>
            <a:ext cx="6501511" cy="430887"/>
          </a:xfrm>
          <a:prstGeom prst="rect">
            <a:avLst/>
          </a:prstGeom>
          <a:noFill/>
        </p:spPr>
        <p:txBody>
          <a:bodyPr wrap="square" lIns="0" tIns="0" rIns="0" bIns="0" rtlCol="0" anchor="t">
            <a:spAutoFit/>
          </a:bodyPr>
          <a:lstStyle/>
          <a:p>
            <a:r>
              <a:rPr lang="en-US" sz="1400"/>
              <a:t>Introduces a standardized process for conducting the ISSO research protocol review to support effective Research Protocol Data Management</a:t>
            </a:r>
          </a:p>
        </p:txBody>
      </p:sp>
      <p:sp>
        <p:nvSpPr>
          <p:cNvPr id="22" name="Flowchart: Off-page Connector 21">
            <a:extLst>
              <a:ext uri="{FF2B5EF4-FFF2-40B4-BE49-F238E27FC236}">
                <a16:creationId xmlns:a16="http://schemas.microsoft.com/office/drawing/2014/main" id="{5F008034-9B02-44DE-9339-41674F22F803}"/>
              </a:ext>
            </a:extLst>
          </p:cNvPr>
          <p:cNvSpPr/>
          <p:nvPr/>
        </p:nvSpPr>
        <p:spPr>
          <a:xfrm>
            <a:off x="781218" y="1143699"/>
            <a:ext cx="655081" cy="660017"/>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9170" fontAlgn="base">
              <a:spcBef>
                <a:spcPct val="0"/>
              </a:spcBef>
              <a:spcAft>
                <a:spcPct val="0"/>
              </a:spcAft>
              <a:defRPr/>
            </a:pPr>
            <a:endParaRPr lang="en-US" sz="3733" b="1">
              <a:solidFill>
                <a:srgbClr val="007DC6">
                  <a:lumMod val="50000"/>
                </a:srgbClr>
              </a:solidFill>
              <a:latin typeface="FontAwesome" pitchFamily="2" charset="0"/>
            </a:endParaRPr>
          </a:p>
        </p:txBody>
      </p:sp>
      <p:sp>
        <p:nvSpPr>
          <p:cNvPr id="23" name="Flowchart: Off-page Connector 22">
            <a:extLst>
              <a:ext uri="{FF2B5EF4-FFF2-40B4-BE49-F238E27FC236}">
                <a16:creationId xmlns:a16="http://schemas.microsoft.com/office/drawing/2014/main" id="{1AB27022-DC89-4D4D-A0E1-A94DEC199C20}"/>
              </a:ext>
            </a:extLst>
          </p:cNvPr>
          <p:cNvSpPr/>
          <p:nvPr/>
        </p:nvSpPr>
        <p:spPr>
          <a:xfrm>
            <a:off x="781219" y="4251370"/>
            <a:ext cx="655081" cy="660017"/>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9170" fontAlgn="base">
              <a:spcBef>
                <a:spcPct val="0"/>
              </a:spcBef>
              <a:spcAft>
                <a:spcPct val="0"/>
              </a:spcAft>
              <a:defRPr/>
            </a:pPr>
            <a:endParaRPr lang="en-US" sz="3733" b="1">
              <a:solidFill>
                <a:srgbClr val="007DC6">
                  <a:lumMod val="50000"/>
                </a:srgbClr>
              </a:solidFill>
              <a:latin typeface="FontAwesome" pitchFamily="2" charset="0"/>
            </a:endParaRPr>
          </a:p>
        </p:txBody>
      </p:sp>
      <p:sp>
        <p:nvSpPr>
          <p:cNvPr id="24" name="Flowchart: Off-page Connector 23">
            <a:extLst>
              <a:ext uri="{FF2B5EF4-FFF2-40B4-BE49-F238E27FC236}">
                <a16:creationId xmlns:a16="http://schemas.microsoft.com/office/drawing/2014/main" id="{F0BE8C90-9BCB-4263-88E6-B59BA894D4C7}"/>
              </a:ext>
            </a:extLst>
          </p:cNvPr>
          <p:cNvSpPr/>
          <p:nvPr/>
        </p:nvSpPr>
        <p:spPr>
          <a:xfrm>
            <a:off x="774695" y="2192571"/>
            <a:ext cx="655081" cy="660017"/>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9170" fontAlgn="base">
              <a:spcBef>
                <a:spcPct val="0"/>
              </a:spcBef>
              <a:spcAft>
                <a:spcPct val="0"/>
              </a:spcAft>
              <a:defRPr/>
            </a:pPr>
            <a:endParaRPr lang="en-US" sz="3733" b="1">
              <a:solidFill>
                <a:srgbClr val="007DC6">
                  <a:lumMod val="50000"/>
                </a:srgbClr>
              </a:solidFill>
              <a:latin typeface="FontAwesome" pitchFamily="2" charset="0"/>
            </a:endParaRPr>
          </a:p>
        </p:txBody>
      </p:sp>
      <p:sp>
        <p:nvSpPr>
          <p:cNvPr id="25" name="Flowchart: Off-page Connector 24">
            <a:extLst>
              <a:ext uri="{FF2B5EF4-FFF2-40B4-BE49-F238E27FC236}">
                <a16:creationId xmlns:a16="http://schemas.microsoft.com/office/drawing/2014/main" id="{800C62DF-82D9-43F7-8008-D6F7BAD0B2C8}"/>
              </a:ext>
            </a:extLst>
          </p:cNvPr>
          <p:cNvSpPr/>
          <p:nvPr/>
        </p:nvSpPr>
        <p:spPr>
          <a:xfrm>
            <a:off x="781218" y="3277878"/>
            <a:ext cx="655081" cy="660017"/>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9170" fontAlgn="base">
              <a:spcBef>
                <a:spcPct val="0"/>
              </a:spcBef>
              <a:spcAft>
                <a:spcPct val="0"/>
              </a:spcAft>
              <a:defRPr/>
            </a:pPr>
            <a:endParaRPr lang="en-US" sz="3733" b="1">
              <a:solidFill>
                <a:srgbClr val="007DC6">
                  <a:lumMod val="50000"/>
                </a:srgbClr>
              </a:solidFill>
              <a:latin typeface="FontAwesome" pitchFamily="2" charset="0"/>
            </a:endParaRPr>
          </a:p>
        </p:txBody>
      </p:sp>
      <p:sp>
        <p:nvSpPr>
          <p:cNvPr id="26" name="TextBox 25">
            <a:extLst>
              <a:ext uri="{FF2B5EF4-FFF2-40B4-BE49-F238E27FC236}">
                <a16:creationId xmlns:a16="http://schemas.microsoft.com/office/drawing/2014/main" id="{30C18777-EA13-4040-8080-A4C7A2F67903}"/>
              </a:ext>
            </a:extLst>
          </p:cNvPr>
          <p:cNvSpPr txBox="1"/>
          <p:nvPr/>
        </p:nvSpPr>
        <p:spPr>
          <a:xfrm>
            <a:off x="1586769" y="2256120"/>
            <a:ext cx="6501511" cy="430887"/>
          </a:xfrm>
          <a:prstGeom prst="rect">
            <a:avLst/>
          </a:prstGeom>
          <a:noFill/>
        </p:spPr>
        <p:txBody>
          <a:bodyPr wrap="square" lIns="0" tIns="0" rIns="0" bIns="0" rtlCol="0" anchor="t">
            <a:spAutoFit/>
          </a:bodyPr>
          <a:lstStyle/>
          <a:p>
            <a:r>
              <a:rPr lang="en-US" sz="1400"/>
              <a:t>Improve the data security planning process for research protocols by Principal Investigators (PIs) and research data stewards</a:t>
            </a:r>
          </a:p>
        </p:txBody>
      </p:sp>
      <p:sp>
        <p:nvSpPr>
          <p:cNvPr id="27" name="TextBox 26">
            <a:extLst>
              <a:ext uri="{FF2B5EF4-FFF2-40B4-BE49-F238E27FC236}">
                <a16:creationId xmlns:a16="http://schemas.microsoft.com/office/drawing/2014/main" id="{9D366A6B-F28A-4F55-ADB3-DABC4066E2D9}"/>
              </a:ext>
            </a:extLst>
          </p:cNvPr>
          <p:cNvSpPr txBox="1"/>
          <p:nvPr/>
        </p:nvSpPr>
        <p:spPr>
          <a:xfrm>
            <a:off x="1593292" y="3239586"/>
            <a:ext cx="6523756" cy="646331"/>
          </a:xfrm>
          <a:prstGeom prst="rect">
            <a:avLst/>
          </a:prstGeom>
          <a:noFill/>
        </p:spPr>
        <p:txBody>
          <a:bodyPr wrap="square" lIns="0" tIns="0" rIns="0" bIns="0" rtlCol="0" anchor="t">
            <a:spAutoFit/>
          </a:bodyPr>
          <a:lstStyle/>
          <a:p>
            <a:r>
              <a:rPr lang="en-US" sz="1400"/>
              <a:t>Enable ISSOs to more consistently review and assess risks associated with research protocol/study and identify commensurate security controls resources based on high-risk areas and specific conditions. </a:t>
            </a:r>
          </a:p>
        </p:txBody>
      </p:sp>
      <p:sp>
        <p:nvSpPr>
          <p:cNvPr id="28" name="TextBox 27">
            <a:extLst>
              <a:ext uri="{FF2B5EF4-FFF2-40B4-BE49-F238E27FC236}">
                <a16:creationId xmlns:a16="http://schemas.microsoft.com/office/drawing/2014/main" id="{F1C68367-54D3-4B71-AAD5-CE657D397DB4}"/>
              </a:ext>
            </a:extLst>
          </p:cNvPr>
          <p:cNvSpPr txBox="1"/>
          <p:nvPr/>
        </p:nvSpPr>
        <p:spPr>
          <a:xfrm>
            <a:off x="1593295" y="4215273"/>
            <a:ext cx="6523753" cy="646331"/>
          </a:xfrm>
          <a:prstGeom prst="rect">
            <a:avLst/>
          </a:prstGeom>
          <a:noFill/>
        </p:spPr>
        <p:txBody>
          <a:bodyPr wrap="square" lIns="0" tIns="0" rIns="0" bIns="0" rtlCol="0" anchor="t">
            <a:spAutoFit/>
          </a:bodyPr>
          <a:lstStyle/>
          <a:p>
            <a:r>
              <a:rPr lang="en-US" sz="1400"/>
              <a:t>Recommend baseline information security controls to guide the ISSO protocol security review process to ensure confidentiality, integrity, and availability of research data and systems</a:t>
            </a:r>
          </a:p>
        </p:txBody>
      </p:sp>
      <p:sp>
        <p:nvSpPr>
          <p:cNvPr id="29" name="Flowchart: Off-page Connector 28">
            <a:extLst>
              <a:ext uri="{FF2B5EF4-FFF2-40B4-BE49-F238E27FC236}">
                <a16:creationId xmlns:a16="http://schemas.microsoft.com/office/drawing/2014/main" id="{8D6B7AA0-D5F9-4512-986F-D8FFDC71587B}"/>
              </a:ext>
            </a:extLst>
          </p:cNvPr>
          <p:cNvSpPr/>
          <p:nvPr/>
        </p:nvSpPr>
        <p:spPr>
          <a:xfrm>
            <a:off x="781218" y="5196225"/>
            <a:ext cx="655081" cy="660017"/>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219170" fontAlgn="base">
              <a:spcBef>
                <a:spcPct val="0"/>
              </a:spcBef>
              <a:spcAft>
                <a:spcPct val="0"/>
              </a:spcAft>
              <a:defRPr/>
            </a:pPr>
            <a:endParaRPr lang="en-US" sz="3733" b="1">
              <a:solidFill>
                <a:srgbClr val="007DC6">
                  <a:lumMod val="50000"/>
                </a:srgbClr>
              </a:solidFill>
              <a:latin typeface="FontAwesome" pitchFamily="2" charset="0"/>
            </a:endParaRPr>
          </a:p>
        </p:txBody>
      </p:sp>
      <p:sp>
        <p:nvSpPr>
          <p:cNvPr id="30" name="TextBox 29">
            <a:extLst>
              <a:ext uri="{FF2B5EF4-FFF2-40B4-BE49-F238E27FC236}">
                <a16:creationId xmlns:a16="http://schemas.microsoft.com/office/drawing/2014/main" id="{72D939BA-F467-4803-90D9-E9F043F3F2E3}"/>
              </a:ext>
            </a:extLst>
          </p:cNvPr>
          <p:cNvSpPr txBox="1"/>
          <p:nvPr/>
        </p:nvSpPr>
        <p:spPr>
          <a:xfrm>
            <a:off x="1593293" y="5158142"/>
            <a:ext cx="6769489" cy="646331"/>
          </a:xfrm>
          <a:prstGeom prst="rect">
            <a:avLst/>
          </a:prstGeom>
          <a:noFill/>
        </p:spPr>
        <p:txBody>
          <a:bodyPr wrap="square" lIns="0" tIns="0" rIns="0" bIns="0" rtlCol="0" anchor="t">
            <a:spAutoFit/>
          </a:bodyPr>
          <a:lstStyle/>
          <a:p>
            <a:r>
              <a:rPr lang="en-US" sz="1400"/>
              <a:t>Toolset includes a tailored baseline of information security controls that maps critical administrative, physical, and technical security controls to the NIST Cybersecurity Framework (CSF)</a:t>
            </a:r>
          </a:p>
        </p:txBody>
      </p:sp>
      <p:pic>
        <p:nvPicPr>
          <p:cNvPr id="31" name="Graphic 30" descr="Workflow">
            <a:extLst>
              <a:ext uri="{FF2B5EF4-FFF2-40B4-BE49-F238E27FC236}">
                <a16:creationId xmlns:a16="http://schemas.microsoft.com/office/drawing/2014/main" id="{72A507D8-942C-4726-A3F3-A3D629F4929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8236" y="1193276"/>
            <a:ext cx="457200" cy="457200"/>
          </a:xfrm>
          <a:prstGeom prst="rect">
            <a:avLst/>
          </a:prstGeom>
        </p:spPr>
      </p:pic>
      <p:pic>
        <p:nvPicPr>
          <p:cNvPr id="32" name="Graphic 31" descr="Lock">
            <a:extLst>
              <a:ext uri="{FF2B5EF4-FFF2-40B4-BE49-F238E27FC236}">
                <a16:creationId xmlns:a16="http://schemas.microsoft.com/office/drawing/2014/main" id="{D29FBDF3-FA16-4F54-AC1F-983D795B545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0157" y="2242962"/>
            <a:ext cx="457200" cy="457200"/>
          </a:xfrm>
          <a:prstGeom prst="rect">
            <a:avLst/>
          </a:prstGeom>
        </p:spPr>
      </p:pic>
      <p:pic>
        <p:nvPicPr>
          <p:cNvPr id="33" name="Graphic 32" descr="Boardroom">
            <a:extLst>
              <a:ext uri="{FF2B5EF4-FFF2-40B4-BE49-F238E27FC236}">
                <a16:creationId xmlns:a16="http://schemas.microsoft.com/office/drawing/2014/main" id="{C1046FF0-80AD-4582-8D2C-E51F84F9879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0157" y="3345198"/>
            <a:ext cx="457200" cy="457200"/>
          </a:xfrm>
          <a:prstGeom prst="rect">
            <a:avLst/>
          </a:prstGeom>
        </p:spPr>
      </p:pic>
      <p:pic>
        <p:nvPicPr>
          <p:cNvPr id="34" name="Graphic 33" descr="Map with pin">
            <a:extLst>
              <a:ext uri="{FF2B5EF4-FFF2-40B4-BE49-F238E27FC236}">
                <a16:creationId xmlns:a16="http://schemas.microsoft.com/office/drawing/2014/main" id="{49CB8CC5-B20F-4140-BA5D-D1B44AF42AC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73589" y="4303335"/>
            <a:ext cx="457200" cy="457200"/>
          </a:xfrm>
          <a:prstGeom prst="rect">
            <a:avLst/>
          </a:prstGeom>
        </p:spPr>
      </p:pic>
      <p:pic>
        <p:nvPicPr>
          <p:cNvPr id="35" name="Graphic 34" descr="Handshake">
            <a:extLst>
              <a:ext uri="{FF2B5EF4-FFF2-40B4-BE49-F238E27FC236}">
                <a16:creationId xmlns:a16="http://schemas.microsoft.com/office/drawing/2014/main" id="{FFCD6A83-EFA1-4504-BF1B-D77F0AC4C47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73589" y="5288715"/>
            <a:ext cx="457200" cy="457200"/>
          </a:xfrm>
          <a:prstGeom prst="rect">
            <a:avLst/>
          </a:prstGeom>
        </p:spPr>
      </p:pic>
      <p:sp>
        <p:nvSpPr>
          <p:cNvPr id="37" name="Footer Placeholder 6">
            <a:extLst>
              <a:ext uri="{FF2B5EF4-FFF2-40B4-BE49-F238E27FC236}">
                <a16:creationId xmlns:a16="http://schemas.microsoft.com/office/drawing/2014/main" id="{4B5C7EC2-CDC3-4C2B-B207-264DB4BFEA7D}"/>
              </a:ext>
            </a:extLst>
          </p:cNvPr>
          <p:cNvSpPr>
            <a:spLocks noGrp="1"/>
          </p:cNvSpPr>
          <p:nvPr>
            <p:ph type="ftr" sz="quarter" idx="3"/>
          </p:nvPr>
        </p:nvSpPr>
        <p:spPr>
          <a:xfrm>
            <a:off x="626364" y="6154898"/>
            <a:ext cx="5648787" cy="365125"/>
          </a:xfrm>
        </p:spPr>
        <p:txBody>
          <a:bodyPr/>
          <a:lstStyle/>
          <a:p>
            <a:r>
              <a:rPr lang="en-US"/>
              <a:t>FOR INTERNAL USE ONLY		Office of Information and Technology</a:t>
            </a:r>
          </a:p>
        </p:txBody>
      </p:sp>
      <p:sp>
        <p:nvSpPr>
          <p:cNvPr id="38" name="Slide Number Placeholder 21">
            <a:extLst>
              <a:ext uri="{FF2B5EF4-FFF2-40B4-BE49-F238E27FC236}">
                <a16:creationId xmlns:a16="http://schemas.microsoft.com/office/drawing/2014/main" id="{1B2BE396-94EE-4D7E-87E9-9D494B30F9E6}"/>
              </a:ext>
            </a:extLst>
          </p:cNvPr>
          <p:cNvSpPr txBox="1">
            <a:spLocks/>
          </p:cNvSpPr>
          <p:nvPr/>
        </p:nvSpPr>
        <p:spPr>
          <a:xfrm>
            <a:off x="6693860" y="6154897"/>
            <a:ext cx="2057400" cy="365125"/>
          </a:xfrm>
          <a:prstGeom prst="rect">
            <a:avLst/>
          </a:prstGeom>
        </p:spPr>
        <p:txBody>
          <a:bodyPr vert="horz" lIns="91440" tIns="45720" rIns="91440" bIns="45720" rtlCol="0" anchor="ctr"/>
          <a:lstStyle>
            <a:defPPr>
              <a:defRPr lang="en-US"/>
            </a:defPPr>
            <a:lvl1pPr algn="r">
              <a:defRPr sz="1200">
                <a:solidFill>
                  <a:schemeClr val="tx1">
                    <a:tint val="75000"/>
                  </a:schemeClr>
                </a:solidFill>
              </a:defRPr>
            </a:lvl1pPr>
            <a:lvl2pPr marL="685800" indent="-228600" algn="l" defTabSz="914400" rtl="0" eaLnBrk="1" latinLnBrk="0" hangingPunct="1">
              <a:lnSpc>
                <a:spcPct val="90000"/>
              </a:lnSpc>
              <a:spcBef>
                <a:spcPts val="500"/>
              </a:spcBef>
              <a:buFont typeface="CambriaMath" charset="0"/>
              <a:buChar char="⎯"/>
              <a:defRPr sz="2400" kern="1200">
                <a:solidFill>
                  <a:srgbClr val="1F1F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1F1F1F"/>
                </a:solidFill>
                <a:latin typeface="+mn-lt"/>
                <a:ea typeface="+mn-ea"/>
                <a:cs typeface="+mn-cs"/>
              </a:defRPr>
            </a:lvl3pPr>
            <a:lvl4pPr marL="1600200" indent="-228600" algn="l" defTabSz="914400" rtl="0" eaLnBrk="1" latinLnBrk="0" hangingPunct="1">
              <a:lnSpc>
                <a:spcPct val="90000"/>
              </a:lnSpc>
              <a:spcBef>
                <a:spcPts val="500"/>
              </a:spcBef>
              <a:buFont typeface=".AppleSystemUIFont" charset="-120"/>
              <a:buChar char="»"/>
              <a:defRPr sz="2400" kern="1200">
                <a:solidFill>
                  <a:srgbClr val="1F1F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E573346A-FCA4-684E-8D18-26E8324063ED}" type="slidenum">
              <a:rPr lang="en-US"/>
              <a:pPr/>
              <a:t>5</a:t>
            </a:fld>
            <a:endParaRPr lang="en-US"/>
          </a:p>
        </p:txBody>
      </p:sp>
    </p:spTree>
    <p:extLst>
      <p:ext uri="{BB962C8B-B14F-4D97-AF65-F5344CB8AC3E}">
        <p14:creationId xmlns:p14="http://schemas.microsoft.com/office/powerpoint/2010/main" val="5303512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Group 84">
            <a:extLst>
              <a:ext uri="{FF2B5EF4-FFF2-40B4-BE49-F238E27FC236}">
                <a16:creationId xmlns:a16="http://schemas.microsoft.com/office/drawing/2014/main" id="{A565358E-8915-4C73-BF73-50F588FEA032}"/>
              </a:ext>
            </a:extLst>
          </p:cNvPr>
          <p:cNvGrpSpPr/>
          <p:nvPr/>
        </p:nvGrpSpPr>
        <p:grpSpPr>
          <a:xfrm>
            <a:off x="388420" y="2223554"/>
            <a:ext cx="1076325" cy="832485"/>
            <a:chOff x="2842590" y="1966981"/>
            <a:chExt cx="1076325" cy="832485"/>
          </a:xfrm>
        </p:grpSpPr>
        <p:sp>
          <p:nvSpPr>
            <p:cNvPr id="86" name="Hexagon 85">
              <a:extLst>
                <a:ext uri="{FF2B5EF4-FFF2-40B4-BE49-F238E27FC236}">
                  <a16:creationId xmlns:a16="http://schemas.microsoft.com/office/drawing/2014/main" id="{02FF5B69-C5E9-4E3C-A24C-07D2A5681BAD}"/>
                </a:ext>
              </a:extLst>
            </p:cNvPr>
            <p:cNvSpPr/>
            <p:nvPr/>
          </p:nvSpPr>
          <p:spPr>
            <a:xfrm>
              <a:off x="2934692" y="2035561"/>
              <a:ext cx="821635" cy="685800"/>
            </a:xfrm>
            <a:prstGeom prst="hexagon">
              <a:avLst/>
            </a:prstGeom>
            <a:solidFill>
              <a:srgbClr val="175594"/>
            </a:solidFill>
            <a:ln>
              <a:solidFill>
                <a:srgbClr val="175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Hexagon 86">
              <a:extLst>
                <a:ext uri="{FF2B5EF4-FFF2-40B4-BE49-F238E27FC236}">
                  <a16:creationId xmlns:a16="http://schemas.microsoft.com/office/drawing/2014/main" id="{E5FBA404-A7CD-457C-B6D1-20E97BD33409}"/>
                </a:ext>
              </a:extLst>
            </p:cNvPr>
            <p:cNvSpPr/>
            <p:nvPr/>
          </p:nvSpPr>
          <p:spPr>
            <a:xfrm>
              <a:off x="2842590" y="1966981"/>
              <a:ext cx="1005840" cy="822960"/>
            </a:xfrm>
            <a:prstGeom prst="hexagon">
              <a:avLst/>
            </a:prstGeom>
            <a:noFill/>
            <a:ln>
              <a:solidFill>
                <a:srgbClr val="175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cxnSp>
          <p:nvCxnSpPr>
            <p:cNvPr id="88" name="Straight Connector 87">
              <a:extLst>
                <a:ext uri="{FF2B5EF4-FFF2-40B4-BE49-F238E27FC236}">
                  <a16:creationId xmlns:a16="http://schemas.microsoft.com/office/drawing/2014/main" id="{AB08BEA0-182D-40B9-B2F3-2ECC937EBE98}"/>
                </a:ext>
              </a:extLst>
            </p:cNvPr>
            <p:cNvCxnSpPr>
              <a:cxnSpLocks/>
            </p:cNvCxnSpPr>
            <p:nvPr/>
          </p:nvCxnSpPr>
          <p:spPr>
            <a:xfrm>
              <a:off x="3918915" y="1967362"/>
              <a:ext cx="0" cy="832104"/>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89" name="Group 88">
            <a:extLst>
              <a:ext uri="{FF2B5EF4-FFF2-40B4-BE49-F238E27FC236}">
                <a16:creationId xmlns:a16="http://schemas.microsoft.com/office/drawing/2014/main" id="{EDB8CEBD-7EE2-4D99-B762-7F791F790162}"/>
              </a:ext>
            </a:extLst>
          </p:cNvPr>
          <p:cNvGrpSpPr/>
          <p:nvPr/>
        </p:nvGrpSpPr>
        <p:grpSpPr>
          <a:xfrm>
            <a:off x="388502" y="3220339"/>
            <a:ext cx="1076325" cy="832485"/>
            <a:chOff x="2842590" y="1966981"/>
            <a:chExt cx="1076325" cy="832485"/>
          </a:xfrm>
        </p:grpSpPr>
        <p:sp>
          <p:nvSpPr>
            <p:cNvPr id="90" name="Hexagon 89">
              <a:extLst>
                <a:ext uri="{FF2B5EF4-FFF2-40B4-BE49-F238E27FC236}">
                  <a16:creationId xmlns:a16="http://schemas.microsoft.com/office/drawing/2014/main" id="{CAD131AF-62F7-43BB-A32A-26CDCE121A1C}"/>
                </a:ext>
              </a:extLst>
            </p:cNvPr>
            <p:cNvSpPr/>
            <p:nvPr/>
          </p:nvSpPr>
          <p:spPr>
            <a:xfrm>
              <a:off x="2934692" y="2035561"/>
              <a:ext cx="821635" cy="685800"/>
            </a:xfrm>
            <a:prstGeom prst="hexagon">
              <a:avLst/>
            </a:prstGeom>
            <a:solidFill>
              <a:srgbClr val="175594"/>
            </a:solidFill>
            <a:ln>
              <a:solidFill>
                <a:srgbClr val="175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Hexagon 90">
              <a:extLst>
                <a:ext uri="{FF2B5EF4-FFF2-40B4-BE49-F238E27FC236}">
                  <a16:creationId xmlns:a16="http://schemas.microsoft.com/office/drawing/2014/main" id="{90230EE7-E706-48AA-B225-0BAC4E5D424F}"/>
                </a:ext>
              </a:extLst>
            </p:cNvPr>
            <p:cNvSpPr/>
            <p:nvPr/>
          </p:nvSpPr>
          <p:spPr>
            <a:xfrm>
              <a:off x="2842590" y="1966981"/>
              <a:ext cx="1005840" cy="822960"/>
            </a:xfrm>
            <a:prstGeom prst="hexagon">
              <a:avLst/>
            </a:prstGeom>
            <a:noFill/>
            <a:ln>
              <a:solidFill>
                <a:srgbClr val="175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cxnSp>
          <p:nvCxnSpPr>
            <p:cNvPr id="92" name="Straight Connector 91">
              <a:extLst>
                <a:ext uri="{FF2B5EF4-FFF2-40B4-BE49-F238E27FC236}">
                  <a16:creationId xmlns:a16="http://schemas.microsoft.com/office/drawing/2014/main" id="{91291373-783D-4B7F-A4F2-F32D252F5789}"/>
                </a:ext>
              </a:extLst>
            </p:cNvPr>
            <p:cNvCxnSpPr>
              <a:cxnSpLocks/>
            </p:cNvCxnSpPr>
            <p:nvPr/>
          </p:nvCxnSpPr>
          <p:spPr>
            <a:xfrm>
              <a:off x="3918915" y="1967362"/>
              <a:ext cx="0" cy="832104"/>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93" name="Group 92">
            <a:extLst>
              <a:ext uri="{FF2B5EF4-FFF2-40B4-BE49-F238E27FC236}">
                <a16:creationId xmlns:a16="http://schemas.microsoft.com/office/drawing/2014/main" id="{8BB6ABF7-8045-4052-87C7-2A7C8244FD85}"/>
              </a:ext>
            </a:extLst>
          </p:cNvPr>
          <p:cNvGrpSpPr/>
          <p:nvPr/>
        </p:nvGrpSpPr>
        <p:grpSpPr>
          <a:xfrm>
            <a:off x="387164" y="4205737"/>
            <a:ext cx="1076325" cy="832485"/>
            <a:chOff x="2842590" y="1966981"/>
            <a:chExt cx="1076325" cy="832485"/>
          </a:xfrm>
        </p:grpSpPr>
        <p:sp>
          <p:nvSpPr>
            <p:cNvPr id="94" name="Hexagon 93">
              <a:extLst>
                <a:ext uri="{FF2B5EF4-FFF2-40B4-BE49-F238E27FC236}">
                  <a16:creationId xmlns:a16="http://schemas.microsoft.com/office/drawing/2014/main" id="{8EABB5E4-90B4-4EEA-BF2F-2D64F5A7D2A0}"/>
                </a:ext>
              </a:extLst>
            </p:cNvPr>
            <p:cNvSpPr/>
            <p:nvPr/>
          </p:nvSpPr>
          <p:spPr>
            <a:xfrm>
              <a:off x="2934692" y="2035561"/>
              <a:ext cx="821635" cy="685800"/>
            </a:xfrm>
            <a:prstGeom prst="hexagon">
              <a:avLst/>
            </a:prstGeom>
            <a:solidFill>
              <a:srgbClr val="175594"/>
            </a:solidFill>
            <a:ln>
              <a:solidFill>
                <a:srgbClr val="175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a:extLst>
                <a:ext uri="{FF2B5EF4-FFF2-40B4-BE49-F238E27FC236}">
                  <a16:creationId xmlns:a16="http://schemas.microsoft.com/office/drawing/2014/main" id="{713B3FC7-DA5C-40FD-A718-5413E64FEB5C}"/>
                </a:ext>
              </a:extLst>
            </p:cNvPr>
            <p:cNvSpPr/>
            <p:nvPr/>
          </p:nvSpPr>
          <p:spPr>
            <a:xfrm>
              <a:off x="2842590" y="1966981"/>
              <a:ext cx="1005840" cy="822960"/>
            </a:xfrm>
            <a:prstGeom prst="hexagon">
              <a:avLst/>
            </a:prstGeom>
            <a:noFill/>
            <a:ln>
              <a:solidFill>
                <a:srgbClr val="175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cxnSp>
          <p:nvCxnSpPr>
            <p:cNvPr id="96" name="Straight Connector 95">
              <a:extLst>
                <a:ext uri="{FF2B5EF4-FFF2-40B4-BE49-F238E27FC236}">
                  <a16:creationId xmlns:a16="http://schemas.microsoft.com/office/drawing/2014/main" id="{E68526D8-512B-4998-BEED-503F8E025AF6}"/>
                </a:ext>
              </a:extLst>
            </p:cNvPr>
            <p:cNvCxnSpPr>
              <a:cxnSpLocks/>
            </p:cNvCxnSpPr>
            <p:nvPr/>
          </p:nvCxnSpPr>
          <p:spPr>
            <a:xfrm>
              <a:off x="3918915" y="1967362"/>
              <a:ext cx="0" cy="832104"/>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97" name="Group 96">
            <a:extLst>
              <a:ext uri="{FF2B5EF4-FFF2-40B4-BE49-F238E27FC236}">
                <a16:creationId xmlns:a16="http://schemas.microsoft.com/office/drawing/2014/main" id="{1F5B5318-F635-404A-8215-645B74CE5BCF}"/>
              </a:ext>
            </a:extLst>
          </p:cNvPr>
          <p:cNvGrpSpPr/>
          <p:nvPr/>
        </p:nvGrpSpPr>
        <p:grpSpPr>
          <a:xfrm>
            <a:off x="387485" y="5194500"/>
            <a:ext cx="1076325" cy="832485"/>
            <a:chOff x="2842590" y="1966981"/>
            <a:chExt cx="1076325" cy="832485"/>
          </a:xfrm>
        </p:grpSpPr>
        <p:sp>
          <p:nvSpPr>
            <p:cNvPr id="98" name="Hexagon 97">
              <a:extLst>
                <a:ext uri="{FF2B5EF4-FFF2-40B4-BE49-F238E27FC236}">
                  <a16:creationId xmlns:a16="http://schemas.microsoft.com/office/drawing/2014/main" id="{1553A643-E31A-486B-801A-F08DEE0FCA9F}"/>
                </a:ext>
              </a:extLst>
            </p:cNvPr>
            <p:cNvSpPr/>
            <p:nvPr/>
          </p:nvSpPr>
          <p:spPr>
            <a:xfrm>
              <a:off x="2934692" y="2035561"/>
              <a:ext cx="821635" cy="685800"/>
            </a:xfrm>
            <a:prstGeom prst="hexagon">
              <a:avLst/>
            </a:prstGeom>
            <a:solidFill>
              <a:srgbClr val="175594"/>
            </a:solidFill>
            <a:ln>
              <a:solidFill>
                <a:srgbClr val="175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Hexagon 98">
              <a:extLst>
                <a:ext uri="{FF2B5EF4-FFF2-40B4-BE49-F238E27FC236}">
                  <a16:creationId xmlns:a16="http://schemas.microsoft.com/office/drawing/2014/main" id="{70DB2E3C-67AE-4B94-96C7-E1C28DF1D75B}"/>
                </a:ext>
              </a:extLst>
            </p:cNvPr>
            <p:cNvSpPr/>
            <p:nvPr/>
          </p:nvSpPr>
          <p:spPr>
            <a:xfrm>
              <a:off x="2842590" y="1966981"/>
              <a:ext cx="1005840" cy="822960"/>
            </a:xfrm>
            <a:prstGeom prst="hexagon">
              <a:avLst/>
            </a:prstGeom>
            <a:noFill/>
            <a:ln>
              <a:solidFill>
                <a:srgbClr val="175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cxnSp>
          <p:nvCxnSpPr>
            <p:cNvPr id="100" name="Straight Connector 99">
              <a:extLst>
                <a:ext uri="{FF2B5EF4-FFF2-40B4-BE49-F238E27FC236}">
                  <a16:creationId xmlns:a16="http://schemas.microsoft.com/office/drawing/2014/main" id="{1FCF6C45-3402-47DA-8EA6-812756BCDE05}"/>
                </a:ext>
              </a:extLst>
            </p:cNvPr>
            <p:cNvCxnSpPr>
              <a:cxnSpLocks/>
            </p:cNvCxnSpPr>
            <p:nvPr/>
          </p:nvCxnSpPr>
          <p:spPr>
            <a:xfrm>
              <a:off x="3918915" y="1967362"/>
              <a:ext cx="0" cy="832104"/>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101" name="Group 100">
            <a:extLst>
              <a:ext uri="{FF2B5EF4-FFF2-40B4-BE49-F238E27FC236}">
                <a16:creationId xmlns:a16="http://schemas.microsoft.com/office/drawing/2014/main" id="{CC089559-E3F8-4C90-9FEF-F45A395AB82A}"/>
              </a:ext>
            </a:extLst>
          </p:cNvPr>
          <p:cNvGrpSpPr/>
          <p:nvPr/>
        </p:nvGrpSpPr>
        <p:grpSpPr>
          <a:xfrm>
            <a:off x="4596890" y="1233605"/>
            <a:ext cx="1076325" cy="832485"/>
            <a:chOff x="2842590" y="1966981"/>
            <a:chExt cx="1076325" cy="832485"/>
          </a:xfrm>
        </p:grpSpPr>
        <p:sp>
          <p:nvSpPr>
            <p:cNvPr id="102" name="Hexagon 101">
              <a:extLst>
                <a:ext uri="{FF2B5EF4-FFF2-40B4-BE49-F238E27FC236}">
                  <a16:creationId xmlns:a16="http://schemas.microsoft.com/office/drawing/2014/main" id="{EC2951B4-5D2A-40E3-8617-57B6678F9542}"/>
                </a:ext>
              </a:extLst>
            </p:cNvPr>
            <p:cNvSpPr/>
            <p:nvPr/>
          </p:nvSpPr>
          <p:spPr>
            <a:xfrm>
              <a:off x="2934692" y="2035561"/>
              <a:ext cx="821635" cy="685800"/>
            </a:xfrm>
            <a:prstGeom prst="hexagon">
              <a:avLst/>
            </a:prstGeom>
            <a:solidFill>
              <a:srgbClr val="175594"/>
            </a:solidFill>
            <a:ln>
              <a:solidFill>
                <a:srgbClr val="175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Hexagon 102">
              <a:extLst>
                <a:ext uri="{FF2B5EF4-FFF2-40B4-BE49-F238E27FC236}">
                  <a16:creationId xmlns:a16="http://schemas.microsoft.com/office/drawing/2014/main" id="{5AF5FB7C-94D4-43E5-9D82-B8449F6915DF}"/>
                </a:ext>
              </a:extLst>
            </p:cNvPr>
            <p:cNvSpPr/>
            <p:nvPr/>
          </p:nvSpPr>
          <p:spPr>
            <a:xfrm>
              <a:off x="2842590" y="1966981"/>
              <a:ext cx="1005840" cy="82296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cxnSp>
          <p:nvCxnSpPr>
            <p:cNvPr id="104" name="Straight Connector 103">
              <a:extLst>
                <a:ext uri="{FF2B5EF4-FFF2-40B4-BE49-F238E27FC236}">
                  <a16:creationId xmlns:a16="http://schemas.microsoft.com/office/drawing/2014/main" id="{ED03D5F0-B2F3-45E1-8F4D-F607486D074D}"/>
                </a:ext>
              </a:extLst>
            </p:cNvPr>
            <p:cNvCxnSpPr>
              <a:cxnSpLocks/>
            </p:cNvCxnSpPr>
            <p:nvPr/>
          </p:nvCxnSpPr>
          <p:spPr>
            <a:xfrm>
              <a:off x="3918915" y="1967362"/>
              <a:ext cx="0" cy="832104"/>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105" name="Group 104">
            <a:extLst>
              <a:ext uri="{FF2B5EF4-FFF2-40B4-BE49-F238E27FC236}">
                <a16:creationId xmlns:a16="http://schemas.microsoft.com/office/drawing/2014/main" id="{1017AFB9-AC95-4A51-8B7C-7FEECDB6FE1A}"/>
              </a:ext>
            </a:extLst>
          </p:cNvPr>
          <p:cNvGrpSpPr/>
          <p:nvPr/>
        </p:nvGrpSpPr>
        <p:grpSpPr>
          <a:xfrm>
            <a:off x="4572000" y="2216996"/>
            <a:ext cx="1076325" cy="832485"/>
            <a:chOff x="2842590" y="1966981"/>
            <a:chExt cx="1076325" cy="832485"/>
          </a:xfrm>
        </p:grpSpPr>
        <p:sp>
          <p:nvSpPr>
            <p:cNvPr id="106" name="Hexagon 105">
              <a:extLst>
                <a:ext uri="{FF2B5EF4-FFF2-40B4-BE49-F238E27FC236}">
                  <a16:creationId xmlns:a16="http://schemas.microsoft.com/office/drawing/2014/main" id="{69E349F2-518B-4067-84A3-75503BE56B97}"/>
                </a:ext>
              </a:extLst>
            </p:cNvPr>
            <p:cNvSpPr/>
            <p:nvPr/>
          </p:nvSpPr>
          <p:spPr>
            <a:xfrm>
              <a:off x="2934692" y="2035561"/>
              <a:ext cx="821635" cy="685800"/>
            </a:xfrm>
            <a:prstGeom prst="hexagon">
              <a:avLst/>
            </a:prstGeom>
            <a:solidFill>
              <a:srgbClr val="175594"/>
            </a:solidFill>
            <a:ln>
              <a:solidFill>
                <a:srgbClr val="175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Hexagon 106">
              <a:extLst>
                <a:ext uri="{FF2B5EF4-FFF2-40B4-BE49-F238E27FC236}">
                  <a16:creationId xmlns:a16="http://schemas.microsoft.com/office/drawing/2014/main" id="{53993D3B-79E4-451F-A2FE-30A5502102E0}"/>
                </a:ext>
              </a:extLst>
            </p:cNvPr>
            <p:cNvSpPr/>
            <p:nvPr/>
          </p:nvSpPr>
          <p:spPr>
            <a:xfrm>
              <a:off x="2842590" y="1966981"/>
              <a:ext cx="1005840" cy="822960"/>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cxnSp>
          <p:nvCxnSpPr>
            <p:cNvPr id="108" name="Straight Connector 107">
              <a:extLst>
                <a:ext uri="{FF2B5EF4-FFF2-40B4-BE49-F238E27FC236}">
                  <a16:creationId xmlns:a16="http://schemas.microsoft.com/office/drawing/2014/main" id="{B4E9464D-5FDF-40DD-8F18-85DCAD3CAF0A}"/>
                </a:ext>
              </a:extLst>
            </p:cNvPr>
            <p:cNvCxnSpPr>
              <a:cxnSpLocks/>
            </p:cNvCxnSpPr>
            <p:nvPr/>
          </p:nvCxnSpPr>
          <p:spPr>
            <a:xfrm>
              <a:off x="3918915" y="1967362"/>
              <a:ext cx="0" cy="832104"/>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109" name="Group 108">
            <a:extLst>
              <a:ext uri="{FF2B5EF4-FFF2-40B4-BE49-F238E27FC236}">
                <a16:creationId xmlns:a16="http://schemas.microsoft.com/office/drawing/2014/main" id="{26A1701A-715B-4EAF-9FDD-FB2D2CF17390}"/>
              </a:ext>
            </a:extLst>
          </p:cNvPr>
          <p:cNvGrpSpPr/>
          <p:nvPr/>
        </p:nvGrpSpPr>
        <p:grpSpPr>
          <a:xfrm>
            <a:off x="4596890" y="3222600"/>
            <a:ext cx="1076325" cy="832485"/>
            <a:chOff x="2842590" y="1966981"/>
            <a:chExt cx="1076325" cy="832485"/>
          </a:xfrm>
        </p:grpSpPr>
        <p:sp>
          <p:nvSpPr>
            <p:cNvPr id="110" name="Hexagon 109">
              <a:extLst>
                <a:ext uri="{FF2B5EF4-FFF2-40B4-BE49-F238E27FC236}">
                  <a16:creationId xmlns:a16="http://schemas.microsoft.com/office/drawing/2014/main" id="{0EFB02A7-CC6E-437E-B7AE-F653447E02A5}"/>
                </a:ext>
              </a:extLst>
            </p:cNvPr>
            <p:cNvSpPr/>
            <p:nvPr/>
          </p:nvSpPr>
          <p:spPr>
            <a:xfrm>
              <a:off x="2934692" y="2035561"/>
              <a:ext cx="821635" cy="685800"/>
            </a:xfrm>
            <a:prstGeom prst="hexagon">
              <a:avLst/>
            </a:prstGeom>
            <a:solidFill>
              <a:srgbClr val="175594"/>
            </a:solidFill>
            <a:ln>
              <a:solidFill>
                <a:srgbClr val="175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Hexagon 110">
              <a:extLst>
                <a:ext uri="{FF2B5EF4-FFF2-40B4-BE49-F238E27FC236}">
                  <a16:creationId xmlns:a16="http://schemas.microsoft.com/office/drawing/2014/main" id="{5EF84AEF-FE08-4379-BE6A-E0CA3CF69904}"/>
                </a:ext>
              </a:extLst>
            </p:cNvPr>
            <p:cNvSpPr/>
            <p:nvPr/>
          </p:nvSpPr>
          <p:spPr>
            <a:xfrm>
              <a:off x="2842590" y="1966981"/>
              <a:ext cx="1005840" cy="822960"/>
            </a:xfrm>
            <a:prstGeom prst="hexagon">
              <a:avLst/>
            </a:prstGeom>
            <a:noFill/>
            <a:ln>
              <a:solidFill>
                <a:srgbClr val="175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cxnSp>
          <p:nvCxnSpPr>
            <p:cNvPr id="112" name="Straight Connector 111">
              <a:extLst>
                <a:ext uri="{FF2B5EF4-FFF2-40B4-BE49-F238E27FC236}">
                  <a16:creationId xmlns:a16="http://schemas.microsoft.com/office/drawing/2014/main" id="{3FAD00ED-BAD0-4CF8-99A5-9E780FD92B55}"/>
                </a:ext>
              </a:extLst>
            </p:cNvPr>
            <p:cNvCxnSpPr>
              <a:cxnSpLocks/>
            </p:cNvCxnSpPr>
            <p:nvPr/>
          </p:nvCxnSpPr>
          <p:spPr>
            <a:xfrm>
              <a:off x="3918915" y="1967362"/>
              <a:ext cx="0" cy="832104"/>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13" name="Title 1">
            <a:extLst>
              <a:ext uri="{FF2B5EF4-FFF2-40B4-BE49-F238E27FC236}">
                <a16:creationId xmlns:a16="http://schemas.microsoft.com/office/drawing/2014/main" id="{012CB525-44BA-4679-AD75-0F24FCE6E926}"/>
              </a:ext>
            </a:extLst>
          </p:cNvPr>
          <p:cNvSpPr txBox="1">
            <a:spLocks/>
          </p:cNvSpPr>
          <p:nvPr/>
        </p:nvSpPr>
        <p:spPr>
          <a:xfrm>
            <a:off x="542647" y="2286549"/>
            <a:ext cx="706502"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pPr algn="ctr"/>
            <a:r>
              <a:rPr lang="en-US" sz="3200">
                <a:solidFill>
                  <a:schemeClr val="bg1"/>
                </a:solidFill>
              </a:rPr>
              <a:t>02</a:t>
            </a:r>
          </a:p>
        </p:txBody>
      </p:sp>
      <p:sp>
        <p:nvSpPr>
          <p:cNvPr id="114" name="Title 1">
            <a:extLst>
              <a:ext uri="{FF2B5EF4-FFF2-40B4-BE49-F238E27FC236}">
                <a16:creationId xmlns:a16="http://schemas.microsoft.com/office/drawing/2014/main" id="{BCD4F12E-B2A4-4F0B-85C0-616D0371263F}"/>
              </a:ext>
            </a:extLst>
          </p:cNvPr>
          <p:cNvSpPr txBox="1">
            <a:spLocks/>
          </p:cNvSpPr>
          <p:nvPr/>
        </p:nvSpPr>
        <p:spPr>
          <a:xfrm>
            <a:off x="524918" y="3303550"/>
            <a:ext cx="706502"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pPr algn="ctr"/>
            <a:r>
              <a:rPr lang="en-US" sz="3200">
                <a:solidFill>
                  <a:schemeClr val="bg1"/>
                </a:solidFill>
              </a:rPr>
              <a:t>03</a:t>
            </a:r>
          </a:p>
        </p:txBody>
      </p:sp>
      <p:sp>
        <p:nvSpPr>
          <p:cNvPr id="115" name="Title 1">
            <a:extLst>
              <a:ext uri="{FF2B5EF4-FFF2-40B4-BE49-F238E27FC236}">
                <a16:creationId xmlns:a16="http://schemas.microsoft.com/office/drawing/2014/main" id="{DC35245D-034B-41BF-B39B-416D36FBACD7}"/>
              </a:ext>
            </a:extLst>
          </p:cNvPr>
          <p:cNvSpPr txBox="1">
            <a:spLocks/>
          </p:cNvSpPr>
          <p:nvPr/>
        </p:nvSpPr>
        <p:spPr>
          <a:xfrm>
            <a:off x="523626" y="4285407"/>
            <a:ext cx="706502"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pPr algn="ctr"/>
            <a:r>
              <a:rPr lang="en-US" sz="3200">
                <a:solidFill>
                  <a:schemeClr val="bg1"/>
                </a:solidFill>
              </a:rPr>
              <a:t>04</a:t>
            </a:r>
          </a:p>
        </p:txBody>
      </p:sp>
      <p:sp>
        <p:nvSpPr>
          <p:cNvPr id="116" name="Title 1">
            <a:extLst>
              <a:ext uri="{FF2B5EF4-FFF2-40B4-BE49-F238E27FC236}">
                <a16:creationId xmlns:a16="http://schemas.microsoft.com/office/drawing/2014/main" id="{A6CB5D1C-FF49-4AA0-BA9F-40FE353AD9A0}"/>
              </a:ext>
            </a:extLst>
          </p:cNvPr>
          <p:cNvSpPr txBox="1">
            <a:spLocks/>
          </p:cNvSpPr>
          <p:nvPr/>
        </p:nvSpPr>
        <p:spPr>
          <a:xfrm>
            <a:off x="581376" y="5310872"/>
            <a:ext cx="706502"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r>
              <a:rPr lang="en-US" sz="3200">
                <a:solidFill>
                  <a:schemeClr val="bg1"/>
                </a:solidFill>
              </a:rPr>
              <a:t>05</a:t>
            </a:r>
          </a:p>
        </p:txBody>
      </p:sp>
      <p:sp>
        <p:nvSpPr>
          <p:cNvPr id="117" name="Title 1">
            <a:extLst>
              <a:ext uri="{FF2B5EF4-FFF2-40B4-BE49-F238E27FC236}">
                <a16:creationId xmlns:a16="http://schemas.microsoft.com/office/drawing/2014/main" id="{8ED88676-5900-433D-92E3-FA1EB783AB93}"/>
              </a:ext>
            </a:extLst>
          </p:cNvPr>
          <p:cNvSpPr txBox="1">
            <a:spLocks/>
          </p:cNvSpPr>
          <p:nvPr/>
        </p:nvSpPr>
        <p:spPr>
          <a:xfrm>
            <a:off x="4806196" y="1306904"/>
            <a:ext cx="706502"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r>
              <a:rPr lang="en-US" sz="3200">
                <a:solidFill>
                  <a:schemeClr val="bg1"/>
                </a:solidFill>
              </a:rPr>
              <a:t>06</a:t>
            </a:r>
          </a:p>
        </p:txBody>
      </p:sp>
      <p:sp>
        <p:nvSpPr>
          <p:cNvPr id="118" name="Title 1">
            <a:extLst>
              <a:ext uri="{FF2B5EF4-FFF2-40B4-BE49-F238E27FC236}">
                <a16:creationId xmlns:a16="http://schemas.microsoft.com/office/drawing/2014/main" id="{F6353141-887B-4880-9E2A-48D950CB5BA5}"/>
              </a:ext>
            </a:extLst>
          </p:cNvPr>
          <p:cNvSpPr txBox="1">
            <a:spLocks/>
          </p:cNvSpPr>
          <p:nvPr/>
        </p:nvSpPr>
        <p:spPr>
          <a:xfrm>
            <a:off x="4782344" y="2303050"/>
            <a:ext cx="706502"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r>
              <a:rPr lang="en-US" sz="3200">
                <a:solidFill>
                  <a:schemeClr val="bg1"/>
                </a:solidFill>
              </a:rPr>
              <a:t>07</a:t>
            </a:r>
          </a:p>
        </p:txBody>
      </p:sp>
      <p:sp>
        <p:nvSpPr>
          <p:cNvPr id="119" name="Title 1">
            <a:extLst>
              <a:ext uri="{FF2B5EF4-FFF2-40B4-BE49-F238E27FC236}">
                <a16:creationId xmlns:a16="http://schemas.microsoft.com/office/drawing/2014/main" id="{E10DD86B-D90A-4206-9D28-FFA503BAFE4C}"/>
              </a:ext>
            </a:extLst>
          </p:cNvPr>
          <p:cNvSpPr txBox="1">
            <a:spLocks/>
          </p:cNvSpPr>
          <p:nvPr/>
        </p:nvSpPr>
        <p:spPr>
          <a:xfrm>
            <a:off x="4821399" y="3293119"/>
            <a:ext cx="706502"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r>
              <a:rPr lang="en-US" sz="3200">
                <a:solidFill>
                  <a:schemeClr val="bg1"/>
                </a:solidFill>
              </a:rPr>
              <a:t>08</a:t>
            </a:r>
          </a:p>
        </p:txBody>
      </p:sp>
      <p:sp>
        <p:nvSpPr>
          <p:cNvPr id="120" name="Rectangle 119">
            <a:extLst>
              <a:ext uri="{FF2B5EF4-FFF2-40B4-BE49-F238E27FC236}">
                <a16:creationId xmlns:a16="http://schemas.microsoft.com/office/drawing/2014/main" id="{60963636-BBA6-471E-A811-C3EE83513257}"/>
              </a:ext>
            </a:extLst>
          </p:cNvPr>
          <p:cNvSpPr/>
          <p:nvPr/>
        </p:nvSpPr>
        <p:spPr>
          <a:xfrm>
            <a:off x="1502655" y="2378377"/>
            <a:ext cx="2912163" cy="523220"/>
          </a:xfrm>
          <a:prstGeom prst="rect">
            <a:avLst/>
          </a:prstGeom>
        </p:spPr>
        <p:txBody>
          <a:bodyPr wrap="square">
            <a:spAutoFit/>
          </a:bodyPr>
          <a:lstStyle/>
          <a:p>
            <a:r>
              <a:rPr lang="en-US" sz="1400"/>
              <a:t>Discuss the ERDSP Toolset Roles and Responsibilities</a:t>
            </a:r>
          </a:p>
        </p:txBody>
      </p:sp>
      <p:sp>
        <p:nvSpPr>
          <p:cNvPr id="121" name="Rectangle 120">
            <a:extLst>
              <a:ext uri="{FF2B5EF4-FFF2-40B4-BE49-F238E27FC236}">
                <a16:creationId xmlns:a16="http://schemas.microsoft.com/office/drawing/2014/main" id="{04DFD924-A53C-4505-8131-85F291B05984}"/>
              </a:ext>
            </a:extLst>
          </p:cNvPr>
          <p:cNvSpPr/>
          <p:nvPr/>
        </p:nvSpPr>
        <p:spPr>
          <a:xfrm>
            <a:off x="1484925" y="4352500"/>
            <a:ext cx="3009435" cy="523220"/>
          </a:xfrm>
          <a:prstGeom prst="rect">
            <a:avLst/>
          </a:prstGeom>
        </p:spPr>
        <p:txBody>
          <a:bodyPr wrap="square">
            <a:spAutoFit/>
          </a:bodyPr>
          <a:lstStyle/>
          <a:p>
            <a:r>
              <a:rPr lang="en-US" sz="1400"/>
              <a:t>Review of Phased Implementation Schedule</a:t>
            </a:r>
          </a:p>
        </p:txBody>
      </p:sp>
      <p:sp>
        <p:nvSpPr>
          <p:cNvPr id="122" name="Rectangle 121">
            <a:extLst>
              <a:ext uri="{FF2B5EF4-FFF2-40B4-BE49-F238E27FC236}">
                <a16:creationId xmlns:a16="http://schemas.microsoft.com/office/drawing/2014/main" id="{4433B4E5-3020-4CF5-8929-89A8E3EFBB4E}"/>
              </a:ext>
            </a:extLst>
          </p:cNvPr>
          <p:cNvSpPr/>
          <p:nvPr/>
        </p:nvSpPr>
        <p:spPr>
          <a:xfrm>
            <a:off x="1480824" y="3318177"/>
            <a:ext cx="3116066" cy="523220"/>
          </a:xfrm>
          <a:prstGeom prst="rect">
            <a:avLst/>
          </a:prstGeom>
        </p:spPr>
        <p:txBody>
          <a:bodyPr wrap="square">
            <a:spAutoFit/>
          </a:bodyPr>
          <a:lstStyle/>
          <a:p>
            <a:pPr lvl="0"/>
            <a:r>
              <a:rPr lang="en-US" sz="1400"/>
              <a:t>Overview of the ERDSP within the IRB/R&amp;D Study/Protocol Review Process</a:t>
            </a:r>
          </a:p>
        </p:txBody>
      </p:sp>
      <p:sp>
        <p:nvSpPr>
          <p:cNvPr id="123" name="Rectangle 122">
            <a:extLst>
              <a:ext uri="{FF2B5EF4-FFF2-40B4-BE49-F238E27FC236}">
                <a16:creationId xmlns:a16="http://schemas.microsoft.com/office/drawing/2014/main" id="{D16ABED8-7218-4C9F-ABB7-FD655A5FDC3C}"/>
              </a:ext>
            </a:extLst>
          </p:cNvPr>
          <p:cNvSpPr/>
          <p:nvPr/>
        </p:nvSpPr>
        <p:spPr>
          <a:xfrm>
            <a:off x="1516843" y="5263080"/>
            <a:ext cx="3173638" cy="523220"/>
          </a:xfrm>
          <a:prstGeom prst="rect">
            <a:avLst/>
          </a:prstGeom>
        </p:spPr>
        <p:txBody>
          <a:bodyPr wrap="square">
            <a:spAutoFit/>
          </a:bodyPr>
          <a:lstStyle/>
          <a:p>
            <a:r>
              <a:rPr lang="en-US" sz="1400"/>
              <a:t>Determining When a Study/Protocol Requires ISSO Review</a:t>
            </a:r>
          </a:p>
        </p:txBody>
      </p:sp>
      <p:sp>
        <p:nvSpPr>
          <p:cNvPr id="124" name="Rectangle 123">
            <a:extLst>
              <a:ext uri="{FF2B5EF4-FFF2-40B4-BE49-F238E27FC236}">
                <a16:creationId xmlns:a16="http://schemas.microsoft.com/office/drawing/2014/main" id="{24092C2D-D390-4187-8EAC-BD936C19272A}"/>
              </a:ext>
            </a:extLst>
          </p:cNvPr>
          <p:cNvSpPr/>
          <p:nvPr/>
        </p:nvSpPr>
        <p:spPr>
          <a:xfrm>
            <a:off x="5730236" y="1438158"/>
            <a:ext cx="3173644" cy="307777"/>
          </a:xfrm>
          <a:prstGeom prst="rect">
            <a:avLst/>
          </a:prstGeom>
        </p:spPr>
        <p:txBody>
          <a:bodyPr wrap="square">
            <a:spAutoFit/>
          </a:bodyPr>
          <a:lstStyle/>
          <a:p>
            <a:r>
              <a:rPr lang="en-US" sz="1400"/>
              <a:t>Review and Use of the ERDSP Toolset</a:t>
            </a:r>
          </a:p>
        </p:txBody>
      </p:sp>
      <p:sp>
        <p:nvSpPr>
          <p:cNvPr id="125" name="Rectangle 124">
            <a:extLst>
              <a:ext uri="{FF2B5EF4-FFF2-40B4-BE49-F238E27FC236}">
                <a16:creationId xmlns:a16="http://schemas.microsoft.com/office/drawing/2014/main" id="{9EC83354-B53A-412D-A434-DE5F9DECD2EF}"/>
              </a:ext>
            </a:extLst>
          </p:cNvPr>
          <p:cNvSpPr/>
          <p:nvPr/>
        </p:nvSpPr>
        <p:spPr>
          <a:xfrm>
            <a:off x="5741089" y="2325267"/>
            <a:ext cx="3359173" cy="307777"/>
          </a:xfrm>
          <a:prstGeom prst="rect">
            <a:avLst/>
          </a:prstGeom>
        </p:spPr>
        <p:txBody>
          <a:bodyPr wrap="square">
            <a:spAutoFit/>
          </a:bodyPr>
          <a:lstStyle/>
          <a:p>
            <a:r>
              <a:rPr lang="en-US" sz="1400"/>
              <a:t>Review of Training Scenarios</a:t>
            </a:r>
          </a:p>
        </p:txBody>
      </p:sp>
      <p:sp>
        <p:nvSpPr>
          <p:cNvPr id="126" name="Rectangle 125">
            <a:extLst>
              <a:ext uri="{FF2B5EF4-FFF2-40B4-BE49-F238E27FC236}">
                <a16:creationId xmlns:a16="http://schemas.microsoft.com/office/drawing/2014/main" id="{5157DAA5-BBA9-452C-8657-A359FBEC3A0E}"/>
              </a:ext>
            </a:extLst>
          </p:cNvPr>
          <p:cNvSpPr/>
          <p:nvPr/>
        </p:nvSpPr>
        <p:spPr>
          <a:xfrm>
            <a:off x="5765979" y="3274160"/>
            <a:ext cx="3133901" cy="738664"/>
          </a:xfrm>
          <a:prstGeom prst="rect">
            <a:avLst/>
          </a:prstGeom>
        </p:spPr>
        <p:txBody>
          <a:bodyPr wrap="square">
            <a:spAutoFit/>
          </a:bodyPr>
          <a:lstStyle/>
          <a:p>
            <a:r>
              <a:rPr lang="en-US" sz="1400"/>
              <a:t>Demo &amp; Walk Through of  ERDSP Toolset &amp; Accessing the ERDSP Toolset in VAIRRS/SharePoint</a:t>
            </a:r>
          </a:p>
        </p:txBody>
      </p:sp>
      <p:grpSp>
        <p:nvGrpSpPr>
          <p:cNvPr id="127" name="Group 126">
            <a:extLst>
              <a:ext uri="{FF2B5EF4-FFF2-40B4-BE49-F238E27FC236}">
                <a16:creationId xmlns:a16="http://schemas.microsoft.com/office/drawing/2014/main" id="{2490B477-018D-48BA-A193-7B027A59BB02}"/>
              </a:ext>
            </a:extLst>
          </p:cNvPr>
          <p:cNvGrpSpPr/>
          <p:nvPr/>
        </p:nvGrpSpPr>
        <p:grpSpPr>
          <a:xfrm>
            <a:off x="388420" y="1229910"/>
            <a:ext cx="1076325" cy="832485"/>
            <a:chOff x="2842590" y="1966981"/>
            <a:chExt cx="1076325" cy="832485"/>
          </a:xfrm>
        </p:grpSpPr>
        <p:sp>
          <p:nvSpPr>
            <p:cNvPr id="128" name="Hexagon 127">
              <a:extLst>
                <a:ext uri="{FF2B5EF4-FFF2-40B4-BE49-F238E27FC236}">
                  <a16:creationId xmlns:a16="http://schemas.microsoft.com/office/drawing/2014/main" id="{FA67E7EA-523A-4C84-A9CB-5125D295F557}"/>
                </a:ext>
              </a:extLst>
            </p:cNvPr>
            <p:cNvSpPr/>
            <p:nvPr/>
          </p:nvSpPr>
          <p:spPr>
            <a:xfrm>
              <a:off x="2934692" y="2035561"/>
              <a:ext cx="821635" cy="685800"/>
            </a:xfrm>
            <a:prstGeom prst="hexagon">
              <a:avLst/>
            </a:prstGeom>
            <a:solidFill>
              <a:srgbClr val="175594"/>
            </a:solidFill>
            <a:ln>
              <a:solidFill>
                <a:srgbClr val="175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Hexagon 128">
              <a:extLst>
                <a:ext uri="{FF2B5EF4-FFF2-40B4-BE49-F238E27FC236}">
                  <a16:creationId xmlns:a16="http://schemas.microsoft.com/office/drawing/2014/main" id="{99962789-8A06-4C2D-9CB7-D5C5E928FE52}"/>
                </a:ext>
              </a:extLst>
            </p:cNvPr>
            <p:cNvSpPr/>
            <p:nvPr/>
          </p:nvSpPr>
          <p:spPr>
            <a:xfrm>
              <a:off x="2842590" y="1966981"/>
              <a:ext cx="1005840" cy="822960"/>
            </a:xfrm>
            <a:prstGeom prst="hexagon">
              <a:avLst/>
            </a:prstGeom>
            <a:noFill/>
            <a:ln>
              <a:solidFill>
                <a:srgbClr val="175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cxnSp>
          <p:nvCxnSpPr>
            <p:cNvPr id="130" name="Straight Connector 129">
              <a:extLst>
                <a:ext uri="{FF2B5EF4-FFF2-40B4-BE49-F238E27FC236}">
                  <a16:creationId xmlns:a16="http://schemas.microsoft.com/office/drawing/2014/main" id="{DF255689-B2D8-4B26-92E5-20C4B9A81FF6}"/>
                </a:ext>
              </a:extLst>
            </p:cNvPr>
            <p:cNvCxnSpPr>
              <a:cxnSpLocks/>
            </p:cNvCxnSpPr>
            <p:nvPr/>
          </p:nvCxnSpPr>
          <p:spPr>
            <a:xfrm>
              <a:off x="3918915" y="1967362"/>
              <a:ext cx="0" cy="832104"/>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31" name="Rectangle 130">
            <a:extLst>
              <a:ext uri="{FF2B5EF4-FFF2-40B4-BE49-F238E27FC236}">
                <a16:creationId xmlns:a16="http://schemas.microsoft.com/office/drawing/2014/main" id="{9DA94AC5-82C2-49D8-A481-5D4DE9DBB4E3}"/>
              </a:ext>
            </a:extLst>
          </p:cNvPr>
          <p:cNvSpPr/>
          <p:nvPr/>
        </p:nvSpPr>
        <p:spPr>
          <a:xfrm>
            <a:off x="1502655" y="1384733"/>
            <a:ext cx="2912163" cy="523220"/>
          </a:xfrm>
          <a:prstGeom prst="rect">
            <a:avLst/>
          </a:prstGeom>
        </p:spPr>
        <p:txBody>
          <a:bodyPr wrap="square">
            <a:spAutoFit/>
          </a:bodyPr>
          <a:lstStyle/>
          <a:p>
            <a:r>
              <a:rPr lang="en-US" sz="1400"/>
              <a:t>Importance of the Use of the ERDSP Toolset</a:t>
            </a:r>
          </a:p>
        </p:txBody>
      </p:sp>
      <p:sp>
        <p:nvSpPr>
          <p:cNvPr id="132" name="Title 1">
            <a:extLst>
              <a:ext uri="{FF2B5EF4-FFF2-40B4-BE49-F238E27FC236}">
                <a16:creationId xmlns:a16="http://schemas.microsoft.com/office/drawing/2014/main" id="{871222BB-CC3E-4A7E-A77F-BB7BFB2F923C}"/>
              </a:ext>
            </a:extLst>
          </p:cNvPr>
          <p:cNvSpPr txBox="1">
            <a:spLocks/>
          </p:cNvSpPr>
          <p:nvPr/>
        </p:nvSpPr>
        <p:spPr>
          <a:xfrm>
            <a:off x="553276" y="1303542"/>
            <a:ext cx="706502"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pPr algn="ctr"/>
            <a:r>
              <a:rPr lang="en-US" sz="3200">
                <a:solidFill>
                  <a:schemeClr val="bg1"/>
                </a:solidFill>
              </a:rPr>
              <a:t>01</a:t>
            </a:r>
          </a:p>
        </p:txBody>
      </p:sp>
      <p:grpSp>
        <p:nvGrpSpPr>
          <p:cNvPr id="133" name="Group 132">
            <a:extLst>
              <a:ext uri="{FF2B5EF4-FFF2-40B4-BE49-F238E27FC236}">
                <a16:creationId xmlns:a16="http://schemas.microsoft.com/office/drawing/2014/main" id="{F0FC56D0-4B7A-4D98-A166-73878FBF479A}"/>
              </a:ext>
            </a:extLst>
          </p:cNvPr>
          <p:cNvGrpSpPr/>
          <p:nvPr/>
        </p:nvGrpSpPr>
        <p:grpSpPr>
          <a:xfrm>
            <a:off x="4572000" y="4205737"/>
            <a:ext cx="1076325" cy="832485"/>
            <a:chOff x="2842590" y="1966981"/>
            <a:chExt cx="1076325" cy="832485"/>
          </a:xfrm>
        </p:grpSpPr>
        <p:sp>
          <p:nvSpPr>
            <p:cNvPr id="134" name="Hexagon 133">
              <a:extLst>
                <a:ext uri="{FF2B5EF4-FFF2-40B4-BE49-F238E27FC236}">
                  <a16:creationId xmlns:a16="http://schemas.microsoft.com/office/drawing/2014/main" id="{B1999497-4765-4EDD-8FAC-B32F403A3A40}"/>
                </a:ext>
              </a:extLst>
            </p:cNvPr>
            <p:cNvSpPr/>
            <p:nvPr/>
          </p:nvSpPr>
          <p:spPr>
            <a:xfrm>
              <a:off x="2934692" y="2035561"/>
              <a:ext cx="821635" cy="685800"/>
            </a:xfrm>
            <a:prstGeom prst="hexagon">
              <a:avLst/>
            </a:prstGeom>
            <a:solidFill>
              <a:srgbClr val="175594"/>
            </a:solidFill>
            <a:ln>
              <a:solidFill>
                <a:srgbClr val="175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Hexagon 134">
              <a:extLst>
                <a:ext uri="{FF2B5EF4-FFF2-40B4-BE49-F238E27FC236}">
                  <a16:creationId xmlns:a16="http://schemas.microsoft.com/office/drawing/2014/main" id="{A23BDE9D-F20C-4B0A-AC8F-3A7C9C95D1C5}"/>
                </a:ext>
              </a:extLst>
            </p:cNvPr>
            <p:cNvSpPr/>
            <p:nvPr/>
          </p:nvSpPr>
          <p:spPr>
            <a:xfrm>
              <a:off x="2842590" y="1966981"/>
              <a:ext cx="1005840" cy="822960"/>
            </a:xfrm>
            <a:prstGeom prst="hexagon">
              <a:avLst/>
            </a:prstGeom>
            <a:noFill/>
            <a:ln>
              <a:solidFill>
                <a:srgbClr val="1755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cxnSp>
          <p:nvCxnSpPr>
            <p:cNvPr id="136" name="Straight Connector 135">
              <a:extLst>
                <a:ext uri="{FF2B5EF4-FFF2-40B4-BE49-F238E27FC236}">
                  <a16:creationId xmlns:a16="http://schemas.microsoft.com/office/drawing/2014/main" id="{4E040BEF-037F-4A4B-A967-2B04D895083F}"/>
                </a:ext>
              </a:extLst>
            </p:cNvPr>
            <p:cNvCxnSpPr>
              <a:cxnSpLocks/>
            </p:cNvCxnSpPr>
            <p:nvPr/>
          </p:nvCxnSpPr>
          <p:spPr>
            <a:xfrm>
              <a:off x="3918915" y="1967362"/>
              <a:ext cx="0" cy="832104"/>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37" name="Title 1">
            <a:extLst>
              <a:ext uri="{FF2B5EF4-FFF2-40B4-BE49-F238E27FC236}">
                <a16:creationId xmlns:a16="http://schemas.microsoft.com/office/drawing/2014/main" id="{FBE206CE-1C74-4407-8FD5-E2F8CB4C698C}"/>
              </a:ext>
            </a:extLst>
          </p:cNvPr>
          <p:cNvSpPr txBox="1">
            <a:spLocks/>
          </p:cNvSpPr>
          <p:nvPr/>
        </p:nvSpPr>
        <p:spPr>
          <a:xfrm>
            <a:off x="4796509" y="4276256"/>
            <a:ext cx="706502"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r>
              <a:rPr lang="en-US" sz="3200">
                <a:solidFill>
                  <a:schemeClr val="bg1"/>
                </a:solidFill>
              </a:rPr>
              <a:t>09</a:t>
            </a:r>
          </a:p>
        </p:txBody>
      </p:sp>
      <p:sp>
        <p:nvSpPr>
          <p:cNvPr id="138" name="Rectangle 137">
            <a:extLst>
              <a:ext uri="{FF2B5EF4-FFF2-40B4-BE49-F238E27FC236}">
                <a16:creationId xmlns:a16="http://schemas.microsoft.com/office/drawing/2014/main" id="{978C0235-15F5-494B-B0DC-9AEC7B1E6DC5}"/>
              </a:ext>
            </a:extLst>
          </p:cNvPr>
          <p:cNvSpPr/>
          <p:nvPr/>
        </p:nvSpPr>
        <p:spPr>
          <a:xfrm>
            <a:off x="5741090" y="4355773"/>
            <a:ext cx="2655314" cy="523220"/>
          </a:xfrm>
          <a:prstGeom prst="rect">
            <a:avLst/>
          </a:prstGeom>
        </p:spPr>
        <p:txBody>
          <a:bodyPr wrap="square">
            <a:spAutoFit/>
          </a:bodyPr>
          <a:lstStyle/>
          <a:p>
            <a:r>
              <a:rPr lang="en-US" sz="1400"/>
              <a:t>Submitting ERDSP Toolset Feedback</a:t>
            </a:r>
          </a:p>
        </p:txBody>
      </p:sp>
      <p:sp>
        <p:nvSpPr>
          <p:cNvPr id="139" name="Footer Placeholder 6">
            <a:extLst>
              <a:ext uri="{FF2B5EF4-FFF2-40B4-BE49-F238E27FC236}">
                <a16:creationId xmlns:a16="http://schemas.microsoft.com/office/drawing/2014/main" id="{FF9994CF-9586-4BB6-B841-A4544D150A0B}"/>
              </a:ext>
            </a:extLst>
          </p:cNvPr>
          <p:cNvSpPr>
            <a:spLocks noGrp="1"/>
          </p:cNvSpPr>
          <p:nvPr>
            <p:ph type="ftr" sz="quarter" idx="3"/>
          </p:nvPr>
        </p:nvSpPr>
        <p:spPr>
          <a:xfrm>
            <a:off x="626364" y="6163042"/>
            <a:ext cx="5648787" cy="365125"/>
          </a:xfrm>
        </p:spPr>
        <p:txBody>
          <a:bodyPr/>
          <a:lstStyle/>
          <a:p>
            <a:r>
              <a:rPr lang="en-US"/>
              <a:t>FOR INTERNAL USE ONLY		Office of Information and Technology</a:t>
            </a:r>
          </a:p>
        </p:txBody>
      </p:sp>
      <p:sp>
        <p:nvSpPr>
          <p:cNvPr id="140" name="Slide Number Placeholder 5">
            <a:extLst>
              <a:ext uri="{FF2B5EF4-FFF2-40B4-BE49-F238E27FC236}">
                <a16:creationId xmlns:a16="http://schemas.microsoft.com/office/drawing/2014/main" id="{B9109F4E-51D2-4055-82B5-26E690102203}"/>
              </a:ext>
            </a:extLst>
          </p:cNvPr>
          <p:cNvSpPr txBox="1">
            <a:spLocks/>
          </p:cNvSpPr>
          <p:nvPr/>
        </p:nvSpPr>
        <p:spPr>
          <a:xfrm>
            <a:off x="6457950" y="6163042"/>
            <a:ext cx="2057400" cy="365125"/>
          </a:xfrm>
          <a:prstGeom prst="rect">
            <a:avLst/>
          </a:prstGeom>
        </p:spPr>
        <p:txBody>
          <a:bodyPr vert="horz" lIns="91440" tIns="45720" rIns="91440" bIns="45720" rtlCol="0" anchor="ctr"/>
          <a:lstStyle>
            <a:defPPr>
              <a:defRPr lang="en-US"/>
            </a:defPPr>
            <a:lvl1pPr algn="r">
              <a:defRPr sz="1200">
                <a:solidFill>
                  <a:schemeClr val="tx1">
                    <a:tint val="75000"/>
                  </a:schemeClr>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73346A-FCA4-684E-8D18-26E8324063ED}" type="slidenum">
              <a:rPr lang="en-US"/>
              <a:pPr/>
              <a:t>50</a:t>
            </a:fld>
            <a:endParaRPr lang="en-US"/>
          </a:p>
        </p:txBody>
      </p:sp>
      <p:sp>
        <p:nvSpPr>
          <p:cNvPr id="141" name="Title 1">
            <a:extLst>
              <a:ext uri="{FF2B5EF4-FFF2-40B4-BE49-F238E27FC236}">
                <a16:creationId xmlns:a16="http://schemas.microsoft.com/office/drawing/2014/main" id="{8C61984C-BD00-4753-89A5-E2C27D69F7C0}"/>
              </a:ext>
            </a:extLst>
          </p:cNvPr>
          <p:cNvSpPr txBox="1">
            <a:spLocks/>
          </p:cNvSpPr>
          <p:nvPr/>
        </p:nvSpPr>
        <p:spPr>
          <a:xfrm>
            <a:off x="781050" y="527304"/>
            <a:ext cx="7886700"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pPr algn="ctr"/>
            <a:r>
              <a:rPr lang="en-US"/>
              <a:t>Summary</a:t>
            </a:r>
          </a:p>
        </p:txBody>
      </p:sp>
    </p:spTree>
    <p:extLst>
      <p:ext uri="{BB962C8B-B14F-4D97-AF65-F5344CB8AC3E}">
        <p14:creationId xmlns:p14="http://schemas.microsoft.com/office/powerpoint/2010/main" val="18950242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CE522C-BD71-44DD-9D57-04BCF82DCBDA}"/>
              </a:ext>
            </a:extLst>
          </p:cNvPr>
          <p:cNvSpPr>
            <a:spLocks noGrp="1"/>
          </p:cNvSpPr>
          <p:nvPr>
            <p:ph idx="1"/>
          </p:nvPr>
        </p:nvSpPr>
        <p:spPr>
          <a:xfrm>
            <a:off x="630935" y="1353312"/>
            <a:ext cx="8378311" cy="4489704"/>
          </a:xfrm>
        </p:spPr>
        <p:txBody>
          <a:bodyPr/>
          <a:lstStyle/>
          <a:p>
            <a:pPr lvl="0"/>
            <a:r>
              <a:rPr lang="en-US" sz="1600" b="1" u="sng">
                <a:hlinkClick r:id="rId2"/>
              </a:rPr>
              <a:t>RSD ERDSP Resource Portal (ERDSP Template, Guide and FAQs)</a:t>
            </a:r>
            <a:endParaRPr lang="en-US" sz="1600" b="1" u="sng"/>
          </a:p>
          <a:p>
            <a:pPr lvl="0"/>
            <a:r>
              <a:rPr lang="en-US" sz="1600" b="1">
                <a:solidFill>
                  <a:schemeClr val="tx1"/>
                </a:solidFill>
                <a:hlinkClick r:id="rId3"/>
              </a:rPr>
              <a:t>VAIRRS Portal</a:t>
            </a:r>
            <a:endParaRPr lang="en-US" sz="1600" b="1" u="sng"/>
          </a:p>
          <a:p>
            <a:pPr lvl="0"/>
            <a:r>
              <a:rPr lang="en-US" sz="1600" b="1">
                <a:hlinkClick r:id="rId4"/>
              </a:rPr>
              <a:t>VAIRRS Trainer Energizer </a:t>
            </a:r>
            <a:endParaRPr lang="en-US" sz="1600" b="1"/>
          </a:p>
          <a:p>
            <a:r>
              <a:rPr lang="en-US" sz="1600" b="1">
                <a:hlinkClick r:id="rId5"/>
              </a:rPr>
              <a:t>ORD Research Information &amp; Cybersecurity Toolkit</a:t>
            </a:r>
            <a:endParaRPr lang="en-US" sz="1600" b="1"/>
          </a:p>
          <a:p>
            <a:r>
              <a:rPr lang="en-US" sz="1600" b="1"/>
              <a:t>Research Support Division (RSD) Cybersecurity Policy Support Team </a:t>
            </a:r>
            <a:r>
              <a:rPr lang="en-US" sz="1600" b="1">
                <a:hlinkClick r:id="rId6"/>
              </a:rPr>
              <a:t>OISISPSSSSRSDInformationSecuritySupport@va.gov</a:t>
            </a:r>
            <a:r>
              <a:rPr lang="en-US" sz="1600" b="1"/>
              <a:t> </a:t>
            </a:r>
          </a:p>
        </p:txBody>
      </p:sp>
      <p:sp>
        <p:nvSpPr>
          <p:cNvPr id="4" name="Slide Number Placeholder 3">
            <a:extLst>
              <a:ext uri="{FF2B5EF4-FFF2-40B4-BE49-F238E27FC236}">
                <a16:creationId xmlns:a16="http://schemas.microsoft.com/office/drawing/2014/main" id="{2152B80B-685F-4C1E-ACC8-87556985B9FD}"/>
              </a:ext>
            </a:extLst>
          </p:cNvPr>
          <p:cNvSpPr>
            <a:spLocks noGrp="1"/>
          </p:cNvSpPr>
          <p:nvPr>
            <p:ph type="sldNum" sz="quarter" idx="12"/>
          </p:nvPr>
        </p:nvSpPr>
        <p:spPr/>
        <p:txBody>
          <a:bodyPr/>
          <a:lstStyle/>
          <a:p>
            <a:fld id="{E573346A-FCA4-684E-8D18-26E8324063ED}" type="slidenum">
              <a:rPr lang="en-US" smtClean="0"/>
              <a:t>51</a:t>
            </a:fld>
            <a:endParaRPr lang="en-US"/>
          </a:p>
        </p:txBody>
      </p:sp>
      <p:sp>
        <p:nvSpPr>
          <p:cNvPr id="5" name="Footer Placeholder 4">
            <a:extLst>
              <a:ext uri="{FF2B5EF4-FFF2-40B4-BE49-F238E27FC236}">
                <a16:creationId xmlns:a16="http://schemas.microsoft.com/office/drawing/2014/main" id="{5045DA8C-01C1-4967-8F31-9AF73530F258}"/>
              </a:ext>
            </a:extLst>
          </p:cNvPr>
          <p:cNvSpPr>
            <a:spLocks noGrp="1"/>
          </p:cNvSpPr>
          <p:nvPr>
            <p:ph type="ftr" sz="quarter" idx="3"/>
          </p:nvPr>
        </p:nvSpPr>
        <p:spPr/>
        <p:txBody>
          <a:bodyPr/>
          <a:lstStyle/>
          <a:p>
            <a:pPr algn="l"/>
            <a:r>
              <a:rPr lang="en-US"/>
              <a:t>FOR INTERNAL USE ONLY		Office of Information and Technology</a:t>
            </a:r>
          </a:p>
        </p:txBody>
      </p:sp>
      <p:sp>
        <p:nvSpPr>
          <p:cNvPr id="8" name="Title 1">
            <a:extLst>
              <a:ext uri="{FF2B5EF4-FFF2-40B4-BE49-F238E27FC236}">
                <a16:creationId xmlns:a16="http://schemas.microsoft.com/office/drawing/2014/main" id="{773DB5EF-8AAC-4C47-846E-48A34E3E6153}"/>
              </a:ext>
            </a:extLst>
          </p:cNvPr>
          <p:cNvSpPr txBox="1">
            <a:spLocks/>
          </p:cNvSpPr>
          <p:nvPr/>
        </p:nvSpPr>
        <p:spPr>
          <a:xfrm>
            <a:off x="781050" y="527304"/>
            <a:ext cx="7886700"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r>
              <a:rPr lang="en-US"/>
              <a:t>References</a:t>
            </a:r>
          </a:p>
        </p:txBody>
      </p:sp>
    </p:spTree>
    <p:extLst>
      <p:ext uri="{BB962C8B-B14F-4D97-AF65-F5344CB8AC3E}">
        <p14:creationId xmlns:p14="http://schemas.microsoft.com/office/powerpoint/2010/main" val="3906697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2BE85E4-EDB2-403E-8EA3-2AE902E4DA5B}"/>
              </a:ext>
            </a:extLst>
          </p:cNvPr>
          <p:cNvSpPr/>
          <p:nvPr/>
        </p:nvSpPr>
        <p:spPr>
          <a:xfrm>
            <a:off x="781048" y="1397675"/>
            <a:ext cx="7886701" cy="1323439"/>
          </a:xfrm>
          <a:prstGeom prst="rect">
            <a:avLst/>
          </a:prstGeom>
        </p:spPr>
        <p:txBody>
          <a:bodyPr wrap="square">
            <a:spAutoFit/>
          </a:bodyPr>
          <a:lstStyle/>
          <a:p>
            <a:pPr marL="342900" indent="-342900">
              <a:buFont typeface="Arial" panose="020B0604020202020204" pitchFamily="34" charset="0"/>
              <a:buChar char="•"/>
            </a:pPr>
            <a:r>
              <a:rPr lang="en-US" sz="1600"/>
              <a:t>A recording of this session and the associated handouts will be available on ORPP&amp;E’s Education and Training website approximately one-week post-webinar</a:t>
            </a:r>
          </a:p>
          <a:p>
            <a:endParaRPr lang="en-US" sz="1600"/>
          </a:p>
          <a:p>
            <a:pPr marL="342900" indent="-342900">
              <a:buFont typeface="Arial" panose="020B0604020202020204" pitchFamily="34" charset="0"/>
              <a:buChar char="•"/>
            </a:pPr>
            <a:r>
              <a:rPr lang="en-US" sz="1600"/>
              <a:t>An archive of this and other webinars can be found here:  </a:t>
            </a:r>
            <a:r>
              <a:rPr lang="en-US" sz="1600">
                <a:hlinkClick r:id="rId3"/>
              </a:rPr>
              <a:t>https://www.research.va.gov/programs/orppe/education/webinars/archives.cfm</a:t>
            </a:r>
            <a:endParaRPr lang="en-US" sz="1600"/>
          </a:p>
        </p:txBody>
      </p:sp>
      <p:sp>
        <p:nvSpPr>
          <p:cNvPr id="4" name="Footer Placeholder 3">
            <a:extLst>
              <a:ext uri="{FF2B5EF4-FFF2-40B4-BE49-F238E27FC236}">
                <a16:creationId xmlns:a16="http://schemas.microsoft.com/office/drawing/2014/main" id="{A4750555-01E7-4C17-ADCD-AF233B8172DE}"/>
              </a:ext>
            </a:extLst>
          </p:cNvPr>
          <p:cNvSpPr>
            <a:spLocks noGrp="1"/>
          </p:cNvSpPr>
          <p:nvPr>
            <p:ph type="ftr" sz="quarter" idx="3"/>
          </p:nvPr>
        </p:nvSpPr>
        <p:spPr/>
        <p:txBody>
          <a:bodyPr/>
          <a:lstStyle/>
          <a:p>
            <a:pPr algn="l"/>
            <a:r>
              <a:rPr lang="en-US"/>
              <a:t>FOR INTERNAL USE ONLY		Office of Information and Technology</a:t>
            </a:r>
          </a:p>
        </p:txBody>
      </p:sp>
      <p:sp>
        <p:nvSpPr>
          <p:cNvPr id="5" name="Slide Number Placeholder 4">
            <a:extLst>
              <a:ext uri="{FF2B5EF4-FFF2-40B4-BE49-F238E27FC236}">
                <a16:creationId xmlns:a16="http://schemas.microsoft.com/office/drawing/2014/main" id="{25BC599D-9450-4ECB-AD06-1FC196E43D6E}"/>
              </a:ext>
            </a:extLst>
          </p:cNvPr>
          <p:cNvSpPr>
            <a:spLocks noGrp="1"/>
          </p:cNvSpPr>
          <p:nvPr>
            <p:ph type="sldNum" sz="quarter" idx="12"/>
          </p:nvPr>
        </p:nvSpPr>
        <p:spPr/>
        <p:txBody>
          <a:bodyPr/>
          <a:lstStyle/>
          <a:p>
            <a:fld id="{E573346A-FCA4-684E-8D18-26E8324063ED}" type="slidenum">
              <a:rPr lang="en-US" smtClean="0"/>
              <a:t>52</a:t>
            </a:fld>
            <a:endParaRPr lang="en-US"/>
          </a:p>
        </p:txBody>
      </p:sp>
      <p:sp>
        <p:nvSpPr>
          <p:cNvPr id="10" name="Title 1">
            <a:extLst>
              <a:ext uri="{FF2B5EF4-FFF2-40B4-BE49-F238E27FC236}">
                <a16:creationId xmlns:a16="http://schemas.microsoft.com/office/drawing/2014/main" id="{C0CC4939-49F3-4913-A134-BD6E5EFFC61B}"/>
              </a:ext>
            </a:extLst>
          </p:cNvPr>
          <p:cNvSpPr txBox="1">
            <a:spLocks/>
          </p:cNvSpPr>
          <p:nvPr/>
        </p:nvSpPr>
        <p:spPr>
          <a:xfrm>
            <a:off x="781050" y="527304"/>
            <a:ext cx="7886700" cy="685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i="0" kern="1200">
                <a:solidFill>
                  <a:srgbClr val="1F1F1F"/>
                </a:solidFill>
                <a:latin typeface="Calibri" charset="0"/>
                <a:ea typeface="Calibri" charset="0"/>
                <a:cs typeface="Calibri" charset="0"/>
              </a:defRPr>
            </a:lvl1pPr>
          </a:lstStyle>
          <a:p>
            <a:r>
              <a:rPr lang="en-US"/>
              <a:t>Availability of Recording</a:t>
            </a:r>
          </a:p>
        </p:txBody>
      </p:sp>
    </p:spTree>
    <p:extLst>
      <p:ext uri="{BB962C8B-B14F-4D97-AF65-F5344CB8AC3E}">
        <p14:creationId xmlns:p14="http://schemas.microsoft.com/office/powerpoint/2010/main" val="25604878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B0278-0D4A-2B47-9613-940F6A5C370D}"/>
              </a:ext>
            </a:extLst>
          </p:cNvPr>
          <p:cNvSpPr>
            <a:spLocks noGrp="1"/>
          </p:cNvSpPr>
          <p:nvPr>
            <p:ph type="title"/>
          </p:nvPr>
        </p:nvSpPr>
        <p:spPr/>
        <p:txBody>
          <a:bodyPr/>
          <a:lstStyle/>
          <a:p>
            <a:r>
              <a:rPr lang="en-US"/>
              <a:t>QUESTIONS?</a:t>
            </a:r>
          </a:p>
        </p:txBody>
      </p:sp>
      <p:sp>
        <p:nvSpPr>
          <p:cNvPr id="3" name="Slide Number Placeholder 2">
            <a:extLst>
              <a:ext uri="{FF2B5EF4-FFF2-40B4-BE49-F238E27FC236}">
                <a16:creationId xmlns:a16="http://schemas.microsoft.com/office/drawing/2014/main" id="{FDFB1DE2-EC1E-E242-A272-41313D678AED}"/>
              </a:ext>
            </a:extLst>
          </p:cNvPr>
          <p:cNvSpPr>
            <a:spLocks noGrp="1"/>
          </p:cNvSpPr>
          <p:nvPr>
            <p:ph type="sldNum" sz="quarter" idx="4"/>
          </p:nvPr>
        </p:nvSpPr>
        <p:spPr>
          <a:xfrm>
            <a:off x="6457950" y="620557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73346A-FCA4-684E-8D18-26E8324063ED}" type="slidenum">
              <a:rPr lang="en-US" smtClean="0"/>
              <a:pPr/>
              <a:t>53</a:t>
            </a:fld>
            <a:endParaRPr lang="en-US"/>
          </a:p>
        </p:txBody>
      </p:sp>
    </p:spTree>
    <p:extLst>
      <p:ext uri="{BB962C8B-B14F-4D97-AF65-F5344CB8AC3E}">
        <p14:creationId xmlns:p14="http://schemas.microsoft.com/office/powerpoint/2010/main" val="2939505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1461824" y="4639386"/>
            <a:ext cx="3152380" cy="1446550"/>
          </a:xfrm>
          <a:prstGeom prst="rect">
            <a:avLst/>
          </a:prstGeom>
          <a:noFill/>
        </p:spPr>
        <p:txBody>
          <a:bodyPr wrap="square" rtlCol="0">
            <a:spAutoFit/>
          </a:bodyPr>
          <a:lstStyle/>
          <a:p>
            <a:pPr marL="0" lvl="1"/>
            <a:r>
              <a:rPr lang="en-US" sz="1100" b="1">
                <a:cs typeface="Arial"/>
              </a:rPr>
              <a:t>Research &amp; Development (R&amp;D) Committee</a:t>
            </a:r>
          </a:p>
          <a:p>
            <a:pPr marL="177800" lvl="1" indent="-177800">
              <a:buFont typeface="Arial"/>
              <a:buChar char="•"/>
            </a:pPr>
            <a:r>
              <a:rPr lang="en-US" sz="1100">
                <a:cs typeface="Arial"/>
              </a:rPr>
              <a:t>Reviews research proposals and approves the research, requiring modification to obtain approval or disapproving the research</a:t>
            </a:r>
          </a:p>
          <a:p>
            <a:pPr marL="177800" lvl="1" indent="-177800">
              <a:buFont typeface="Arial"/>
              <a:buChar char="•"/>
            </a:pPr>
            <a:r>
              <a:rPr lang="en-US" sz="1100">
                <a:cs typeface="Arial"/>
              </a:rPr>
              <a:t>Ensures ISSO review of studies that involve the collection, processing, storage, and transmission of research data are complete before a study is given final approval. </a:t>
            </a:r>
          </a:p>
        </p:txBody>
      </p:sp>
      <p:sp>
        <p:nvSpPr>
          <p:cNvPr id="9" name="TextBox 8"/>
          <p:cNvSpPr txBox="1"/>
          <p:nvPr/>
        </p:nvSpPr>
        <p:spPr>
          <a:xfrm>
            <a:off x="1461824" y="3133569"/>
            <a:ext cx="3038080" cy="1107996"/>
          </a:xfrm>
          <a:prstGeom prst="rect">
            <a:avLst/>
          </a:prstGeom>
          <a:noFill/>
        </p:spPr>
        <p:txBody>
          <a:bodyPr wrap="square" rtlCol="0">
            <a:spAutoFit/>
          </a:bodyPr>
          <a:lstStyle/>
          <a:p>
            <a:pPr marL="0" lvl="1"/>
            <a:r>
              <a:rPr lang="en-US" sz="1100" b="1">
                <a:cs typeface="Arial"/>
              </a:rPr>
              <a:t>Principal Investigators (PI)</a:t>
            </a:r>
          </a:p>
          <a:p>
            <a:pPr marL="174625" lvl="1" indent="-174625">
              <a:buFont typeface="Arial"/>
              <a:buChar char="•"/>
            </a:pPr>
            <a:r>
              <a:rPr lang="en-US" sz="1100"/>
              <a:t>Completes and submits an ERDSP for each proposed and/or amended research protocol</a:t>
            </a:r>
            <a:endParaRPr lang="en-US" sz="1100">
              <a:cs typeface="Arial"/>
            </a:endParaRPr>
          </a:p>
          <a:p>
            <a:pPr marL="174625" lvl="1" indent="-174625">
              <a:buFont typeface="Arial"/>
              <a:buChar char="•"/>
            </a:pPr>
            <a:r>
              <a:rPr lang="en-US" sz="1100">
                <a:cs typeface="Arial"/>
              </a:rPr>
              <a:t>Coordinating and collaborating with the ISSO to resolve research study related information security compliances issues</a:t>
            </a:r>
            <a:endParaRPr lang="en-US" sz="1100"/>
          </a:p>
        </p:txBody>
      </p:sp>
      <p:sp>
        <p:nvSpPr>
          <p:cNvPr id="25" name="TextBox 24"/>
          <p:cNvSpPr txBox="1"/>
          <p:nvPr/>
        </p:nvSpPr>
        <p:spPr>
          <a:xfrm>
            <a:off x="5880480" y="3071486"/>
            <a:ext cx="3152380" cy="1446550"/>
          </a:xfrm>
          <a:prstGeom prst="rect">
            <a:avLst/>
          </a:prstGeom>
          <a:noFill/>
        </p:spPr>
        <p:txBody>
          <a:bodyPr wrap="square" rtlCol="0">
            <a:spAutoFit/>
          </a:bodyPr>
          <a:lstStyle/>
          <a:p>
            <a:pPr marL="0" lvl="1"/>
            <a:r>
              <a:rPr lang="en-US" sz="1100" b="1">
                <a:cs typeface="Arial"/>
              </a:rPr>
              <a:t>Local Facility ISSO</a:t>
            </a:r>
          </a:p>
          <a:p>
            <a:pPr marL="177800" lvl="1" indent="-177800">
              <a:buFont typeface="Arial"/>
              <a:buChar char="•"/>
            </a:pPr>
            <a:r>
              <a:rPr lang="en-US" sz="1100">
                <a:cs typeface="Arial"/>
              </a:rPr>
              <a:t>Provides guidance to Principal Investigators and R&amp;D Committee stakeholders in resolving research information security compliance issues</a:t>
            </a:r>
          </a:p>
          <a:p>
            <a:pPr marL="177800" lvl="1" indent="-177800">
              <a:buFont typeface="Arial"/>
              <a:buChar char="•"/>
            </a:pPr>
            <a:r>
              <a:rPr lang="en-US" sz="1100">
                <a:cs typeface="Arial"/>
              </a:rPr>
              <a:t>Reviews high risk research protocols that are identified within the ERDSP toolset</a:t>
            </a:r>
          </a:p>
          <a:p>
            <a:pPr marL="177800" lvl="1" indent="-177800">
              <a:buFont typeface="Arial"/>
              <a:buChar char="•"/>
            </a:pPr>
            <a:r>
              <a:rPr lang="en-US" sz="1100">
                <a:cs typeface="Arial"/>
              </a:rPr>
              <a:t>Signs and approves the submitted ERDSP for proposed and/or amended research protocols</a:t>
            </a:r>
          </a:p>
        </p:txBody>
      </p:sp>
      <p:sp>
        <p:nvSpPr>
          <p:cNvPr id="153" name="TextBox 152">
            <a:extLst>
              <a:ext uri="{FF2B5EF4-FFF2-40B4-BE49-F238E27FC236}">
                <a16:creationId xmlns:a16="http://schemas.microsoft.com/office/drawing/2014/main" id="{0194F021-43A9-450D-8756-E648A5089637}"/>
              </a:ext>
            </a:extLst>
          </p:cNvPr>
          <p:cNvSpPr txBox="1"/>
          <p:nvPr/>
        </p:nvSpPr>
        <p:spPr>
          <a:xfrm>
            <a:off x="5935369" y="4840178"/>
            <a:ext cx="2988911" cy="1107996"/>
          </a:xfrm>
          <a:prstGeom prst="rect">
            <a:avLst/>
          </a:prstGeom>
          <a:noFill/>
        </p:spPr>
        <p:txBody>
          <a:bodyPr wrap="square" rtlCol="0">
            <a:spAutoFit/>
          </a:bodyPr>
          <a:lstStyle/>
          <a:p>
            <a:pPr marL="0" lvl="1"/>
            <a:r>
              <a:rPr lang="en-US" sz="1100" b="1">
                <a:cs typeface="Arial"/>
              </a:rPr>
              <a:t>Research Support Division</a:t>
            </a:r>
          </a:p>
          <a:p>
            <a:pPr marL="177800" lvl="1" indent="-177800">
              <a:buFont typeface="Arial"/>
              <a:buChar char="•"/>
            </a:pPr>
            <a:r>
              <a:rPr lang="en-US" sz="1100">
                <a:cs typeface="Arial"/>
              </a:rPr>
              <a:t>Provides the ERDSP toolset, user guidance, and training &amp; awareness to R&amp;D Committee Stakeholders</a:t>
            </a:r>
          </a:p>
          <a:p>
            <a:pPr marL="177800" lvl="1" indent="-177800">
              <a:buFont typeface="Arial"/>
              <a:buChar char="•"/>
            </a:pPr>
            <a:r>
              <a:rPr lang="en-US" sz="1100">
                <a:cs typeface="Arial"/>
              </a:rPr>
              <a:t>Maintain ERDSP toolset, user Guide documentation</a:t>
            </a:r>
          </a:p>
        </p:txBody>
      </p:sp>
      <p:sp>
        <p:nvSpPr>
          <p:cNvPr id="102" name="Hexagon 101">
            <a:extLst>
              <a:ext uri="{FF2B5EF4-FFF2-40B4-BE49-F238E27FC236}">
                <a16:creationId xmlns:a16="http://schemas.microsoft.com/office/drawing/2014/main" id="{33EF114D-6F61-4D35-97B6-F9223045F242}"/>
              </a:ext>
            </a:extLst>
          </p:cNvPr>
          <p:cNvSpPr/>
          <p:nvPr/>
        </p:nvSpPr>
        <p:spPr>
          <a:xfrm>
            <a:off x="3171152" y="1130475"/>
            <a:ext cx="1188720" cy="1005840"/>
          </a:xfrm>
          <a:prstGeom prst="hexagon">
            <a:avLst/>
          </a:prstGeom>
          <a:solidFill>
            <a:srgbClr val="102E50"/>
          </a:solidFill>
          <a:ln>
            <a:solidFill>
              <a:srgbClr val="102E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Hexagon 102">
            <a:extLst>
              <a:ext uri="{FF2B5EF4-FFF2-40B4-BE49-F238E27FC236}">
                <a16:creationId xmlns:a16="http://schemas.microsoft.com/office/drawing/2014/main" id="{C04A5E6E-994E-4E66-B84C-2F0C88DBB72A}"/>
              </a:ext>
            </a:extLst>
          </p:cNvPr>
          <p:cNvSpPr/>
          <p:nvPr/>
        </p:nvSpPr>
        <p:spPr>
          <a:xfrm>
            <a:off x="4352192" y="1776326"/>
            <a:ext cx="1188720" cy="1005840"/>
          </a:xfrm>
          <a:prstGeom prst="hexagon">
            <a:avLst/>
          </a:prstGeom>
          <a:solidFill>
            <a:srgbClr val="2F528F"/>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Hexagon 103">
            <a:extLst>
              <a:ext uri="{FF2B5EF4-FFF2-40B4-BE49-F238E27FC236}">
                <a16:creationId xmlns:a16="http://schemas.microsoft.com/office/drawing/2014/main" id="{69E486FD-7E1A-41FC-ADD5-C558E7C6A891}"/>
              </a:ext>
            </a:extLst>
          </p:cNvPr>
          <p:cNvSpPr/>
          <p:nvPr/>
        </p:nvSpPr>
        <p:spPr>
          <a:xfrm>
            <a:off x="5555415" y="1187739"/>
            <a:ext cx="1188720" cy="1005840"/>
          </a:xfrm>
          <a:prstGeom prst="hexagon">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Hexagon 104">
            <a:extLst>
              <a:ext uri="{FF2B5EF4-FFF2-40B4-BE49-F238E27FC236}">
                <a16:creationId xmlns:a16="http://schemas.microsoft.com/office/drawing/2014/main" id="{BD1F2C5C-B400-4C9B-8C7E-E3FF0533DDA0}"/>
              </a:ext>
            </a:extLst>
          </p:cNvPr>
          <p:cNvSpPr/>
          <p:nvPr/>
        </p:nvSpPr>
        <p:spPr>
          <a:xfrm>
            <a:off x="6758638" y="1776326"/>
            <a:ext cx="1188720" cy="1005840"/>
          </a:xfrm>
          <a:prstGeom prst="hexagon">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86740D55-B56C-4366-9D3C-750ADD0606F8}"/>
              </a:ext>
            </a:extLst>
          </p:cNvPr>
          <p:cNvSpPr txBox="1"/>
          <p:nvPr/>
        </p:nvSpPr>
        <p:spPr>
          <a:xfrm>
            <a:off x="3211765" y="1390877"/>
            <a:ext cx="1085312" cy="461665"/>
          </a:xfrm>
          <a:prstGeom prst="rect">
            <a:avLst/>
          </a:prstGeom>
          <a:noFill/>
        </p:spPr>
        <p:txBody>
          <a:bodyPr wrap="square" rtlCol="0">
            <a:spAutoFit/>
          </a:bodyPr>
          <a:lstStyle/>
          <a:p>
            <a:pPr algn="ctr"/>
            <a:r>
              <a:rPr lang="en-US" sz="1200" b="1">
                <a:solidFill>
                  <a:schemeClr val="bg1"/>
                </a:solidFill>
                <a:cs typeface="Arial"/>
              </a:rPr>
              <a:t>Principal Investigators</a:t>
            </a:r>
          </a:p>
        </p:txBody>
      </p:sp>
      <p:sp>
        <p:nvSpPr>
          <p:cNvPr id="123" name="TextBox 122">
            <a:extLst>
              <a:ext uri="{FF2B5EF4-FFF2-40B4-BE49-F238E27FC236}">
                <a16:creationId xmlns:a16="http://schemas.microsoft.com/office/drawing/2014/main" id="{47A57BE2-5C84-4F59-ACB9-FC2FF997577E}"/>
              </a:ext>
            </a:extLst>
          </p:cNvPr>
          <p:cNvSpPr txBox="1"/>
          <p:nvPr/>
        </p:nvSpPr>
        <p:spPr>
          <a:xfrm>
            <a:off x="4457317" y="2049338"/>
            <a:ext cx="958055" cy="461665"/>
          </a:xfrm>
          <a:prstGeom prst="rect">
            <a:avLst/>
          </a:prstGeom>
          <a:noFill/>
        </p:spPr>
        <p:txBody>
          <a:bodyPr wrap="square" rtlCol="0">
            <a:spAutoFit/>
          </a:bodyPr>
          <a:lstStyle/>
          <a:p>
            <a:pPr algn="ctr"/>
            <a:r>
              <a:rPr lang="en-US" sz="1200" b="1">
                <a:solidFill>
                  <a:schemeClr val="bg1"/>
                </a:solidFill>
                <a:cs typeface="Arial"/>
              </a:rPr>
              <a:t>R&amp;D Committee</a:t>
            </a:r>
          </a:p>
        </p:txBody>
      </p:sp>
      <p:sp>
        <p:nvSpPr>
          <p:cNvPr id="125" name="TextBox 124">
            <a:extLst>
              <a:ext uri="{FF2B5EF4-FFF2-40B4-BE49-F238E27FC236}">
                <a16:creationId xmlns:a16="http://schemas.microsoft.com/office/drawing/2014/main" id="{F5EBF1C7-633F-45B3-B4EE-0BB2805F426B}"/>
              </a:ext>
            </a:extLst>
          </p:cNvPr>
          <p:cNvSpPr txBox="1"/>
          <p:nvPr/>
        </p:nvSpPr>
        <p:spPr>
          <a:xfrm>
            <a:off x="5654038" y="1444217"/>
            <a:ext cx="966550" cy="461665"/>
          </a:xfrm>
          <a:prstGeom prst="rect">
            <a:avLst/>
          </a:prstGeom>
          <a:noFill/>
        </p:spPr>
        <p:txBody>
          <a:bodyPr wrap="square" rtlCol="0">
            <a:spAutoFit/>
          </a:bodyPr>
          <a:lstStyle/>
          <a:p>
            <a:pPr algn="ctr"/>
            <a:r>
              <a:rPr lang="en-US" sz="1200" b="1">
                <a:solidFill>
                  <a:schemeClr val="bg1"/>
                </a:solidFill>
                <a:cs typeface="Arial"/>
              </a:rPr>
              <a:t>Local Facility ISSO</a:t>
            </a:r>
          </a:p>
        </p:txBody>
      </p:sp>
      <p:sp>
        <p:nvSpPr>
          <p:cNvPr id="127" name="TextBox 126">
            <a:extLst>
              <a:ext uri="{FF2B5EF4-FFF2-40B4-BE49-F238E27FC236}">
                <a16:creationId xmlns:a16="http://schemas.microsoft.com/office/drawing/2014/main" id="{0A2A8E9B-83DE-4790-B8FD-0A58B45ED539}"/>
              </a:ext>
            </a:extLst>
          </p:cNvPr>
          <p:cNvSpPr txBox="1"/>
          <p:nvPr/>
        </p:nvSpPr>
        <p:spPr>
          <a:xfrm>
            <a:off x="6758638" y="1954574"/>
            <a:ext cx="1176710" cy="646331"/>
          </a:xfrm>
          <a:prstGeom prst="rect">
            <a:avLst/>
          </a:prstGeom>
          <a:noFill/>
        </p:spPr>
        <p:txBody>
          <a:bodyPr wrap="square" rtlCol="0">
            <a:spAutoFit/>
          </a:bodyPr>
          <a:lstStyle/>
          <a:p>
            <a:pPr algn="ctr"/>
            <a:r>
              <a:rPr lang="en-US" sz="1200" b="1">
                <a:solidFill>
                  <a:schemeClr val="bg1"/>
                </a:solidFill>
                <a:cs typeface="Arial"/>
              </a:rPr>
              <a:t>Research Support Division</a:t>
            </a:r>
          </a:p>
        </p:txBody>
      </p:sp>
      <p:sp>
        <p:nvSpPr>
          <p:cNvPr id="135" name="Hexagon 134">
            <a:extLst>
              <a:ext uri="{FF2B5EF4-FFF2-40B4-BE49-F238E27FC236}">
                <a16:creationId xmlns:a16="http://schemas.microsoft.com/office/drawing/2014/main" id="{561B300E-6F0B-48B7-AEE3-E9EDB40B6C69}"/>
              </a:ext>
            </a:extLst>
          </p:cNvPr>
          <p:cNvSpPr/>
          <p:nvPr/>
        </p:nvSpPr>
        <p:spPr>
          <a:xfrm>
            <a:off x="3124007" y="1092981"/>
            <a:ext cx="1280160" cy="1097280"/>
          </a:xfrm>
          <a:prstGeom prst="hexagon">
            <a:avLst/>
          </a:prstGeom>
          <a:noFill/>
          <a:ln>
            <a:solidFill>
              <a:srgbClr val="102E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Hexagon 135">
            <a:extLst>
              <a:ext uri="{FF2B5EF4-FFF2-40B4-BE49-F238E27FC236}">
                <a16:creationId xmlns:a16="http://schemas.microsoft.com/office/drawing/2014/main" id="{01EC9AD1-862A-4D4E-AE87-D7E769FAC3EF}"/>
              </a:ext>
            </a:extLst>
          </p:cNvPr>
          <p:cNvSpPr/>
          <p:nvPr/>
        </p:nvSpPr>
        <p:spPr>
          <a:xfrm>
            <a:off x="4306472" y="1729099"/>
            <a:ext cx="1280160" cy="1097280"/>
          </a:xfrm>
          <a:prstGeom prst="hexagon">
            <a:avLst/>
          </a:prstGeom>
          <a:no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Hexagon 136">
            <a:extLst>
              <a:ext uri="{FF2B5EF4-FFF2-40B4-BE49-F238E27FC236}">
                <a16:creationId xmlns:a16="http://schemas.microsoft.com/office/drawing/2014/main" id="{B9AD8528-18BF-43E6-8641-79AB9EE88C4A}"/>
              </a:ext>
            </a:extLst>
          </p:cNvPr>
          <p:cNvSpPr/>
          <p:nvPr/>
        </p:nvSpPr>
        <p:spPr>
          <a:xfrm>
            <a:off x="5503801" y="1138652"/>
            <a:ext cx="1280160" cy="1097280"/>
          </a:xfrm>
          <a:prstGeom prst="hexagon">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Hexagon 138">
            <a:extLst>
              <a:ext uri="{FF2B5EF4-FFF2-40B4-BE49-F238E27FC236}">
                <a16:creationId xmlns:a16="http://schemas.microsoft.com/office/drawing/2014/main" id="{54A8F0A5-0586-4141-8FE4-EB24807304E5}"/>
              </a:ext>
            </a:extLst>
          </p:cNvPr>
          <p:cNvSpPr/>
          <p:nvPr/>
        </p:nvSpPr>
        <p:spPr>
          <a:xfrm>
            <a:off x="6716438" y="1729099"/>
            <a:ext cx="1280160" cy="1097280"/>
          </a:xfrm>
          <a:prstGeom prst="hexagon">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Hexagon 143">
            <a:extLst>
              <a:ext uri="{FF2B5EF4-FFF2-40B4-BE49-F238E27FC236}">
                <a16:creationId xmlns:a16="http://schemas.microsoft.com/office/drawing/2014/main" id="{63B5AC8E-CEEC-4782-B921-69356BD726F1}"/>
              </a:ext>
            </a:extLst>
          </p:cNvPr>
          <p:cNvSpPr/>
          <p:nvPr/>
        </p:nvSpPr>
        <p:spPr>
          <a:xfrm>
            <a:off x="273104" y="3302927"/>
            <a:ext cx="1188720" cy="1005840"/>
          </a:xfrm>
          <a:prstGeom prst="hexagon">
            <a:avLst/>
          </a:prstGeom>
          <a:solidFill>
            <a:srgbClr val="102E50"/>
          </a:solidFill>
          <a:ln>
            <a:solidFill>
              <a:srgbClr val="102E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extBox 144">
            <a:extLst>
              <a:ext uri="{FF2B5EF4-FFF2-40B4-BE49-F238E27FC236}">
                <a16:creationId xmlns:a16="http://schemas.microsoft.com/office/drawing/2014/main" id="{955B484E-57E6-48EE-8DAF-382A027C1FC5}"/>
              </a:ext>
            </a:extLst>
          </p:cNvPr>
          <p:cNvSpPr txBox="1"/>
          <p:nvPr/>
        </p:nvSpPr>
        <p:spPr>
          <a:xfrm>
            <a:off x="313717" y="3563329"/>
            <a:ext cx="1085312" cy="461665"/>
          </a:xfrm>
          <a:prstGeom prst="rect">
            <a:avLst/>
          </a:prstGeom>
          <a:noFill/>
        </p:spPr>
        <p:txBody>
          <a:bodyPr wrap="square" rtlCol="0">
            <a:spAutoFit/>
          </a:bodyPr>
          <a:lstStyle/>
          <a:p>
            <a:pPr algn="ctr"/>
            <a:r>
              <a:rPr lang="en-US" sz="1200" b="1">
                <a:solidFill>
                  <a:schemeClr val="bg1"/>
                </a:solidFill>
                <a:cs typeface="Arial"/>
              </a:rPr>
              <a:t>Principal Investigators</a:t>
            </a:r>
          </a:p>
        </p:txBody>
      </p:sp>
      <p:sp>
        <p:nvSpPr>
          <p:cNvPr id="146" name="Hexagon 145">
            <a:extLst>
              <a:ext uri="{FF2B5EF4-FFF2-40B4-BE49-F238E27FC236}">
                <a16:creationId xmlns:a16="http://schemas.microsoft.com/office/drawing/2014/main" id="{7533F627-CA2F-49F4-9054-210AF02D2B0E}"/>
              </a:ext>
            </a:extLst>
          </p:cNvPr>
          <p:cNvSpPr/>
          <p:nvPr/>
        </p:nvSpPr>
        <p:spPr>
          <a:xfrm>
            <a:off x="225959" y="3265433"/>
            <a:ext cx="1280160" cy="1097280"/>
          </a:xfrm>
          <a:prstGeom prst="hexagon">
            <a:avLst/>
          </a:prstGeom>
          <a:noFill/>
          <a:ln>
            <a:solidFill>
              <a:srgbClr val="102E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Hexagon 146">
            <a:extLst>
              <a:ext uri="{FF2B5EF4-FFF2-40B4-BE49-F238E27FC236}">
                <a16:creationId xmlns:a16="http://schemas.microsoft.com/office/drawing/2014/main" id="{F559741A-B570-4799-A19B-856091C191D2}"/>
              </a:ext>
            </a:extLst>
          </p:cNvPr>
          <p:cNvSpPr/>
          <p:nvPr/>
        </p:nvSpPr>
        <p:spPr>
          <a:xfrm>
            <a:off x="273104" y="4896190"/>
            <a:ext cx="1188720" cy="1005840"/>
          </a:xfrm>
          <a:prstGeom prst="hexagon">
            <a:avLst/>
          </a:prstGeom>
          <a:solidFill>
            <a:srgbClr val="2F528F"/>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Hexagon 149">
            <a:extLst>
              <a:ext uri="{FF2B5EF4-FFF2-40B4-BE49-F238E27FC236}">
                <a16:creationId xmlns:a16="http://schemas.microsoft.com/office/drawing/2014/main" id="{79970F7C-2BB9-488F-A6B9-674D6D6F904F}"/>
              </a:ext>
            </a:extLst>
          </p:cNvPr>
          <p:cNvSpPr/>
          <p:nvPr/>
        </p:nvSpPr>
        <p:spPr>
          <a:xfrm>
            <a:off x="4640146" y="3314520"/>
            <a:ext cx="1188720" cy="1005840"/>
          </a:xfrm>
          <a:prstGeom prst="hexagon">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Hexagon 153">
            <a:extLst>
              <a:ext uri="{FF2B5EF4-FFF2-40B4-BE49-F238E27FC236}">
                <a16:creationId xmlns:a16="http://schemas.microsoft.com/office/drawing/2014/main" id="{70968B74-8319-473C-AC58-9F7CEE4FC60B}"/>
              </a:ext>
            </a:extLst>
          </p:cNvPr>
          <p:cNvSpPr/>
          <p:nvPr/>
        </p:nvSpPr>
        <p:spPr>
          <a:xfrm>
            <a:off x="4630732" y="4894605"/>
            <a:ext cx="1188720" cy="1005840"/>
          </a:xfrm>
          <a:prstGeom prst="hexagon">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extBox 154">
            <a:extLst>
              <a:ext uri="{FF2B5EF4-FFF2-40B4-BE49-F238E27FC236}">
                <a16:creationId xmlns:a16="http://schemas.microsoft.com/office/drawing/2014/main" id="{5C3BD172-CA02-43BC-A952-673E81E424DC}"/>
              </a:ext>
            </a:extLst>
          </p:cNvPr>
          <p:cNvSpPr txBox="1"/>
          <p:nvPr/>
        </p:nvSpPr>
        <p:spPr>
          <a:xfrm>
            <a:off x="378229" y="5169202"/>
            <a:ext cx="958055" cy="461665"/>
          </a:xfrm>
          <a:prstGeom prst="rect">
            <a:avLst/>
          </a:prstGeom>
          <a:noFill/>
        </p:spPr>
        <p:txBody>
          <a:bodyPr wrap="square" rtlCol="0">
            <a:spAutoFit/>
          </a:bodyPr>
          <a:lstStyle/>
          <a:p>
            <a:pPr algn="ctr"/>
            <a:r>
              <a:rPr lang="en-US" sz="1200" b="1">
                <a:solidFill>
                  <a:schemeClr val="bg1"/>
                </a:solidFill>
                <a:cs typeface="Arial"/>
              </a:rPr>
              <a:t>R&amp;D Committee</a:t>
            </a:r>
          </a:p>
        </p:txBody>
      </p:sp>
      <p:sp>
        <p:nvSpPr>
          <p:cNvPr id="156" name="TextBox 155">
            <a:extLst>
              <a:ext uri="{FF2B5EF4-FFF2-40B4-BE49-F238E27FC236}">
                <a16:creationId xmlns:a16="http://schemas.microsoft.com/office/drawing/2014/main" id="{EFF7375F-3806-4947-8FA7-FED514BAC78A}"/>
              </a:ext>
            </a:extLst>
          </p:cNvPr>
          <p:cNvSpPr txBox="1"/>
          <p:nvPr/>
        </p:nvSpPr>
        <p:spPr>
          <a:xfrm>
            <a:off x="4738769" y="3570998"/>
            <a:ext cx="966550" cy="461665"/>
          </a:xfrm>
          <a:prstGeom prst="rect">
            <a:avLst/>
          </a:prstGeom>
          <a:noFill/>
        </p:spPr>
        <p:txBody>
          <a:bodyPr wrap="square" rtlCol="0">
            <a:spAutoFit/>
          </a:bodyPr>
          <a:lstStyle/>
          <a:p>
            <a:pPr algn="ctr"/>
            <a:r>
              <a:rPr lang="en-US" sz="1200" b="1">
                <a:solidFill>
                  <a:schemeClr val="bg1"/>
                </a:solidFill>
                <a:cs typeface="Arial"/>
              </a:rPr>
              <a:t>Local Facility ISSO</a:t>
            </a:r>
          </a:p>
        </p:txBody>
      </p:sp>
      <p:sp>
        <p:nvSpPr>
          <p:cNvPr id="157" name="TextBox 156">
            <a:extLst>
              <a:ext uri="{FF2B5EF4-FFF2-40B4-BE49-F238E27FC236}">
                <a16:creationId xmlns:a16="http://schemas.microsoft.com/office/drawing/2014/main" id="{7DA9D20C-D593-4723-A2E1-F267625B2697}"/>
              </a:ext>
            </a:extLst>
          </p:cNvPr>
          <p:cNvSpPr txBox="1"/>
          <p:nvPr/>
        </p:nvSpPr>
        <p:spPr>
          <a:xfrm>
            <a:off x="4630732" y="5072853"/>
            <a:ext cx="1176710" cy="646331"/>
          </a:xfrm>
          <a:prstGeom prst="rect">
            <a:avLst/>
          </a:prstGeom>
          <a:noFill/>
        </p:spPr>
        <p:txBody>
          <a:bodyPr wrap="square" rtlCol="0">
            <a:spAutoFit/>
          </a:bodyPr>
          <a:lstStyle/>
          <a:p>
            <a:pPr algn="ctr"/>
            <a:r>
              <a:rPr lang="en-US" sz="1200" b="1">
                <a:solidFill>
                  <a:schemeClr val="bg1"/>
                </a:solidFill>
                <a:cs typeface="Arial"/>
              </a:rPr>
              <a:t>Research Support Division</a:t>
            </a:r>
          </a:p>
        </p:txBody>
      </p:sp>
      <p:sp>
        <p:nvSpPr>
          <p:cNvPr id="158" name="Hexagon 157">
            <a:extLst>
              <a:ext uri="{FF2B5EF4-FFF2-40B4-BE49-F238E27FC236}">
                <a16:creationId xmlns:a16="http://schemas.microsoft.com/office/drawing/2014/main" id="{C3C3862C-F9D1-4E4D-AC7A-6C9E1C457271}"/>
              </a:ext>
            </a:extLst>
          </p:cNvPr>
          <p:cNvSpPr/>
          <p:nvPr/>
        </p:nvSpPr>
        <p:spPr>
          <a:xfrm>
            <a:off x="227384" y="4848963"/>
            <a:ext cx="1280160" cy="1097280"/>
          </a:xfrm>
          <a:prstGeom prst="hexagon">
            <a:avLst/>
          </a:prstGeom>
          <a:no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Hexagon 158">
            <a:extLst>
              <a:ext uri="{FF2B5EF4-FFF2-40B4-BE49-F238E27FC236}">
                <a16:creationId xmlns:a16="http://schemas.microsoft.com/office/drawing/2014/main" id="{2A5758C1-B950-45A7-B247-478B2324DE10}"/>
              </a:ext>
            </a:extLst>
          </p:cNvPr>
          <p:cNvSpPr/>
          <p:nvPr/>
        </p:nvSpPr>
        <p:spPr>
          <a:xfrm>
            <a:off x="4588532" y="3265433"/>
            <a:ext cx="1280160" cy="1097280"/>
          </a:xfrm>
          <a:prstGeom prst="hexagon">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Hexagon 159">
            <a:extLst>
              <a:ext uri="{FF2B5EF4-FFF2-40B4-BE49-F238E27FC236}">
                <a16:creationId xmlns:a16="http://schemas.microsoft.com/office/drawing/2014/main" id="{3837E0F9-11B7-4DAB-977E-8F19852A2FAA}"/>
              </a:ext>
            </a:extLst>
          </p:cNvPr>
          <p:cNvSpPr/>
          <p:nvPr/>
        </p:nvSpPr>
        <p:spPr>
          <a:xfrm>
            <a:off x="4588532" y="4847378"/>
            <a:ext cx="1280160" cy="1097280"/>
          </a:xfrm>
          <a:prstGeom prst="hexagon">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Isosceles Triangle 160">
            <a:extLst>
              <a:ext uri="{FF2B5EF4-FFF2-40B4-BE49-F238E27FC236}">
                <a16:creationId xmlns:a16="http://schemas.microsoft.com/office/drawing/2014/main" id="{315854A9-47DB-433B-A6DF-B57ADF28DE8C}"/>
              </a:ext>
            </a:extLst>
          </p:cNvPr>
          <p:cNvSpPr/>
          <p:nvPr/>
        </p:nvSpPr>
        <p:spPr>
          <a:xfrm rot="5400000">
            <a:off x="767988" y="625984"/>
            <a:ext cx="1796729" cy="2374685"/>
          </a:xfrm>
          <a:prstGeom prst="triangle">
            <a:avLst>
              <a:gd name="adj" fmla="val 52565"/>
            </a:avLst>
          </a:prstGeom>
          <a:gradFill flip="none" rotWithShape="1">
            <a:gsLst>
              <a:gs pos="0">
                <a:schemeClr val="accent4">
                  <a:lumMod val="20000"/>
                  <a:lumOff val="80000"/>
                </a:scheme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extBox 161">
            <a:extLst>
              <a:ext uri="{FF2B5EF4-FFF2-40B4-BE49-F238E27FC236}">
                <a16:creationId xmlns:a16="http://schemas.microsoft.com/office/drawing/2014/main" id="{241BEF9F-DE8E-448D-9E60-58B66D2F624A}"/>
              </a:ext>
            </a:extLst>
          </p:cNvPr>
          <p:cNvSpPr txBox="1"/>
          <p:nvPr/>
        </p:nvSpPr>
        <p:spPr>
          <a:xfrm>
            <a:off x="826070" y="1452140"/>
            <a:ext cx="2290685" cy="752514"/>
          </a:xfrm>
          <a:prstGeom prst="rect">
            <a:avLst/>
          </a:prstGeom>
          <a:noFill/>
        </p:spPr>
        <p:txBody>
          <a:bodyPr wrap="square" rtlCol="0">
            <a:spAutoFit/>
          </a:bodyPr>
          <a:lstStyle/>
          <a:p>
            <a:pPr algn="ctr">
              <a:lnSpc>
                <a:spcPct val="110000"/>
              </a:lnSpc>
            </a:pPr>
            <a:r>
              <a:rPr lang="en-US" sz="2000" b="1" kern="800" spc="110">
                <a:solidFill>
                  <a:schemeClr val="tx1">
                    <a:lumMod val="50000"/>
                    <a:lumOff val="50000"/>
                  </a:schemeClr>
                </a:solidFill>
                <a:latin typeface="Calibri" panose="020F0502020204030204" pitchFamily="34" charset="0"/>
                <a:cs typeface="Calibri" panose="020F0502020204030204" pitchFamily="34" charset="0"/>
              </a:rPr>
              <a:t>ERDSP Key </a:t>
            </a:r>
          </a:p>
          <a:p>
            <a:pPr algn="ctr">
              <a:lnSpc>
                <a:spcPct val="110000"/>
              </a:lnSpc>
            </a:pPr>
            <a:r>
              <a:rPr lang="en-US" sz="2000" b="1" kern="800" spc="110">
                <a:solidFill>
                  <a:schemeClr val="tx1">
                    <a:lumMod val="50000"/>
                    <a:lumOff val="50000"/>
                  </a:schemeClr>
                </a:solidFill>
                <a:latin typeface="Calibri" panose="020F0502020204030204" pitchFamily="34" charset="0"/>
                <a:cs typeface="Calibri" panose="020F0502020204030204" pitchFamily="34" charset="0"/>
              </a:rPr>
              <a:t>Stakeholders</a:t>
            </a:r>
          </a:p>
        </p:txBody>
      </p:sp>
      <p:sp>
        <p:nvSpPr>
          <p:cNvPr id="163" name="Title 1">
            <a:extLst>
              <a:ext uri="{FF2B5EF4-FFF2-40B4-BE49-F238E27FC236}">
                <a16:creationId xmlns:a16="http://schemas.microsoft.com/office/drawing/2014/main" id="{4BB0CB1E-336B-4D19-B3F3-7FE7E622E6D1}"/>
              </a:ext>
            </a:extLst>
          </p:cNvPr>
          <p:cNvSpPr>
            <a:spLocks noGrp="1"/>
          </p:cNvSpPr>
          <p:nvPr>
            <p:ph type="title"/>
          </p:nvPr>
        </p:nvSpPr>
        <p:spPr>
          <a:xfrm>
            <a:off x="628650" y="374904"/>
            <a:ext cx="7886700" cy="685800"/>
          </a:xfrm>
        </p:spPr>
        <p:txBody>
          <a:bodyPr/>
          <a:lstStyle/>
          <a:p>
            <a:pPr algn="ctr"/>
            <a:r>
              <a:rPr lang="en-US"/>
              <a:t>Key Stakeholder Roles and Responsibilities</a:t>
            </a:r>
          </a:p>
        </p:txBody>
      </p:sp>
      <p:sp>
        <p:nvSpPr>
          <p:cNvPr id="164" name="Footer Placeholder 6">
            <a:extLst>
              <a:ext uri="{FF2B5EF4-FFF2-40B4-BE49-F238E27FC236}">
                <a16:creationId xmlns:a16="http://schemas.microsoft.com/office/drawing/2014/main" id="{9F44BDC5-5A1B-4E86-916E-B542D6A38E46}"/>
              </a:ext>
            </a:extLst>
          </p:cNvPr>
          <p:cNvSpPr>
            <a:spLocks noGrp="1"/>
          </p:cNvSpPr>
          <p:nvPr>
            <p:ph type="ftr" sz="quarter" idx="3"/>
          </p:nvPr>
        </p:nvSpPr>
        <p:spPr>
          <a:xfrm>
            <a:off x="626364" y="6154898"/>
            <a:ext cx="5648787" cy="365125"/>
          </a:xfrm>
        </p:spPr>
        <p:txBody>
          <a:bodyPr/>
          <a:lstStyle/>
          <a:p>
            <a:r>
              <a:rPr lang="en-US"/>
              <a:t>FOR INTERNAL USE ONLY		Office of Information and Technology</a:t>
            </a:r>
          </a:p>
        </p:txBody>
      </p:sp>
      <p:sp>
        <p:nvSpPr>
          <p:cNvPr id="165" name="Slide Number Placeholder 21">
            <a:extLst>
              <a:ext uri="{FF2B5EF4-FFF2-40B4-BE49-F238E27FC236}">
                <a16:creationId xmlns:a16="http://schemas.microsoft.com/office/drawing/2014/main" id="{3E701253-22F7-44AD-BC01-98A657EFE5BB}"/>
              </a:ext>
            </a:extLst>
          </p:cNvPr>
          <p:cNvSpPr txBox="1">
            <a:spLocks/>
          </p:cNvSpPr>
          <p:nvPr/>
        </p:nvSpPr>
        <p:spPr>
          <a:xfrm>
            <a:off x="6693860" y="6154897"/>
            <a:ext cx="2057400" cy="365125"/>
          </a:xfrm>
          <a:prstGeom prst="rect">
            <a:avLst/>
          </a:prstGeom>
        </p:spPr>
        <p:txBody>
          <a:bodyPr vert="horz" lIns="91440" tIns="45720" rIns="91440" bIns="45720" rtlCol="0" anchor="ctr"/>
          <a:lstStyle>
            <a:defPPr>
              <a:defRPr lang="en-US"/>
            </a:defPPr>
            <a:lvl1pPr algn="r">
              <a:defRPr sz="1200">
                <a:solidFill>
                  <a:schemeClr val="tx1">
                    <a:tint val="75000"/>
                  </a:schemeClr>
                </a:solidFill>
              </a:defRPr>
            </a:lvl1pPr>
            <a:lvl2pPr marL="685800" indent="-228600" algn="l" defTabSz="914400" rtl="0" eaLnBrk="1" latinLnBrk="0" hangingPunct="1">
              <a:lnSpc>
                <a:spcPct val="90000"/>
              </a:lnSpc>
              <a:spcBef>
                <a:spcPts val="500"/>
              </a:spcBef>
              <a:buFont typeface="CambriaMath" charset="0"/>
              <a:buChar char="⎯"/>
              <a:defRPr sz="2400" kern="1200">
                <a:solidFill>
                  <a:srgbClr val="1F1F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1F1F1F"/>
                </a:solidFill>
                <a:latin typeface="+mn-lt"/>
                <a:ea typeface="+mn-ea"/>
                <a:cs typeface="+mn-cs"/>
              </a:defRPr>
            </a:lvl3pPr>
            <a:lvl4pPr marL="1600200" indent="-228600" algn="l" defTabSz="914400" rtl="0" eaLnBrk="1" latinLnBrk="0" hangingPunct="1">
              <a:lnSpc>
                <a:spcPct val="90000"/>
              </a:lnSpc>
              <a:spcBef>
                <a:spcPts val="500"/>
              </a:spcBef>
              <a:buFont typeface=".AppleSystemUIFont" charset="-120"/>
              <a:buChar char="»"/>
              <a:defRPr sz="2400" kern="1200">
                <a:solidFill>
                  <a:srgbClr val="1F1F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E573346A-FCA4-684E-8D18-26E8324063ED}" type="slidenum">
              <a:rPr lang="en-US"/>
              <a:pPr/>
              <a:t>6</a:t>
            </a:fld>
            <a:endParaRPr lang="en-US"/>
          </a:p>
        </p:txBody>
      </p:sp>
    </p:spTree>
    <p:extLst>
      <p:ext uri="{BB962C8B-B14F-4D97-AF65-F5344CB8AC3E}">
        <p14:creationId xmlns:p14="http://schemas.microsoft.com/office/powerpoint/2010/main" val="1382731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 67">
            <a:extLst>
              <a:ext uri="{FF2B5EF4-FFF2-40B4-BE49-F238E27FC236}">
                <a16:creationId xmlns:a16="http://schemas.microsoft.com/office/drawing/2014/main" id="{12728FFF-6177-423B-9327-021227FE0FE8}"/>
              </a:ext>
              <a:ext uri="{C183D7F6-B498-43B3-948B-1728B52AA6E4}">
                <adec:decorative xmlns:adec="http://schemas.microsoft.com/office/drawing/2017/decorative" val="1"/>
              </a:ext>
            </a:extLst>
          </p:cNvPr>
          <p:cNvGrpSpPr/>
          <p:nvPr/>
        </p:nvGrpSpPr>
        <p:grpSpPr>
          <a:xfrm>
            <a:off x="181644" y="1701304"/>
            <a:ext cx="8638604" cy="3493695"/>
            <a:chOff x="181644" y="1532488"/>
            <a:chExt cx="8638604" cy="3493695"/>
          </a:xfrm>
        </p:grpSpPr>
        <p:grpSp>
          <p:nvGrpSpPr>
            <p:cNvPr id="42" name="Group 41">
              <a:extLst>
                <a:ext uri="{FF2B5EF4-FFF2-40B4-BE49-F238E27FC236}">
                  <a16:creationId xmlns:a16="http://schemas.microsoft.com/office/drawing/2014/main" id="{EC0DC198-EE38-418C-AFDB-502ABBD14EBF}"/>
                </a:ext>
                <a:ext uri="{C183D7F6-B498-43B3-948B-1728B52AA6E4}">
                  <adec:decorative xmlns:adec="http://schemas.microsoft.com/office/drawing/2017/decorative" val="1"/>
                </a:ext>
              </a:extLst>
            </p:cNvPr>
            <p:cNvGrpSpPr/>
            <p:nvPr/>
          </p:nvGrpSpPr>
          <p:grpSpPr>
            <a:xfrm>
              <a:off x="181644" y="1532488"/>
              <a:ext cx="8638604" cy="3493695"/>
              <a:chOff x="181644" y="1401862"/>
              <a:chExt cx="8638604" cy="3493695"/>
            </a:xfrm>
          </p:grpSpPr>
          <p:sp>
            <p:nvSpPr>
              <p:cNvPr id="48" name="Rectangle 47">
                <a:extLst>
                  <a:ext uri="{FF2B5EF4-FFF2-40B4-BE49-F238E27FC236}">
                    <a16:creationId xmlns:a16="http://schemas.microsoft.com/office/drawing/2014/main" id="{AA203C34-D528-487E-9680-88D54CE24ACD}"/>
                  </a:ext>
                </a:extLst>
              </p:cNvPr>
              <p:cNvSpPr/>
              <p:nvPr/>
            </p:nvSpPr>
            <p:spPr>
              <a:xfrm>
                <a:off x="181644" y="1401862"/>
                <a:ext cx="1645920" cy="1132114"/>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08CFA201-8C33-4778-9865-288F8194700D}"/>
                  </a:ext>
                </a:extLst>
              </p:cNvPr>
              <p:cNvSpPr/>
              <p:nvPr/>
            </p:nvSpPr>
            <p:spPr>
              <a:xfrm>
                <a:off x="1929815" y="1401862"/>
                <a:ext cx="1645920" cy="1132114"/>
              </a:xfrm>
              <a:prstGeom prst="rect">
                <a:avLst/>
              </a:prstGeom>
              <a:solidFill>
                <a:srgbClr val="A9F1E5"/>
              </a:solidFill>
              <a:ln>
                <a:solidFill>
                  <a:srgbClr val="A9F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35178478-8D0C-494D-9F61-78994AD38250}"/>
                  </a:ext>
                </a:extLst>
              </p:cNvPr>
              <p:cNvSpPr/>
              <p:nvPr/>
            </p:nvSpPr>
            <p:spPr>
              <a:xfrm>
                <a:off x="3677986" y="1401862"/>
                <a:ext cx="1645920" cy="1132114"/>
              </a:xfrm>
              <a:prstGeom prst="rect">
                <a:avLst/>
              </a:prstGeom>
              <a:solidFill>
                <a:srgbClr val="ECF5E7"/>
              </a:solidFill>
              <a:ln>
                <a:solidFill>
                  <a:srgbClr val="ECF5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D64C7A86-34F5-4A0C-9012-C5800646F4D2}"/>
                  </a:ext>
                </a:extLst>
              </p:cNvPr>
              <p:cNvSpPr/>
              <p:nvPr/>
            </p:nvSpPr>
            <p:spPr>
              <a:xfrm>
                <a:off x="5426157" y="1401862"/>
                <a:ext cx="1645920" cy="1132114"/>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91912B73-14B5-46E3-AA2D-470D45A8F666}"/>
                  </a:ext>
                </a:extLst>
              </p:cNvPr>
              <p:cNvSpPr/>
              <p:nvPr/>
            </p:nvSpPr>
            <p:spPr>
              <a:xfrm>
                <a:off x="7174328" y="1406651"/>
                <a:ext cx="1645920" cy="1132114"/>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7AB1FE69-B6D6-40AF-9E11-3127BE33AA8A}"/>
                  </a:ext>
                </a:extLst>
              </p:cNvPr>
              <p:cNvSpPr/>
              <p:nvPr/>
            </p:nvSpPr>
            <p:spPr>
              <a:xfrm>
                <a:off x="181644" y="2641602"/>
                <a:ext cx="1645920" cy="2253955"/>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61F821AE-6FF1-479F-9DDE-BC58939661CD}"/>
                  </a:ext>
                </a:extLst>
              </p:cNvPr>
              <p:cNvSpPr/>
              <p:nvPr/>
            </p:nvSpPr>
            <p:spPr>
              <a:xfrm>
                <a:off x="1941244" y="2641602"/>
                <a:ext cx="1645920" cy="2253955"/>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5DA6399E-0548-4979-AF26-1EE0F39CBF7A}"/>
                  </a:ext>
                </a:extLst>
              </p:cNvPr>
              <p:cNvSpPr/>
              <p:nvPr/>
            </p:nvSpPr>
            <p:spPr>
              <a:xfrm>
                <a:off x="3666557" y="2641602"/>
                <a:ext cx="1645920" cy="2253955"/>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AB408D1E-83D4-4E77-94BC-588B9E628ED1}"/>
                  </a:ext>
                </a:extLst>
              </p:cNvPr>
              <p:cNvSpPr/>
              <p:nvPr/>
            </p:nvSpPr>
            <p:spPr>
              <a:xfrm>
                <a:off x="5426157" y="2641602"/>
                <a:ext cx="1645920" cy="2253955"/>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42860789-BD9B-407C-91C4-A0A816E57404}"/>
                  </a:ext>
                </a:extLst>
              </p:cNvPr>
              <p:cNvSpPr/>
              <p:nvPr/>
            </p:nvSpPr>
            <p:spPr>
              <a:xfrm>
                <a:off x="7174328" y="2641602"/>
                <a:ext cx="1645920" cy="2253955"/>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6" name="Graphic 45" descr="Research">
              <a:extLst>
                <a:ext uri="{FF2B5EF4-FFF2-40B4-BE49-F238E27FC236}">
                  <a16:creationId xmlns:a16="http://schemas.microsoft.com/office/drawing/2014/main" id="{2EFD7F56-91B7-48DD-8CD7-CCCA13A5AC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32317" y="1646134"/>
              <a:ext cx="914400" cy="914400"/>
            </a:xfrm>
            <a:prstGeom prst="rect">
              <a:avLst/>
            </a:prstGeom>
          </p:spPr>
        </p:pic>
        <p:pic>
          <p:nvPicPr>
            <p:cNvPr id="13" name="Graphic 12" descr="List">
              <a:extLst>
                <a:ext uri="{FF2B5EF4-FFF2-40B4-BE49-F238E27FC236}">
                  <a16:creationId xmlns:a16="http://schemas.microsoft.com/office/drawing/2014/main" id="{42464C14-A265-4CB6-847F-11697460493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7404" y="1663254"/>
              <a:ext cx="914400" cy="914400"/>
            </a:xfrm>
            <a:prstGeom prst="rect">
              <a:avLst/>
            </a:prstGeom>
          </p:spPr>
        </p:pic>
        <p:pic>
          <p:nvPicPr>
            <p:cNvPr id="33" name="Graphic 32" descr="Radioactive">
              <a:extLst>
                <a:ext uri="{FF2B5EF4-FFF2-40B4-BE49-F238E27FC236}">
                  <a16:creationId xmlns:a16="http://schemas.microsoft.com/office/drawing/2014/main" id="{D9E10051-F218-4AB4-A96B-E517D666C7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295575" y="1635369"/>
              <a:ext cx="914400" cy="914400"/>
            </a:xfrm>
            <a:prstGeom prst="rect">
              <a:avLst/>
            </a:prstGeom>
          </p:spPr>
        </p:pic>
        <p:pic>
          <p:nvPicPr>
            <p:cNvPr id="65" name="Graphic 64" descr="Boardroom">
              <a:extLst>
                <a:ext uri="{FF2B5EF4-FFF2-40B4-BE49-F238E27FC236}">
                  <a16:creationId xmlns:a16="http://schemas.microsoft.com/office/drawing/2014/main" id="{63E37440-A81D-4F16-88BD-E7F93D84CC1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817951" y="1620630"/>
              <a:ext cx="914400" cy="914400"/>
            </a:xfrm>
            <a:prstGeom prst="rect">
              <a:avLst/>
            </a:prstGeom>
          </p:spPr>
        </p:pic>
        <p:pic>
          <p:nvPicPr>
            <p:cNvPr id="67" name="Graphic 66" descr="Meeting">
              <a:extLst>
                <a:ext uri="{FF2B5EF4-FFF2-40B4-BE49-F238E27FC236}">
                  <a16:creationId xmlns:a16="http://schemas.microsoft.com/office/drawing/2014/main" id="{86669343-16CF-419D-AC1F-9FFF8E2762C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540088" y="1663254"/>
              <a:ext cx="914400" cy="914400"/>
            </a:xfrm>
            <a:prstGeom prst="rect">
              <a:avLst/>
            </a:prstGeom>
          </p:spPr>
        </p:pic>
      </p:grpSp>
      <p:sp>
        <p:nvSpPr>
          <p:cNvPr id="6" name="Slide Number Placeholder 5">
            <a:extLst>
              <a:ext uri="{FF2B5EF4-FFF2-40B4-BE49-F238E27FC236}">
                <a16:creationId xmlns:a16="http://schemas.microsoft.com/office/drawing/2014/main" id="{B3B31FF0-890E-0347-BE40-A3814846FD9B}"/>
              </a:ext>
            </a:extLst>
          </p:cNvPr>
          <p:cNvSpPr>
            <a:spLocks noGrp="1"/>
          </p:cNvSpPr>
          <p:nvPr>
            <p:ph type="sldNum" sz="quarter" idx="10"/>
          </p:nvPr>
        </p:nvSpPr>
        <p:spPr>
          <a:xfrm>
            <a:off x="6457950" y="6163042"/>
            <a:ext cx="2057400" cy="365125"/>
          </a:xfrm>
        </p:spPr>
        <p:txBody>
          <a:bodyPr/>
          <a:lstStyle/>
          <a:p>
            <a:fld id="{E573346A-FCA4-684E-8D18-26E8324063ED}" type="slidenum">
              <a:rPr lang="en-US" smtClean="0"/>
              <a:pPr/>
              <a:t>7</a:t>
            </a:fld>
            <a:endParaRPr lang="en-US"/>
          </a:p>
        </p:txBody>
      </p:sp>
      <p:sp>
        <p:nvSpPr>
          <p:cNvPr id="7" name="Footer Placeholder 6">
            <a:extLst>
              <a:ext uri="{FF2B5EF4-FFF2-40B4-BE49-F238E27FC236}">
                <a16:creationId xmlns:a16="http://schemas.microsoft.com/office/drawing/2014/main" id="{02167407-E3CA-114A-9AC5-4D1477494680}"/>
              </a:ext>
            </a:extLst>
          </p:cNvPr>
          <p:cNvSpPr>
            <a:spLocks noGrp="1"/>
          </p:cNvSpPr>
          <p:nvPr>
            <p:ph type="ftr" sz="quarter" idx="3"/>
          </p:nvPr>
        </p:nvSpPr>
        <p:spPr>
          <a:xfrm>
            <a:off x="626364" y="6163042"/>
            <a:ext cx="5648787" cy="365125"/>
          </a:xfrm>
        </p:spPr>
        <p:txBody>
          <a:bodyPr/>
          <a:lstStyle/>
          <a:p>
            <a:r>
              <a:rPr lang="en-US"/>
              <a:t>FOR INTERNAL USE ONLY		Office of Information and Technology</a:t>
            </a:r>
          </a:p>
        </p:txBody>
      </p:sp>
      <p:sp>
        <p:nvSpPr>
          <p:cNvPr id="35" name="Content Placeholder 4">
            <a:extLst>
              <a:ext uri="{FF2B5EF4-FFF2-40B4-BE49-F238E27FC236}">
                <a16:creationId xmlns:a16="http://schemas.microsoft.com/office/drawing/2014/main" id="{B633C31C-5786-4302-8450-A3CC110F1610}"/>
              </a:ext>
            </a:extLst>
          </p:cNvPr>
          <p:cNvSpPr txBox="1">
            <a:spLocks/>
          </p:cNvSpPr>
          <p:nvPr/>
        </p:nvSpPr>
        <p:spPr>
          <a:xfrm>
            <a:off x="739918" y="1052909"/>
            <a:ext cx="7698205" cy="657688"/>
          </a:xfrm>
          <a:prstGeom prst="rect">
            <a:avLst/>
          </a:prstGeom>
        </p:spPr>
        <p:txBody>
          <a:bodyPr vert="horz" lIns="0" tIns="0" rIns="0" bIns="0" rtlCol="0" anchor="ctr">
            <a:noAutofit/>
          </a:bodyPr>
          <a:lstStyle>
            <a:lvl1pPr marL="182880" indent="-182880" algn="l" defTabSz="914400" rtl="0" eaLnBrk="1" latinLnBrk="0" hangingPunct="1">
              <a:lnSpc>
                <a:spcPct val="100000"/>
              </a:lnSpc>
              <a:spcBef>
                <a:spcPts val="600"/>
              </a:spcBef>
              <a:buFont typeface="Arial" charset="0"/>
              <a:buChar char="•"/>
              <a:defRPr sz="1600" b="0" kern="1200" cap="none" spc="0" baseline="0">
                <a:solidFill>
                  <a:schemeClr val="tx1"/>
                </a:solidFill>
                <a:latin typeface="+mn-lt"/>
                <a:ea typeface="+mn-ea"/>
                <a:cs typeface="+mn-cs"/>
              </a:defRPr>
            </a:lvl1pPr>
            <a:lvl2pPr marL="365760" indent="-182880" algn="l" defTabSz="914400" rtl="0" eaLnBrk="1" latinLnBrk="0" hangingPunct="1">
              <a:lnSpc>
                <a:spcPct val="100000"/>
              </a:lnSpc>
              <a:spcBef>
                <a:spcPts val="0"/>
              </a:spcBef>
              <a:spcAft>
                <a:spcPts val="0"/>
              </a:spcAft>
              <a:buFont typeface="LucidaGrande" charset="0"/>
              <a:buChar char="-"/>
              <a:tabLst/>
              <a:defRPr sz="1600" i="0" kern="1200">
                <a:solidFill>
                  <a:schemeClr val="tx1"/>
                </a:solidFill>
                <a:latin typeface="+mn-lt"/>
                <a:ea typeface="Calibri" charset="0"/>
                <a:cs typeface="Calibri" charset="0"/>
              </a:defRPr>
            </a:lvl2pPr>
            <a:lvl3pPr marL="548640" indent="-182880" algn="l" defTabSz="914400" rtl="0" eaLnBrk="1" latinLnBrk="0" hangingPunct="1">
              <a:lnSpc>
                <a:spcPct val="100000"/>
              </a:lnSpc>
              <a:spcBef>
                <a:spcPts val="0"/>
              </a:spcBef>
              <a:buFont typeface="Courier New" charset="0"/>
              <a:buChar char="o"/>
              <a:tabLst/>
              <a:defRPr sz="1600" b="0" kern="1200" cap="none" spc="0" baseline="0">
                <a:solidFill>
                  <a:schemeClr val="tx1"/>
                </a:solidFill>
                <a:latin typeface="+mn-lt"/>
                <a:ea typeface="+mn-ea"/>
                <a:cs typeface="+mn-cs"/>
              </a:defRPr>
            </a:lvl3pPr>
            <a:lvl4pPr marL="0" indent="0" algn="l" defTabSz="914400" rtl="0" eaLnBrk="1" latinLnBrk="0" hangingPunct="1">
              <a:lnSpc>
                <a:spcPct val="100000"/>
              </a:lnSpc>
              <a:spcBef>
                <a:spcPts val="1800"/>
              </a:spcBef>
              <a:buFont typeface=".AppleSystemUIFont" charset="-120"/>
              <a:buNone/>
              <a:tabLst/>
              <a:defRPr sz="1600" b="1" i="0" kern="1200" cap="all" spc="100" baseline="0">
                <a:solidFill>
                  <a:schemeClr val="accent2"/>
                </a:solidFill>
                <a:latin typeface="Calibri" charset="0"/>
                <a:ea typeface="Calibri" charset="0"/>
                <a:cs typeface="Calibri" charset="0"/>
              </a:defRPr>
            </a:lvl4pPr>
            <a:lvl5pPr marL="11113" indent="0" algn="l" defTabSz="914400" rtl="0" eaLnBrk="1" latinLnBrk="0" hangingPunct="1">
              <a:lnSpc>
                <a:spcPct val="100000"/>
              </a:lnSpc>
              <a:spcBef>
                <a:spcPts val="600"/>
              </a:spcBef>
              <a:spcAft>
                <a:spcPts val="600"/>
              </a:spcAft>
              <a:buFont typeface="Arial" panose="020B0604020202020204" pitchFamily="34" charset="0"/>
              <a:buNone/>
              <a:tabLst/>
              <a:defRPr sz="1400" i="1" kern="1200">
                <a:solidFill>
                  <a:schemeClr val="tx1"/>
                </a:solidFill>
                <a:latin typeface="Georgia" charset="0"/>
                <a:ea typeface="Georgia" charset="0"/>
                <a:cs typeface="Georgia" charset="0"/>
              </a:defRPr>
            </a:lvl5pPr>
            <a:lvl6pPr marL="0" indent="0" algn="l" defTabSz="914400" rtl="0" eaLnBrk="1" latinLnBrk="0" hangingPunct="1">
              <a:lnSpc>
                <a:spcPct val="100000"/>
              </a:lnSpc>
              <a:spcBef>
                <a:spcPts val="1800"/>
              </a:spcBef>
              <a:buFontTx/>
              <a:buNone/>
              <a:defRPr sz="1100" i="1" kern="1200">
                <a:solidFill>
                  <a:schemeClr val="tx1"/>
                </a:solidFill>
                <a:latin typeface="Calibri" charset="0"/>
                <a:ea typeface="Calibri" charset="0"/>
                <a:cs typeface="Calibri"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The ERDP submission process will consist of:</a:t>
            </a:r>
          </a:p>
        </p:txBody>
      </p:sp>
      <p:sp>
        <p:nvSpPr>
          <p:cNvPr id="58" name="Rectangle 57">
            <a:extLst>
              <a:ext uri="{FF2B5EF4-FFF2-40B4-BE49-F238E27FC236}">
                <a16:creationId xmlns:a16="http://schemas.microsoft.com/office/drawing/2014/main" id="{BFB56A08-0FC6-4FA1-9D3E-D2BD25835405}"/>
              </a:ext>
            </a:extLst>
          </p:cNvPr>
          <p:cNvSpPr/>
          <p:nvPr/>
        </p:nvSpPr>
        <p:spPr>
          <a:xfrm>
            <a:off x="181645" y="3099806"/>
            <a:ext cx="1645920" cy="1015663"/>
          </a:xfrm>
          <a:prstGeom prst="rect">
            <a:avLst/>
          </a:prstGeom>
        </p:spPr>
        <p:txBody>
          <a:bodyPr wrap="square">
            <a:spAutoFit/>
          </a:bodyPr>
          <a:lstStyle/>
          <a:p>
            <a:pPr indent="-365760" algn="ctr"/>
            <a:r>
              <a:rPr lang="en-US" sz="1200"/>
              <a:t>PIs complete and submit an ERDSP for each new  and  amended research protocol</a:t>
            </a:r>
            <a:endParaRPr lang="en-US" sz="1200">
              <a:cs typeface="Arial"/>
            </a:endParaRPr>
          </a:p>
        </p:txBody>
      </p:sp>
      <p:sp>
        <p:nvSpPr>
          <p:cNvPr id="59" name="Rectangle 58">
            <a:extLst>
              <a:ext uri="{FF2B5EF4-FFF2-40B4-BE49-F238E27FC236}">
                <a16:creationId xmlns:a16="http://schemas.microsoft.com/office/drawing/2014/main" id="{EA554CB7-ED6E-4A19-9AAD-3B54C1CDE227}"/>
              </a:ext>
            </a:extLst>
          </p:cNvPr>
          <p:cNvSpPr/>
          <p:nvPr/>
        </p:nvSpPr>
        <p:spPr>
          <a:xfrm>
            <a:off x="2009208" y="3099806"/>
            <a:ext cx="1577956" cy="830997"/>
          </a:xfrm>
          <a:prstGeom prst="rect">
            <a:avLst/>
          </a:prstGeom>
        </p:spPr>
        <p:txBody>
          <a:bodyPr wrap="square">
            <a:spAutoFit/>
          </a:bodyPr>
          <a:lstStyle/>
          <a:p>
            <a:pPr marL="0" lvl="1" indent="-457200" algn="ctr">
              <a:buNone/>
            </a:pPr>
            <a:r>
              <a:rPr lang="en-US" sz="1200"/>
              <a:t>PIs determine if any research study conditions (high-risk) apply</a:t>
            </a:r>
          </a:p>
        </p:txBody>
      </p:sp>
      <p:sp>
        <p:nvSpPr>
          <p:cNvPr id="60" name="Rectangle 59">
            <a:extLst>
              <a:ext uri="{FF2B5EF4-FFF2-40B4-BE49-F238E27FC236}">
                <a16:creationId xmlns:a16="http://schemas.microsoft.com/office/drawing/2014/main" id="{E030DA66-4D15-4DDE-8C5F-9E64E5168BAF}"/>
              </a:ext>
            </a:extLst>
          </p:cNvPr>
          <p:cNvSpPr/>
          <p:nvPr/>
        </p:nvSpPr>
        <p:spPr>
          <a:xfrm>
            <a:off x="3729273" y="3099806"/>
            <a:ext cx="1594633" cy="1569660"/>
          </a:xfrm>
          <a:prstGeom prst="rect">
            <a:avLst/>
          </a:prstGeom>
        </p:spPr>
        <p:txBody>
          <a:bodyPr wrap="square">
            <a:spAutoFit/>
          </a:bodyPr>
          <a:lstStyle/>
          <a:p>
            <a:pPr indent="-91440" algn="ctr"/>
            <a:r>
              <a:rPr lang="en-US" sz="1200"/>
              <a:t>If any research study conditions apply to a new research protocol,  the ERDSP and research study submission is submitted to local facility ISSO for review</a:t>
            </a:r>
          </a:p>
        </p:txBody>
      </p:sp>
      <p:sp>
        <p:nvSpPr>
          <p:cNvPr id="61" name="Rectangle 60">
            <a:extLst>
              <a:ext uri="{FF2B5EF4-FFF2-40B4-BE49-F238E27FC236}">
                <a16:creationId xmlns:a16="http://schemas.microsoft.com/office/drawing/2014/main" id="{AF4015D0-F4C6-4BDF-999A-449C00B82153}"/>
              </a:ext>
            </a:extLst>
          </p:cNvPr>
          <p:cNvSpPr/>
          <p:nvPr/>
        </p:nvSpPr>
        <p:spPr>
          <a:xfrm>
            <a:off x="5437586" y="3099806"/>
            <a:ext cx="1634491" cy="1754326"/>
          </a:xfrm>
          <a:prstGeom prst="rect">
            <a:avLst/>
          </a:prstGeom>
        </p:spPr>
        <p:txBody>
          <a:bodyPr wrap="square">
            <a:spAutoFit/>
          </a:bodyPr>
          <a:lstStyle/>
          <a:p>
            <a:pPr indent="-365760" algn="ctr"/>
            <a:r>
              <a:rPr lang="en-US" sz="1200"/>
              <a:t>If a research study amendment makes changes to any of the high-risk sections of the ERDSP, the ERDSP and research study submission is submitted to local facility ISSO for review</a:t>
            </a:r>
          </a:p>
        </p:txBody>
      </p:sp>
      <p:sp>
        <p:nvSpPr>
          <p:cNvPr id="62" name="Rectangle 61">
            <a:extLst>
              <a:ext uri="{FF2B5EF4-FFF2-40B4-BE49-F238E27FC236}">
                <a16:creationId xmlns:a16="http://schemas.microsoft.com/office/drawing/2014/main" id="{8E25F0A4-7043-4F56-BC98-AE947B6145CD}"/>
              </a:ext>
            </a:extLst>
          </p:cNvPr>
          <p:cNvSpPr/>
          <p:nvPr/>
        </p:nvSpPr>
        <p:spPr>
          <a:xfrm>
            <a:off x="7174328" y="3099806"/>
            <a:ext cx="1617492" cy="2123658"/>
          </a:xfrm>
          <a:prstGeom prst="rect">
            <a:avLst/>
          </a:prstGeom>
        </p:spPr>
        <p:txBody>
          <a:bodyPr wrap="square">
            <a:spAutoFit/>
          </a:bodyPr>
          <a:lstStyle/>
          <a:p>
            <a:pPr indent="-365760" algn="ctr"/>
            <a:r>
              <a:rPr lang="en-US" sz="1200"/>
              <a:t>If no research study conditions apply/or there is no change to the high-risk sections of the ERDSP, the PI submits ERDSP and  research study submission to R&amp;D Committee or subcommittee for acknowledgement</a:t>
            </a:r>
            <a:endParaRPr lang="en-US" sz="1200">
              <a:cs typeface="Arial"/>
            </a:endParaRPr>
          </a:p>
        </p:txBody>
      </p:sp>
      <p:sp>
        <p:nvSpPr>
          <p:cNvPr id="69" name="Title 1">
            <a:extLst>
              <a:ext uri="{FF2B5EF4-FFF2-40B4-BE49-F238E27FC236}">
                <a16:creationId xmlns:a16="http://schemas.microsoft.com/office/drawing/2014/main" id="{863E4264-99E0-4DCF-95CD-E7DBD915D5B5}"/>
              </a:ext>
            </a:extLst>
          </p:cNvPr>
          <p:cNvSpPr>
            <a:spLocks noGrp="1"/>
          </p:cNvSpPr>
          <p:nvPr>
            <p:ph type="title"/>
          </p:nvPr>
        </p:nvSpPr>
        <p:spPr>
          <a:xfrm>
            <a:off x="628650" y="374904"/>
            <a:ext cx="7886700" cy="685800"/>
          </a:xfrm>
        </p:spPr>
        <p:txBody>
          <a:bodyPr/>
          <a:lstStyle/>
          <a:p>
            <a:r>
              <a:rPr lang="en-US"/>
              <a:t>Overview of the use of the ERDSP in the IRB/R&amp;D Committee Review Process</a:t>
            </a:r>
          </a:p>
        </p:txBody>
      </p:sp>
    </p:spTree>
    <p:extLst>
      <p:ext uri="{BB962C8B-B14F-4D97-AF65-F5344CB8AC3E}">
        <p14:creationId xmlns:p14="http://schemas.microsoft.com/office/powerpoint/2010/main" val="1743758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3B31FF0-890E-0347-BE40-A3814846FD9B}"/>
              </a:ext>
            </a:extLst>
          </p:cNvPr>
          <p:cNvSpPr>
            <a:spLocks noGrp="1"/>
          </p:cNvSpPr>
          <p:nvPr>
            <p:ph type="sldNum" sz="quarter" idx="10"/>
          </p:nvPr>
        </p:nvSpPr>
        <p:spPr>
          <a:xfrm>
            <a:off x="6457950" y="6163042"/>
            <a:ext cx="2057400" cy="365125"/>
          </a:xfrm>
        </p:spPr>
        <p:txBody>
          <a:bodyPr/>
          <a:lstStyle/>
          <a:p>
            <a:fld id="{E573346A-FCA4-684E-8D18-26E8324063ED}" type="slidenum">
              <a:rPr lang="en-US" smtClean="0"/>
              <a:pPr/>
              <a:t>8</a:t>
            </a:fld>
            <a:endParaRPr lang="en-US"/>
          </a:p>
        </p:txBody>
      </p:sp>
      <p:sp>
        <p:nvSpPr>
          <p:cNvPr id="7" name="Footer Placeholder 6">
            <a:extLst>
              <a:ext uri="{FF2B5EF4-FFF2-40B4-BE49-F238E27FC236}">
                <a16:creationId xmlns:a16="http://schemas.microsoft.com/office/drawing/2014/main" id="{02167407-E3CA-114A-9AC5-4D1477494680}"/>
              </a:ext>
            </a:extLst>
          </p:cNvPr>
          <p:cNvSpPr>
            <a:spLocks noGrp="1"/>
          </p:cNvSpPr>
          <p:nvPr>
            <p:ph type="ftr" sz="quarter" idx="3"/>
          </p:nvPr>
        </p:nvSpPr>
        <p:spPr>
          <a:xfrm>
            <a:off x="626364" y="6163042"/>
            <a:ext cx="5648787" cy="365125"/>
          </a:xfrm>
        </p:spPr>
        <p:txBody>
          <a:bodyPr/>
          <a:lstStyle/>
          <a:p>
            <a:r>
              <a:rPr lang="en-US"/>
              <a:t>FOR INTERNAL USE ONLY		Office of Information and Technology</a:t>
            </a:r>
          </a:p>
        </p:txBody>
      </p:sp>
      <p:pic>
        <p:nvPicPr>
          <p:cNvPr id="32" name="Graphic 31" descr="Label">
            <a:extLst>
              <a:ext uri="{FF2B5EF4-FFF2-40B4-BE49-F238E27FC236}">
                <a16:creationId xmlns:a16="http://schemas.microsoft.com/office/drawing/2014/main" id="{CFED6DD7-1426-40A6-995B-F93A6E65670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63841" y="2572804"/>
            <a:ext cx="990131" cy="1280160"/>
          </a:xfrm>
          <a:prstGeom prst="rect">
            <a:avLst/>
          </a:prstGeom>
        </p:spPr>
      </p:pic>
      <p:grpSp>
        <p:nvGrpSpPr>
          <p:cNvPr id="36" name="Group 35">
            <a:extLst>
              <a:ext uri="{FF2B5EF4-FFF2-40B4-BE49-F238E27FC236}">
                <a16:creationId xmlns:a16="http://schemas.microsoft.com/office/drawing/2014/main" id="{33781581-E139-4AB4-A965-79AE8129D759}"/>
              </a:ext>
              <a:ext uri="{C183D7F6-B498-43B3-948B-1728B52AA6E4}">
                <adec:decorative xmlns:adec="http://schemas.microsoft.com/office/drawing/2017/decorative" val="1"/>
              </a:ext>
            </a:extLst>
          </p:cNvPr>
          <p:cNvGrpSpPr/>
          <p:nvPr/>
        </p:nvGrpSpPr>
        <p:grpSpPr>
          <a:xfrm>
            <a:off x="181644" y="1701304"/>
            <a:ext cx="8638604" cy="3493695"/>
            <a:chOff x="181644" y="1401862"/>
            <a:chExt cx="8638604" cy="3493695"/>
          </a:xfrm>
        </p:grpSpPr>
        <p:sp>
          <p:nvSpPr>
            <p:cNvPr id="51" name="Rectangle 50">
              <a:extLst>
                <a:ext uri="{FF2B5EF4-FFF2-40B4-BE49-F238E27FC236}">
                  <a16:creationId xmlns:a16="http://schemas.microsoft.com/office/drawing/2014/main" id="{4227811D-B85B-43BD-B97D-97D35FBBE2B8}"/>
                </a:ext>
              </a:extLst>
            </p:cNvPr>
            <p:cNvSpPr/>
            <p:nvPr/>
          </p:nvSpPr>
          <p:spPr>
            <a:xfrm>
              <a:off x="181644" y="1401862"/>
              <a:ext cx="1645920" cy="1132114"/>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D116AD80-69C6-499C-A41A-E16173320233}"/>
                </a:ext>
              </a:extLst>
            </p:cNvPr>
            <p:cNvSpPr/>
            <p:nvPr/>
          </p:nvSpPr>
          <p:spPr>
            <a:xfrm>
              <a:off x="1929815" y="1401862"/>
              <a:ext cx="1645920" cy="1132114"/>
            </a:xfrm>
            <a:prstGeom prst="rect">
              <a:avLst/>
            </a:prstGeom>
            <a:solidFill>
              <a:srgbClr val="A9F1E5"/>
            </a:solidFill>
            <a:ln>
              <a:solidFill>
                <a:srgbClr val="A9F1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08EACED8-170D-416B-B9BE-E3C5F9AF9FC7}"/>
                </a:ext>
              </a:extLst>
            </p:cNvPr>
            <p:cNvSpPr/>
            <p:nvPr/>
          </p:nvSpPr>
          <p:spPr>
            <a:xfrm>
              <a:off x="3677986" y="1401862"/>
              <a:ext cx="1645920" cy="1132114"/>
            </a:xfrm>
            <a:prstGeom prst="rect">
              <a:avLst/>
            </a:prstGeom>
            <a:solidFill>
              <a:srgbClr val="ECF5E7"/>
            </a:solidFill>
            <a:ln>
              <a:solidFill>
                <a:srgbClr val="ECF5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8AC4DA9B-8141-4939-B93E-1DE9E4BAC1A0}"/>
                </a:ext>
              </a:extLst>
            </p:cNvPr>
            <p:cNvSpPr/>
            <p:nvPr/>
          </p:nvSpPr>
          <p:spPr>
            <a:xfrm>
              <a:off x="5426157" y="1401862"/>
              <a:ext cx="1645920" cy="1132114"/>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BA4DCDAD-2F46-471A-9290-22930F42D340}"/>
                </a:ext>
              </a:extLst>
            </p:cNvPr>
            <p:cNvSpPr/>
            <p:nvPr/>
          </p:nvSpPr>
          <p:spPr>
            <a:xfrm>
              <a:off x="7174328" y="1406651"/>
              <a:ext cx="1645920" cy="1132114"/>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FFBF21E2-BB4A-4266-B42B-67C8AD46AF93}"/>
                </a:ext>
              </a:extLst>
            </p:cNvPr>
            <p:cNvSpPr/>
            <p:nvPr/>
          </p:nvSpPr>
          <p:spPr>
            <a:xfrm>
              <a:off x="181644" y="2641602"/>
              <a:ext cx="1645920" cy="2253955"/>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CEF8EA9E-C72A-4A5C-8C93-D3CCAE356E66}"/>
                </a:ext>
              </a:extLst>
            </p:cNvPr>
            <p:cNvSpPr/>
            <p:nvPr/>
          </p:nvSpPr>
          <p:spPr>
            <a:xfrm>
              <a:off x="1941244" y="2641602"/>
              <a:ext cx="1645920" cy="2253955"/>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202177D4-1FB2-4288-8BB0-563F3F563525}"/>
                </a:ext>
              </a:extLst>
            </p:cNvPr>
            <p:cNvSpPr/>
            <p:nvPr/>
          </p:nvSpPr>
          <p:spPr>
            <a:xfrm>
              <a:off x="3666557" y="2641602"/>
              <a:ext cx="1645920" cy="2253955"/>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81ACD8CD-4427-4F5F-89D0-980344DE2300}"/>
                </a:ext>
              </a:extLst>
            </p:cNvPr>
            <p:cNvSpPr/>
            <p:nvPr/>
          </p:nvSpPr>
          <p:spPr>
            <a:xfrm>
              <a:off x="5426157" y="2641602"/>
              <a:ext cx="1645920" cy="2253955"/>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E0277807-D6D8-46E4-A2FA-699D800CE831}"/>
                </a:ext>
              </a:extLst>
            </p:cNvPr>
            <p:cNvSpPr/>
            <p:nvPr/>
          </p:nvSpPr>
          <p:spPr>
            <a:xfrm>
              <a:off x="7174328" y="2641602"/>
              <a:ext cx="1645920" cy="2253955"/>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9" name="Graphic 48" descr="Boardroom">
            <a:extLst>
              <a:ext uri="{FF2B5EF4-FFF2-40B4-BE49-F238E27FC236}">
                <a16:creationId xmlns:a16="http://schemas.microsoft.com/office/drawing/2014/main" id="{55AE02D1-1832-4C83-B54C-FBD2EB86B13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17951" y="1789446"/>
            <a:ext cx="914400" cy="914400"/>
          </a:xfrm>
          <a:prstGeom prst="rect">
            <a:avLst/>
          </a:prstGeom>
        </p:spPr>
      </p:pic>
      <p:pic>
        <p:nvPicPr>
          <p:cNvPr id="50" name="Graphic 49" descr="Meeting">
            <a:extLst>
              <a:ext uri="{FF2B5EF4-FFF2-40B4-BE49-F238E27FC236}">
                <a16:creationId xmlns:a16="http://schemas.microsoft.com/office/drawing/2014/main" id="{0B495FDF-3F78-40BB-864C-DE5655B6C3B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540088" y="1832070"/>
            <a:ext cx="914400" cy="914400"/>
          </a:xfrm>
          <a:prstGeom prst="rect">
            <a:avLst/>
          </a:prstGeom>
        </p:spPr>
      </p:pic>
      <p:sp>
        <p:nvSpPr>
          <p:cNvPr id="61" name="Content Placeholder 4">
            <a:extLst>
              <a:ext uri="{FF2B5EF4-FFF2-40B4-BE49-F238E27FC236}">
                <a16:creationId xmlns:a16="http://schemas.microsoft.com/office/drawing/2014/main" id="{FA8FD2A2-9055-40B4-9A84-550D09AE66BF}"/>
              </a:ext>
            </a:extLst>
          </p:cNvPr>
          <p:cNvSpPr txBox="1">
            <a:spLocks/>
          </p:cNvSpPr>
          <p:nvPr/>
        </p:nvSpPr>
        <p:spPr>
          <a:xfrm>
            <a:off x="739918" y="1052909"/>
            <a:ext cx="7698205" cy="657688"/>
          </a:xfrm>
          <a:prstGeom prst="rect">
            <a:avLst/>
          </a:prstGeom>
        </p:spPr>
        <p:txBody>
          <a:bodyPr vert="horz" lIns="0" tIns="0" rIns="0" bIns="0" rtlCol="0" anchor="ctr">
            <a:noAutofit/>
          </a:bodyPr>
          <a:lstStyle>
            <a:lvl1pPr marL="182880" indent="-182880" algn="l" defTabSz="914400" rtl="0" eaLnBrk="1" latinLnBrk="0" hangingPunct="1">
              <a:lnSpc>
                <a:spcPct val="100000"/>
              </a:lnSpc>
              <a:spcBef>
                <a:spcPts val="600"/>
              </a:spcBef>
              <a:buFont typeface="Arial" charset="0"/>
              <a:buChar char="•"/>
              <a:defRPr sz="1600" b="0" kern="1200" cap="none" spc="0" baseline="0">
                <a:solidFill>
                  <a:schemeClr val="tx1"/>
                </a:solidFill>
                <a:latin typeface="+mn-lt"/>
                <a:ea typeface="+mn-ea"/>
                <a:cs typeface="+mn-cs"/>
              </a:defRPr>
            </a:lvl1pPr>
            <a:lvl2pPr marL="365760" indent="-182880" algn="l" defTabSz="914400" rtl="0" eaLnBrk="1" latinLnBrk="0" hangingPunct="1">
              <a:lnSpc>
                <a:spcPct val="100000"/>
              </a:lnSpc>
              <a:spcBef>
                <a:spcPts val="0"/>
              </a:spcBef>
              <a:spcAft>
                <a:spcPts val="0"/>
              </a:spcAft>
              <a:buFont typeface="LucidaGrande" charset="0"/>
              <a:buChar char="-"/>
              <a:tabLst/>
              <a:defRPr sz="1600" i="0" kern="1200">
                <a:solidFill>
                  <a:schemeClr val="tx1"/>
                </a:solidFill>
                <a:latin typeface="+mn-lt"/>
                <a:ea typeface="Calibri" charset="0"/>
                <a:cs typeface="Calibri" charset="0"/>
              </a:defRPr>
            </a:lvl2pPr>
            <a:lvl3pPr marL="548640" indent="-182880" algn="l" defTabSz="914400" rtl="0" eaLnBrk="1" latinLnBrk="0" hangingPunct="1">
              <a:lnSpc>
                <a:spcPct val="100000"/>
              </a:lnSpc>
              <a:spcBef>
                <a:spcPts val="0"/>
              </a:spcBef>
              <a:buFont typeface="Courier New" charset="0"/>
              <a:buChar char="o"/>
              <a:tabLst/>
              <a:defRPr sz="1600" b="0" kern="1200" cap="none" spc="0" baseline="0">
                <a:solidFill>
                  <a:schemeClr val="tx1"/>
                </a:solidFill>
                <a:latin typeface="+mn-lt"/>
                <a:ea typeface="+mn-ea"/>
                <a:cs typeface="+mn-cs"/>
              </a:defRPr>
            </a:lvl3pPr>
            <a:lvl4pPr marL="0" indent="0" algn="l" defTabSz="914400" rtl="0" eaLnBrk="1" latinLnBrk="0" hangingPunct="1">
              <a:lnSpc>
                <a:spcPct val="100000"/>
              </a:lnSpc>
              <a:spcBef>
                <a:spcPts val="1800"/>
              </a:spcBef>
              <a:buFont typeface=".AppleSystemUIFont" charset="-120"/>
              <a:buNone/>
              <a:tabLst/>
              <a:defRPr sz="1600" b="1" i="0" kern="1200" cap="all" spc="100" baseline="0">
                <a:solidFill>
                  <a:schemeClr val="accent2"/>
                </a:solidFill>
                <a:latin typeface="Calibri" charset="0"/>
                <a:ea typeface="Calibri" charset="0"/>
                <a:cs typeface="Calibri" charset="0"/>
              </a:defRPr>
            </a:lvl4pPr>
            <a:lvl5pPr marL="11113" indent="0" algn="l" defTabSz="914400" rtl="0" eaLnBrk="1" latinLnBrk="0" hangingPunct="1">
              <a:lnSpc>
                <a:spcPct val="100000"/>
              </a:lnSpc>
              <a:spcBef>
                <a:spcPts val="600"/>
              </a:spcBef>
              <a:spcAft>
                <a:spcPts val="600"/>
              </a:spcAft>
              <a:buFont typeface="Arial" panose="020B0604020202020204" pitchFamily="34" charset="0"/>
              <a:buNone/>
              <a:tabLst/>
              <a:defRPr sz="1400" i="1" kern="1200">
                <a:solidFill>
                  <a:schemeClr val="tx1"/>
                </a:solidFill>
                <a:latin typeface="Georgia" charset="0"/>
                <a:ea typeface="Georgia" charset="0"/>
                <a:cs typeface="Georgia" charset="0"/>
              </a:defRPr>
            </a:lvl5pPr>
            <a:lvl6pPr marL="0" indent="0" algn="l" defTabSz="914400" rtl="0" eaLnBrk="1" latinLnBrk="0" hangingPunct="1">
              <a:lnSpc>
                <a:spcPct val="100000"/>
              </a:lnSpc>
              <a:spcBef>
                <a:spcPts val="1800"/>
              </a:spcBef>
              <a:buFontTx/>
              <a:buNone/>
              <a:defRPr sz="1100" i="1" kern="1200">
                <a:solidFill>
                  <a:schemeClr val="tx1"/>
                </a:solidFill>
                <a:latin typeface="Calibri" charset="0"/>
                <a:ea typeface="Calibri" charset="0"/>
                <a:cs typeface="Calibri"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The ERDP submission process will consist of:</a:t>
            </a:r>
          </a:p>
        </p:txBody>
      </p:sp>
      <p:sp>
        <p:nvSpPr>
          <p:cNvPr id="62" name="Rectangle 61">
            <a:extLst>
              <a:ext uri="{FF2B5EF4-FFF2-40B4-BE49-F238E27FC236}">
                <a16:creationId xmlns:a16="http://schemas.microsoft.com/office/drawing/2014/main" id="{752C97E2-0298-4AB9-AC7C-85F07E2B71B9}"/>
              </a:ext>
            </a:extLst>
          </p:cNvPr>
          <p:cNvSpPr/>
          <p:nvPr/>
        </p:nvSpPr>
        <p:spPr>
          <a:xfrm>
            <a:off x="181645" y="3099806"/>
            <a:ext cx="1645920" cy="1415772"/>
          </a:xfrm>
          <a:prstGeom prst="rect">
            <a:avLst/>
          </a:prstGeom>
        </p:spPr>
        <p:txBody>
          <a:bodyPr wrap="square">
            <a:spAutoFit/>
          </a:bodyPr>
          <a:lstStyle/>
          <a:p>
            <a:pPr indent="-365760" algn="ctr"/>
            <a:r>
              <a:rPr lang="en-US" sz="1200"/>
              <a:t>The local facility ISSO reviews the ERDSP and research protocol to  determine if the ERDSP is adequate and compliant</a:t>
            </a:r>
            <a:endParaRPr lang="en-US" sz="1200">
              <a:cs typeface="Arial"/>
            </a:endParaRPr>
          </a:p>
          <a:p>
            <a:pPr indent="-365760" algn="ctr"/>
            <a:endParaRPr lang="en-US" sz="1400"/>
          </a:p>
        </p:txBody>
      </p:sp>
      <p:sp>
        <p:nvSpPr>
          <p:cNvPr id="63" name="Rectangle 62">
            <a:extLst>
              <a:ext uri="{FF2B5EF4-FFF2-40B4-BE49-F238E27FC236}">
                <a16:creationId xmlns:a16="http://schemas.microsoft.com/office/drawing/2014/main" id="{03E7D61F-4580-4CAB-8A1E-17326E771274}"/>
              </a:ext>
            </a:extLst>
          </p:cNvPr>
          <p:cNvSpPr/>
          <p:nvPr/>
        </p:nvSpPr>
        <p:spPr>
          <a:xfrm>
            <a:off x="2009208" y="3099806"/>
            <a:ext cx="1577956" cy="1200329"/>
          </a:xfrm>
          <a:prstGeom prst="rect">
            <a:avLst/>
          </a:prstGeom>
        </p:spPr>
        <p:txBody>
          <a:bodyPr wrap="square">
            <a:spAutoFit/>
          </a:bodyPr>
          <a:lstStyle/>
          <a:p>
            <a:pPr marL="0" lvl="1" indent="-457200" algn="ctr">
              <a:buNone/>
            </a:pPr>
            <a:r>
              <a:rPr lang="en-US" sz="1200"/>
              <a:t>PIs make any required changes or corrections to the ERDSP, and resubmits the ERDSP to the facility ISSO</a:t>
            </a:r>
          </a:p>
        </p:txBody>
      </p:sp>
      <p:sp>
        <p:nvSpPr>
          <p:cNvPr id="64" name="Rectangle 63">
            <a:extLst>
              <a:ext uri="{FF2B5EF4-FFF2-40B4-BE49-F238E27FC236}">
                <a16:creationId xmlns:a16="http://schemas.microsoft.com/office/drawing/2014/main" id="{3DF8B31D-66CE-43C0-ADAB-C8C568F392AD}"/>
              </a:ext>
            </a:extLst>
          </p:cNvPr>
          <p:cNvSpPr/>
          <p:nvPr/>
        </p:nvSpPr>
        <p:spPr>
          <a:xfrm>
            <a:off x="3729273" y="3099806"/>
            <a:ext cx="1594633" cy="1384995"/>
          </a:xfrm>
          <a:prstGeom prst="rect">
            <a:avLst/>
          </a:prstGeom>
        </p:spPr>
        <p:txBody>
          <a:bodyPr wrap="square">
            <a:spAutoFit/>
          </a:bodyPr>
          <a:lstStyle/>
          <a:p>
            <a:pPr indent="-91440" algn="ctr"/>
            <a:r>
              <a:rPr lang="en-US" sz="1200"/>
              <a:t>Local facility ISSO approves the ERDSP signifying the proposed protocol and/or amendment’s compliance with VA security policy</a:t>
            </a:r>
          </a:p>
        </p:txBody>
      </p:sp>
      <p:sp>
        <p:nvSpPr>
          <p:cNvPr id="65" name="Rectangle 64">
            <a:extLst>
              <a:ext uri="{FF2B5EF4-FFF2-40B4-BE49-F238E27FC236}">
                <a16:creationId xmlns:a16="http://schemas.microsoft.com/office/drawing/2014/main" id="{19440C13-3623-4F34-92C3-CD7A6E0F6E6C}"/>
              </a:ext>
            </a:extLst>
          </p:cNvPr>
          <p:cNvSpPr/>
          <p:nvPr/>
        </p:nvSpPr>
        <p:spPr>
          <a:xfrm>
            <a:off x="5437586" y="3099806"/>
            <a:ext cx="1634491" cy="1046440"/>
          </a:xfrm>
          <a:prstGeom prst="rect">
            <a:avLst/>
          </a:prstGeom>
        </p:spPr>
        <p:txBody>
          <a:bodyPr wrap="square">
            <a:spAutoFit/>
          </a:bodyPr>
          <a:lstStyle/>
          <a:p>
            <a:pPr indent="-365760" algn="ctr"/>
            <a:r>
              <a:rPr lang="en-US" sz="1200"/>
              <a:t>OIS-Research Support Division provides guidance to Local ISSO (as needed)</a:t>
            </a:r>
            <a:endParaRPr lang="en-US" sz="1200">
              <a:cs typeface="Arial"/>
            </a:endParaRPr>
          </a:p>
          <a:p>
            <a:pPr indent="-365760" algn="ctr"/>
            <a:endParaRPr lang="en-US" sz="1400"/>
          </a:p>
        </p:txBody>
      </p:sp>
      <p:sp>
        <p:nvSpPr>
          <p:cNvPr id="66" name="Rectangle 65">
            <a:extLst>
              <a:ext uri="{FF2B5EF4-FFF2-40B4-BE49-F238E27FC236}">
                <a16:creationId xmlns:a16="http://schemas.microsoft.com/office/drawing/2014/main" id="{79906228-7310-44D6-8484-0108E1BFD064}"/>
              </a:ext>
            </a:extLst>
          </p:cNvPr>
          <p:cNvSpPr/>
          <p:nvPr/>
        </p:nvSpPr>
        <p:spPr>
          <a:xfrm>
            <a:off x="7174328" y="3099806"/>
            <a:ext cx="1617492" cy="1015663"/>
          </a:xfrm>
          <a:prstGeom prst="rect">
            <a:avLst/>
          </a:prstGeom>
        </p:spPr>
        <p:txBody>
          <a:bodyPr wrap="square">
            <a:spAutoFit/>
          </a:bodyPr>
          <a:lstStyle/>
          <a:p>
            <a:pPr indent="-91440" algn="ctr"/>
            <a:r>
              <a:rPr lang="en-US" sz="1200"/>
              <a:t>PIs submits the approved ERDSP with the protocol to the R&amp;D Committee or subcommittee</a:t>
            </a:r>
          </a:p>
        </p:txBody>
      </p:sp>
      <p:sp>
        <p:nvSpPr>
          <p:cNvPr id="68" name="Title 1">
            <a:extLst>
              <a:ext uri="{FF2B5EF4-FFF2-40B4-BE49-F238E27FC236}">
                <a16:creationId xmlns:a16="http://schemas.microsoft.com/office/drawing/2014/main" id="{7D62828B-DCB5-4EA2-9CA7-2E787BB698BE}"/>
              </a:ext>
            </a:extLst>
          </p:cNvPr>
          <p:cNvSpPr>
            <a:spLocks noGrp="1"/>
          </p:cNvSpPr>
          <p:nvPr>
            <p:ph type="title"/>
          </p:nvPr>
        </p:nvSpPr>
        <p:spPr>
          <a:xfrm>
            <a:off x="628650" y="374904"/>
            <a:ext cx="7886700" cy="685800"/>
          </a:xfrm>
        </p:spPr>
        <p:txBody>
          <a:bodyPr/>
          <a:lstStyle/>
          <a:p>
            <a:r>
              <a:rPr lang="en-US"/>
              <a:t>Overview of the use of the ERDSP in the IRB/R&amp;D Committee Review Process</a:t>
            </a:r>
          </a:p>
        </p:txBody>
      </p:sp>
      <p:pic>
        <p:nvPicPr>
          <p:cNvPr id="9" name="Graphic 8" descr="Research">
            <a:extLst>
              <a:ext uri="{FF2B5EF4-FFF2-40B4-BE49-F238E27FC236}">
                <a16:creationId xmlns:a16="http://schemas.microsoft.com/office/drawing/2014/main" id="{858BC1A3-2864-48C8-AEAC-93FAD1116A3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54244" y="1814950"/>
            <a:ext cx="914400" cy="914400"/>
          </a:xfrm>
          <a:prstGeom prst="rect">
            <a:avLst/>
          </a:prstGeom>
        </p:spPr>
      </p:pic>
      <p:pic>
        <p:nvPicPr>
          <p:cNvPr id="13" name="Graphic 12" descr="Repeat">
            <a:extLst>
              <a:ext uri="{FF2B5EF4-FFF2-40B4-BE49-F238E27FC236}">
                <a16:creationId xmlns:a16="http://schemas.microsoft.com/office/drawing/2014/main" id="{E89A96D4-21FE-46E0-8E92-98BFDB29E0F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295575" y="1814950"/>
            <a:ext cx="914400" cy="914400"/>
          </a:xfrm>
          <a:prstGeom prst="rect">
            <a:avLst/>
          </a:prstGeom>
        </p:spPr>
      </p:pic>
      <p:pic>
        <p:nvPicPr>
          <p:cNvPr id="21" name="Graphic 20" descr="Checklist">
            <a:extLst>
              <a:ext uri="{FF2B5EF4-FFF2-40B4-BE49-F238E27FC236}">
                <a16:creationId xmlns:a16="http://schemas.microsoft.com/office/drawing/2014/main" id="{E6262A7A-3D61-41FC-84B6-F879FFF2085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032317" y="1787404"/>
            <a:ext cx="914400" cy="914400"/>
          </a:xfrm>
          <a:prstGeom prst="rect">
            <a:avLst/>
          </a:prstGeom>
        </p:spPr>
      </p:pic>
    </p:spTree>
    <p:extLst>
      <p:ext uri="{BB962C8B-B14F-4D97-AF65-F5344CB8AC3E}">
        <p14:creationId xmlns:p14="http://schemas.microsoft.com/office/powerpoint/2010/main" val="3273281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FE91321E-DC23-4D23-BD51-43089FF76BBF}"/>
              </a:ext>
            </a:extLst>
          </p:cNvPr>
          <p:cNvSpPr/>
          <p:nvPr/>
        </p:nvSpPr>
        <p:spPr>
          <a:xfrm>
            <a:off x="579032" y="1279387"/>
            <a:ext cx="7810365" cy="3211319"/>
          </a:xfrm>
          <a:prstGeom prst="roundRect">
            <a:avLst/>
          </a:prstGeom>
          <a:solidFill>
            <a:srgbClr val="F5F5F5"/>
          </a:solidFill>
          <a:ln>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3" name="Content Placeholder 2">
            <a:extLst>
              <a:ext uri="{FF2B5EF4-FFF2-40B4-BE49-F238E27FC236}">
                <a16:creationId xmlns:a16="http://schemas.microsoft.com/office/drawing/2014/main" id="{A8B85166-B246-E243-831E-EB86C24D335F}"/>
              </a:ext>
            </a:extLst>
          </p:cNvPr>
          <p:cNvSpPr>
            <a:spLocks noGrp="1"/>
          </p:cNvSpPr>
          <p:nvPr>
            <p:ph sz="quarter" idx="12"/>
          </p:nvPr>
        </p:nvSpPr>
        <p:spPr>
          <a:xfrm>
            <a:off x="867917" y="1503293"/>
            <a:ext cx="7232594" cy="2987413"/>
          </a:xfrm>
        </p:spPr>
        <p:txBody>
          <a:bodyPr/>
          <a:lstStyle/>
          <a:p>
            <a:r>
              <a:rPr lang="en-US" sz="1600" b="1"/>
              <a:t>Phase 1: </a:t>
            </a:r>
            <a:r>
              <a:rPr lang="en-US" sz="1600"/>
              <a:t>Pilot &amp; Soft Launch 30 VA research facilities will begin using the new ERDSP toolset to support the IRB/R&amp;D committee protocol review processes and procedures  </a:t>
            </a:r>
            <a:r>
              <a:rPr lang="en-US" sz="1500"/>
              <a:t>3/22/21 – 4/19/21</a:t>
            </a:r>
          </a:p>
          <a:p>
            <a:r>
              <a:rPr lang="en-US" sz="1600" b="1"/>
              <a:t>Phase 2:</a:t>
            </a:r>
            <a:r>
              <a:rPr lang="en-US" sz="1600"/>
              <a:t> Collect and incorporate feedback 4/19/21 – 4/26/21</a:t>
            </a:r>
          </a:p>
          <a:p>
            <a:r>
              <a:rPr lang="en-US" sz="1600" b="1"/>
              <a:t>Phase 3: </a:t>
            </a:r>
            <a:r>
              <a:rPr lang="en-US" sz="1600"/>
              <a:t>Training to the field 4/26/21 – 5/7/21</a:t>
            </a:r>
          </a:p>
          <a:p>
            <a:r>
              <a:rPr lang="en-US" sz="1600" b="1"/>
              <a:t>Phase 4:</a:t>
            </a:r>
            <a:r>
              <a:rPr lang="en-US" sz="1600"/>
              <a:t> Full Operational Capability 5/10/21</a:t>
            </a:r>
          </a:p>
          <a:p>
            <a:pPr lvl="1"/>
            <a:r>
              <a:rPr lang="en-US" sz="1600"/>
              <a:t>VA Research Principal Investigators are required to submit an ERDSP for each human, animal, and basic laboratory protocol/amendment submission detailing the proposed study's/protocol’s plan for implementing reasonable safeguards to protect research data.  </a:t>
            </a:r>
          </a:p>
        </p:txBody>
      </p:sp>
      <p:sp>
        <p:nvSpPr>
          <p:cNvPr id="11" name="Rectangle: Rounded Corners 10">
            <a:extLst>
              <a:ext uri="{FF2B5EF4-FFF2-40B4-BE49-F238E27FC236}">
                <a16:creationId xmlns:a16="http://schemas.microsoft.com/office/drawing/2014/main" id="{A8224BA6-352A-4751-A318-7CDE3CC09125}"/>
              </a:ext>
            </a:extLst>
          </p:cNvPr>
          <p:cNvSpPr/>
          <p:nvPr/>
        </p:nvSpPr>
        <p:spPr>
          <a:xfrm>
            <a:off x="579032" y="4709389"/>
            <a:ext cx="7810366" cy="1079524"/>
          </a:xfrm>
          <a:prstGeom prst="roundRect">
            <a:avLst/>
          </a:prstGeom>
          <a:solidFill>
            <a:srgbClr val="1B4F89"/>
          </a:solidFill>
          <a:ln>
            <a:solidFill>
              <a:srgbClr val="1B4F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VA research facilities not participating in the Phase 1 pilot/soft launch, will continue to use their local procedures and/or research information security templates/checklists and data security plans in the interim, until the transition to the ERDSP toolset is complete</a:t>
            </a:r>
            <a:endParaRPr lang="en-US" sz="1400">
              <a:solidFill>
                <a:schemeClr val="bg1"/>
              </a:solidFill>
            </a:endParaRPr>
          </a:p>
        </p:txBody>
      </p:sp>
      <p:sp>
        <p:nvSpPr>
          <p:cNvPr id="8" name="Slide Number Placeholder 5">
            <a:extLst>
              <a:ext uri="{FF2B5EF4-FFF2-40B4-BE49-F238E27FC236}">
                <a16:creationId xmlns:a16="http://schemas.microsoft.com/office/drawing/2014/main" id="{E546C4C8-D6A3-4813-8E43-8F1981CF569B}"/>
              </a:ext>
            </a:extLst>
          </p:cNvPr>
          <p:cNvSpPr>
            <a:spLocks noGrp="1"/>
          </p:cNvSpPr>
          <p:nvPr>
            <p:ph type="sldNum" sz="quarter" idx="10"/>
          </p:nvPr>
        </p:nvSpPr>
        <p:spPr>
          <a:xfrm>
            <a:off x="6457950" y="6163042"/>
            <a:ext cx="2057400" cy="365125"/>
          </a:xfrm>
        </p:spPr>
        <p:txBody>
          <a:bodyPr/>
          <a:lstStyle/>
          <a:p>
            <a:fld id="{E573346A-FCA4-684E-8D18-26E8324063ED}" type="slidenum">
              <a:rPr lang="en-US" smtClean="0"/>
              <a:pPr/>
              <a:t>9</a:t>
            </a:fld>
            <a:endParaRPr lang="en-US"/>
          </a:p>
        </p:txBody>
      </p:sp>
      <p:sp>
        <p:nvSpPr>
          <p:cNvPr id="9" name="Footer Placeholder 6">
            <a:extLst>
              <a:ext uri="{FF2B5EF4-FFF2-40B4-BE49-F238E27FC236}">
                <a16:creationId xmlns:a16="http://schemas.microsoft.com/office/drawing/2014/main" id="{5010ACFF-52E9-4CD1-A32F-E43D6E6943A3}"/>
              </a:ext>
            </a:extLst>
          </p:cNvPr>
          <p:cNvSpPr>
            <a:spLocks noGrp="1"/>
          </p:cNvSpPr>
          <p:nvPr>
            <p:ph type="ftr" sz="quarter" idx="3"/>
          </p:nvPr>
        </p:nvSpPr>
        <p:spPr>
          <a:xfrm>
            <a:off x="626364" y="6163042"/>
            <a:ext cx="5648787" cy="365125"/>
          </a:xfrm>
        </p:spPr>
        <p:txBody>
          <a:bodyPr/>
          <a:lstStyle/>
          <a:p>
            <a:r>
              <a:rPr lang="en-US"/>
              <a:t>FOR INTERNAL USE ONLY		Office of Information and Technology</a:t>
            </a:r>
          </a:p>
        </p:txBody>
      </p:sp>
      <p:sp>
        <p:nvSpPr>
          <p:cNvPr id="10" name="Title 1">
            <a:extLst>
              <a:ext uri="{FF2B5EF4-FFF2-40B4-BE49-F238E27FC236}">
                <a16:creationId xmlns:a16="http://schemas.microsoft.com/office/drawing/2014/main" id="{8DBB6E2F-C112-4CC5-A544-2113FA07AB67}"/>
              </a:ext>
            </a:extLst>
          </p:cNvPr>
          <p:cNvSpPr>
            <a:spLocks noGrp="1"/>
          </p:cNvSpPr>
          <p:nvPr>
            <p:ph type="title"/>
          </p:nvPr>
        </p:nvSpPr>
        <p:spPr>
          <a:xfrm>
            <a:off x="628650" y="374904"/>
            <a:ext cx="7886700" cy="685800"/>
          </a:xfrm>
        </p:spPr>
        <p:txBody>
          <a:bodyPr/>
          <a:lstStyle/>
          <a:p>
            <a:pPr algn="ctr"/>
            <a:r>
              <a:rPr lang="en-US"/>
              <a:t>ERDSP Phased Implementation Plan</a:t>
            </a:r>
          </a:p>
        </p:txBody>
      </p:sp>
    </p:spTree>
    <p:extLst>
      <p:ext uri="{BB962C8B-B14F-4D97-AF65-F5344CB8AC3E}">
        <p14:creationId xmlns:p14="http://schemas.microsoft.com/office/powerpoint/2010/main" val="1187051285"/>
      </p:ext>
    </p:extLst>
  </p:cSld>
  <p:clrMapOvr>
    <a:masterClrMapping/>
  </p:clrMapOvr>
</p:sld>
</file>

<file path=ppt/theme/theme1.xml><?xml version="1.0" encoding="utf-8"?>
<a:theme xmlns:a="http://schemas.openxmlformats.org/drawingml/2006/main" name="OI&amp;T PPT Layou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19DC370A04394CAAC96DED1DC9A007" ma:contentTypeVersion="4" ma:contentTypeDescription="Create a new document." ma:contentTypeScope="" ma:versionID="1befb5abd17874ef09bf29db2b3ec641">
  <xsd:schema xmlns:xsd="http://www.w3.org/2001/XMLSchema" xmlns:xs="http://www.w3.org/2001/XMLSchema" xmlns:p="http://schemas.microsoft.com/office/2006/metadata/properties" xmlns:ns2="b3b97a4c-43ac-46e7-9970-904f1e1efc09" xmlns:ns3="77dce447-0566-47ff-8c07-c9b85fda5322" targetNamespace="http://schemas.microsoft.com/office/2006/metadata/properties" ma:root="true" ma:fieldsID="d57f6633b719708e17bdbdc45c6e5af2" ns2:_="" ns3:_="">
    <xsd:import namespace="b3b97a4c-43ac-46e7-9970-904f1e1efc09"/>
    <xsd:import namespace="77dce447-0566-47ff-8c07-c9b85fda53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b97a4c-43ac-46e7-9970-904f1e1efc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7dce447-0566-47ff-8c07-c9b85fda53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AD19BB-B3A8-446C-8CE0-23CBAF9039A8}">
  <ds:schemaRefs>
    <ds:schemaRef ds:uri="77dce447-0566-47ff-8c07-c9b85fda5322"/>
    <ds:schemaRef ds:uri="b3b97a4c-43ac-46e7-9970-904f1e1efc0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170DD6E-5CB5-472B-A24B-FC479B59DD51}">
  <ds:schemaRefs>
    <ds:schemaRef ds:uri="77dce447-0566-47ff-8c07-c9b85fda5322"/>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b3b97a4c-43ac-46e7-9970-904f1e1efc09"/>
    <ds:schemaRef ds:uri="http://www.w3.org/XML/1998/namespace"/>
  </ds:schemaRefs>
</ds:datastoreItem>
</file>

<file path=customXml/itemProps3.xml><?xml version="1.0" encoding="utf-8"?>
<ds:datastoreItem xmlns:ds="http://schemas.openxmlformats.org/officeDocument/2006/customXml" ds:itemID="{5FD30316-F102-4F69-B554-8A50472E51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6367</Words>
  <Application>Microsoft Office PowerPoint</Application>
  <PresentationFormat>On-screen Show (4:3)</PresentationFormat>
  <Paragraphs>579</Paragraphs>
  <Slides>53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53</vt:i4>
      </vt:variant>
    </vt:vector>
  </HeadingPairs>
  <TitlesOfParts>
    <vt:vector size="62" baseType="lpstr">
      <vt:lpstr>.AppleSystemUIFont</vt:lpstr>
      <vt:lpstr>Arial</vt:lpstr>
      <vt:lpstr>Calibri</vt:lpstr>
      <vt:lpstr>Calibri-Bold</vt:lpstr>
      <vt:lpstr>CambriaMath</vt:lpstr>
      <vt:lpstr>FontAwesome</vt:lpstr>
      <vt:lpstr>Verdana</vt:lpstr>
      <vt:lpstr>Wingdings</vt:lpstr>
      <vt:lpstr>OI&amp;T PPT Layout</vt:lpstr>
      <vt:lpstr>Training on the use of the enterprise research data security plan (ERDSP) for VA Research Investigators and Staff</vt:lpstr>
      <vt:lpstr>Rules of the Road</vt:lpstr>
      <vt:lpstr>Training Agenda</vt:lpstr>
      <vt:lpstr>Why is the ERDSP Necessary?</vt:lpstr>
      <vt:lpstr>Why is the ERDSP Necessary? (cont.)</vt:lpstr>
      <vt:lpstr>Key Stakeholder Roles and Responsibilities</vt:lpstr>
      <vt:lpstr>Overview of the use of the ERDSP in the IRB/R&amp;D Committee Review Process</vt:lpstr>
      <vt:lpstr>Overview of the use of the ERDSP in the IRB/R&amp;D Committee Review Process</vt:lpstr>
      <vt:lpstr>ERDSP Phased Implementation Plan</vt:lpstr>
      <vt:lpstr>ERDSP Phased Implementation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7 – VA Software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Demo &amp; Walk Through Accessing the ERDSP Toolset in VAIRRS/SharePoint</vt:lpstr>
      <vt:lpstr>Demo &amp; Walk Through of ERDSP Toolset</vt:lpstr>
      <vt:lpstr>Submitting ERDSP Toolset/User Guide Feedback</vt:lpstr>
      <vt:lpstr>PowerPoint Presentation</vt:lpstr>
      <vt:lpstr>PowerPoint Presentation</vt:lpstr>
      <vt:lpstr>PowerPoint Presentation</vt:lpstr>
      <vt:lpstr>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Enterprise Research Data Security Plan (ERDSP) Role-Based Training for Principal Investigators/Institutional Review Board (IRB)/Research &amp; Development (R&amp;D) Committee Stakeholders </dc:title>
  <dc:subject>Enterprise Research Data Security Plan (ERDSP) Role-Based Training for Principal Investigators/Institutional Review Board (IRB)/Research &amp; Development (R&amp;D) Committee Stakeholders </dc:subject>
  <dc:creator>U.S. Department of Veterans Affairs, Office of Information and Technology;ITOPS;ESO;SDSD</dc:creator>
  <cp:keywords>ERDSP toolset, Enterprise Research Data Security Plan, ISSOs, Research Support Division, RSD, Information Security Officers, Information Systems Security Officers, ISOs, VA mobile devices, mobile applications, Research Scientific Computing Devices</cp:keywords>
  <dc:description/>
  <cp:lastModifiedBy>Rivera, Portia T</cp:lastModifiedBy>
  <cp:revision>5</cp:revision>
  <cp:lastPrinted>2017-03-28T14:15:43Z</cp:lastPrinted>
  <dcterms:created xsi:type="dcterms:W3CDTF">2017-03-15T17:05:18Z</dcterms:created>
  <dcterms:modified xsi:type="dcterms:W3CDTF">2021-03-29T12:29:13Z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te completed">
    <vt:lpwstr>2018/10/30</vt:lpwstr>
  </property>
  <property fmtid="{D5CDD505-2E9C-101B-9397-08002B2CF9AE}" pid="3" name="Date Reviewed">
    <vt:lpwstr>2018/10/31</vt:lpwstr>
  </property>
  <property fmtid="{D5CDD505-2E9C-101B-9397-08002B2CF9AE}" pid="4" name="Date Published">
    <vt:lpwstr>2018/10/31</vt:lpwstr>
  </property>
  <property fmtid="{D5CDD505-2E9C-101B-9397-08002B2CF9AE}" pid="5" name="Language">
    <vt:lpwstr>English</vt:lpwstr>
  </property>
  <property fmtid="{D5CDD505-2E9C-101B-9397-08002B2CF9AE}" pid="6" name="ContentTypeId">
    <vt:lpwstr>0x010100C419DC370A04394CAAC96DED1DC9A007</vt:lpwstr>
  </property>
</Properties>
</file>